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95" r:id="rId5"/>
    <p:sldId id="261" r:id="rId6"/>
    <p:sldId id="262" r:id="rId7"/>
    <p:sldId id="291" r:id="rId8"/>
    <p:sldId id="280" r:id="rId9"/>
    <p:sldId id="288" r:id="rId10"/>
    <p:sldId id="285" r:id="rId11"/>
    <p:sldId id="286" r:id="rId12"/>
    <p:sldId id="287" r:id="rId13"/>
    <p:sldId id="289" r:id="rId14"/>
    <p:sldId id="290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1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D329-DC0E-4A54-8BF4-09DC418A178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EE21-E9B4-4A8C-91AE-3EFDC6BB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0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D329-DC0E-4A54-8BF4-09DC418A178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EE21-E9B4-4A8C-91AE-3EFDC6BB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5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D329-DC0E-4A54-8BF4-09DC418A178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EE21-E9B4-4A8C-91AE-3EFDC6BB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6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D329-DC0E-4A54-8BF4-09DC418A178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EE21-E9B4-4A8C-91AE-3EFDC6BB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D329-DC0E-4A54-8BF4-09DC418A178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EE21-E9B4-4A8C-91AE-3EFDC6BB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3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D329-DC0E-4A54-8BF4-09DC418A178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EE21-E9B4-4A8C-91AE-3EFDC6BB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3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D329-DC0E-4A54-8BF4-09DC418A178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EE21-E9B4-4A8C-91AE-3EFDC6BB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6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D329-DC0E-4A54-8BF4-09DC418A178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EE21-E9B4-4A8C-91AE-3EFDC6BB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6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D329-DC0E-4A54-8BF4-09DC418A178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EE21-E9B4-4A8C-91AE-3EFDC6BB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1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D329-DC0E-4A54-8BF4-09DC418A178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EE21-E9B4-4A8C-91AE-3EFDC6BB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7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D329-DC0E-4A54-8BF4-09DC418A178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EE21-E9B4-4A8C-91AE-3EFDC6BB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1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ACD329-DC0E-4A54-8BF4-09DC418A178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7B4EE21-E9B4-4A8C-91AE-3EFDC6BB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6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215D22-30C5-4EB3-B694-AF5262E3B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664" y="-495628"/>
            <a:ext cx="7315200" cy="3255264"/>
          </a:xfrm>
        </p:spPr>
        <p:txBody>
          <a:bodyPr/>
          <a:lstStyle/>
          <a:p>
            <a:r>
              <a:rPr lang="hr-HR" b="1" dirty="0"/>
              <a:t>Zdravstveni odgoj kroničnih bolesnika</a:t>
            </a:r>
            <a:endParaRPr lang="en-US" b="1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26ABFC8-5CDD-4B80-900A-EC0B49CC1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858" y="2806139"/>
            <a:ext cx="6285053" cy="353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92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D7B7EA-D559-426E-9B9E-3D4EB0EB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 poučavanja bolesnika oboljelog od šećerne bolesti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B62784-2BA8-4638-8473-8E7269D5A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/>
              <a:t>Poučiti bolesnika važnosti kontrole razine GUK-a</a:t>
            </a:r>
            <a:r>
              <a:rPr lang="hr-HR" sz="2800" dirty="0"/>
              <a:t> prije svakog obroka i prije odlaska na spavanje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lang="hr-HR" sz="2800" dirty="0"/>
              <a:t>Usvajanje vještine mjerenja GUK-a - 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Samozbrinjavanje </a:t>
            </a:r>
            <a:endParaRPr lang="hr-HR" sz="2800" dirty="0"/>
          </a:p>
          <a:p>
            <a:r>
              <a:rPr lang="hr-HR" sz="2800" dirty="0"/>
              <a:t>Pravodobno uočavanje komplikacija</a:t>
            </a:r>
          </a:p>
          <a:p>
            <a:endParaRPr lang="hr-HR" sz="2800" dirty="0"/>
          </a:p>
          <a:p>
            <a:endParaRPr lang="en-US" sz="2800" dirty="0"/>
          </a:p>
        </p:txBody>
      </p:sp>
      <p:pic>
        <p:nvPicPr>
          <p:cNvPr id="7" name="Slika 6" descr="Slika na kojoj se prikazuje crtež&#10;&#10;Opis je automatski generiran">
            <a:extLst>
              <a:ext uri="{FF2B5EF4-FFF2-40B4-BE49-F238E27FC236}">
                <a16:creationId xmlns:a16="http://schemas.microsoft.com/office/drawing/2014/main" id="{1322FDDD-EE14-454E-A8CA-6E613D2DB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70" y="4467828"/>
            <a:ext cx="4263729" cy="215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92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D7B7EA-D559-426E-9B9E-3D4EB0EB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 poučavanja bolesnika oboljelog od šećerne bolesti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B62784-2BA8-4638-8473-8E7269D5A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970" y="-906819"/>
            <a:ext cx="7315200" cy="5120640"/>
          </a:xfrm>
        </p:spPr>
        <p:txBody>
          <a:bodyPr/>
          <a:lstStyle/>
          <a:p>
            <a:r>
              <a:rPr lang="hr-HR" sz="2800" b="1" dirty="0"/>
              <a:t>Poučiti pacijenta pravilnoj prehrani</a:t>
            </a:r>
          </a:p>
          <a:p>
            <a:r>
              <a:rPr lang="hr-HR" sz="2800" dirty="0"/>
              <a:t>Primjenjiv sadržaj ( namirnice koje su mu dostupne)</a:t>
            </a:r>
            <a:endParaRPr lang="en-US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09606E0-F562-48E7-86EE-B7B89B907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590" y="2667249"/>
            <a:ext cx="4762698" cy="35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00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D7B7EA-D559-426E-9B9E-3D4EB0EB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Plan poučavanja bolesnika oboljelog od šećerne bolesti</a:t>
            </a:r>
            <a:endParaRPr lang="en-US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B62784-2BA8-4638-8473-8E7269D5A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716" y="-548004"/>
            <a:ext cx="7315200" cy="5120640"/>
          </a:xfrm>
        </p:spPr>
        <p:txBody>
          <a:bodyPr/>
          <a:lstStyle/>
          <a:p>
            <a:r>
              <a:rPr lang="hr-HR" sz="2800" b="1" dirty="0"/>
              <a:t>Promatrati i savjetovati bolesnika pri pripremi i uzimanju terapije</a:t>
            </a:r>
          </a:p>
          <a:p>
            <a:r>
              <a:rPr lang="hr-HR" sz="2800" dirty="0"/>
              <a:t>„Sada i ovdje” – uočavanje pogrešaka</a:t>
            </a:r>
            <a:endParaRPr lang="en-US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01C502E-46DD-42B4-993D-6FF0956EE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13"/>
          <a:stretch/>
        </p:blipFill>
        <p:spPr>
          <a:xfrm>
            <a:off x="4021031" y="3424428"/>
            <a:ext cx="7647109" cy="31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3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D7B7EA-D559-426E-9B9E-3D4EB0EB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Plan poučavanja bolesnika oboljelog od šećerne bolesti</a:t>
            </a:r>
            <a:endParaRPr lang="en-US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B62784-2BA8-4638-8473-8E7269D5A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/>
              <a:t>Uključiti obitelj u edukaciju</a:t>
            </a:r>
          </a:p>
          <a:p>
            <a:r>
              <a:rPr lang="hr-HR" sz="2800" dirty="0"/>
              <a:t>Podrška obitelji</a:t>
            </a:r>
          </a:p>
          <a:p>
            <a:r>
              <a:rPr lang="hr-HR" sz="2800" dirty="0"/>
              <a:t>Lakša prilagodba na novonastalu situaciju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3167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D7B7EA-D559-426E-9B9E-3D4EB0EB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Plan poučavanja bolesnika oboljelog od šećerne bolesti</a:t>
            </a:r>
            <a:endParaRPr lang="en-US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B62784-2BA8-4638-8473-8E7269D5A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/>
              <a:t>Provjeriti naučeno</a:t>
            </a:r>
          </a:p>
          <a:p>
            <a:r>
              <a:rPr lang="hr-HR" sz="2800" dirty="0"/>
              <a:t>Omogućiti kontakt za dodatna pitanja ili nejasnoće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3848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D7B7EA-D559-426E-9B9E-3D4EB0EB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 poučavanja bolesnika oboljelog od šećerne bolesti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B62784-2BA8-4638-8473-8E7269D5A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/>
              <a:t>Prevencija komplikacija dugoročna edukacija   </a:t>
            </a:r>
          </a:p>
        </p:txBody>
      </p:sp>
      <p:pic>
        <p:nvPicPr>
          <p:cNvPr id="6" name="Slika 5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37F57549-00C5-4B02-97E1-3CF1091D1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99" y="3981690"/>
            <a:ext cx="8059036" cy="250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4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C5F869-1C1A-4C58-A33E-A694964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Ishodi: </a:t>
            </a:r>
            <a:endParaRPr lang="en-US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156FB9-0103-4862-8486-1C28B4102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sz="2400" dirty="0"/>
              <a:t>definirati karakteristike u poučavanju kroničnih bolesnika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objasniti važnost zdravstvenog odgoja kod kroničnih bolesti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</a:t>
            </a:r>
            <a:r>
              <a:rPr lang="hr-HR" sz="2400" dirty="0" err="1"/>
              <a:t>objasiti</a:t>
            </a:r>
            <a:r>
              <a:rPr lang="hr-HR" sz="2400" dirty="0"/>
              <a:t>  zdravstveno-odgojne ciljeve u radu s kroničnim bolesnicima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uočiti važnost osvješćivanja javnosti o kroničnim bolestima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0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Kronične bolesti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>
                <a:solidFill>
                  <a:prstClr val="black"/>
                </a:solidFill>
              </a:rPr>
              <a:t>p</a:t>
            </a:r>
            <a:r>
              <a:rPr kumimoji="0" lang="hr-HR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ojavnost</a:t>
            </a:r>
            <a:r>
              <a:rPr kumimoji="0" lang="hr-HR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se povećava s produženjem životne dobi- karakteristika ovog razdoblja</a:t>
            </a:r>
          </a:p>
          <a:p>
            <a:r>
              <a:rPr lang="hr-HR" sz="2800" dirty="0">
                <a:solidFill>
                  <a:prstClr val="black"/>
                </a:solidFill>
              </a:rPr>
              <a:t>postale su središnji interes zdravstvene skrbi</a:t>
            </a:r>
          </a:p>
          <a:p>
            <a:r>
              <a:rPr kumimoji="0" lang="hr-HR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ne postoji starija osoba koja ne boluje od neke kronične bolesti</a:t>
            </a:r>
          </a:p>
          <a:p>
            <a:endParaRPr kumimoji="0" lang="hr-HR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hr-HR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CB82B74-E769-4A29-BB4C-D742FDC19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825" y="4130115"/>
            <a:ext cx="4896091" cy="22919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63099A-DA25-416F-A7FF-D0106DCD5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Temeljni čimbenici za nastanak kroničnih bolesti: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F354BB-921D-4A74-B760-C5331A635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 dob</a:t>
            </a:r>
          </a:p>
          <a:p>
            <a:r>
              <a:rPr lang="hr-HR" dirty="0"/>
              <a:t>- moderni način života</a:t>
            </a:r>
          </a:p>
          <a:p>
            <a:r>
              <a:rPr lang="hr-HR" dirty="0"/>
              <a:t>- urbanizacija</a:t>
            </a:r>
          </a:p>
          <a:p>
            <a:r>
              <a:rPr lang="hr-HR" dirty="0"/>
              <a:t>- </a:t>
            </a:r>
            <a:r>
              <a:rPr lang="hr-HR" dirty="0" err="1"/>
              <a:t>industralizacija</a:t>
            </a:r>
            <a:endParaRPr lang="hr-HR" dirty="0"/>
          </a:p>
          <a:p>
            <a:r>
              <a:rPr lang="hr-HR" dirty="0"/>
              <a:t>- štetne životne navike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ADCF3DC-45C6-4FB4-BAEA-041E30DCC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939" y="1713053"/>
            <a:ext cx="4936396" cy="308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45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2217C3-9827-46D4-A8B5-44F79F35B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utjecaj zdravstvenog odgoja je </a:t>
            </a:r>
            <a:br>
              <a:rPr lang="hr-HR" b="1" dirty="0"/>
            </a:br>
            <a:r>
              <a:rPr lang="hr-HR" b="1" dirty="0"/>
              <a:t>vrlo bitan u njihovu sprečavanju</a:t>
            </a:r>
            <a:endParaRPr lang="en-US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ECC9F4-DBAA-443C-8C92-CCA4879DA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969" y="-860520"/>
            <a:ext cx="7315200" cy="5120640"/>
          </a:xfrm>
        </p:spPr>
        <p:txBody>
          <a:bodyPr>
            <a:normAutofit/>
          </a:bodyPr>
          <a:lstStyle/>
          <a:p>
            <a:r>
              <a:rPr lang="hr-HR" sz="2400" dirty="0"/>
              <a:t>Poučavanje o pravilnim ponašanjima</a:t>
            </a:r>
          </a:p>
          <a:p>
            <a:r>
              <a:rPr lang="hr-HR" sz="2400" dirty="0"/>
              <a:t>Poučavanje  najuspješnija metoda sprečavanja i ranog prepoznavanja kroničnih bolesti</a:t>
            </a:r>
            <a:endParaRPr lang="en-US" sz="2400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21361313-9EEE-47EC-860F-A1FFF85C7F0E}"/>
              </a:ext>
            </a:extLst>
          </p:cNvPr>
          <p:cNvSpPr/>
          <p:nvPr/>
        </p:nvSpPr>
        <p:spPr>
          <a:xfrm>
            <a:off x="5125770" y="6041986"/>
            <a:ext cx="3589967" cy="5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9DA632C-AFE6-4799-9C2C-458ACD993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98" y="2296611"/>
            <a:ext cx="4324109" cy="432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1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F67C5D-FCE1-45A0-9D11-7E1B2676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Ciljevi edukacije kroničnih bolesnika</a:t>
            </a:r>
            <a:r>
              <a:rPr lang="hr-HR" dirty="0"/>
              <a:t>: 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8EF9B7-9FB9-4252-A8BF-C8A1DB47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969" y="-710049"/>
            <a:ext cx="7315200" cy="5120640"/>
          </a:xfrm>
        </p:spPr>
        <p:txBody>
          <a:bodyPr/>
          <a:lstStyle/>
          <a:p>
            <a:r>
              <a:rPr lang="hr-HR" dirty="0"/>
              <a:t>SAMOZBRINJAVANJE  kontinuirano usvajanje vještina</a:t>
            </a:r>
          </a:p>
          <a:p>
            <a:r>
              <a:rPr lang="hr-HR" dirty="0"/>
              <a:t>Prilagodba na novonastalu situaciju ( usvajanje znanja)</a:t>
            </a:r>
          </a:p>
          <a:p>
            <a:r>
              <a:rPr lang="hr-HR" dirty="0"/>
              <a:t>Pravilna interpretacija informacija i promjena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7E0AD1F-6A15-4B4B-8360-1DFB36FB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196" y="3189188"/>
            <a:ext cx="32575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9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1D6A50-ECF3-42E1-92E4-A0ABED7E4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hr-HR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</a:rPr>
              <a:t>Ciljevi edukacije javnosti: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292628-4AE2-4FA6-A401-B31583DAF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1865" y="-548003"/>
            <a:ext cx="7315200" cy="5120640"/>
          </a:xfrm>
        </p:spPr>
        <p:txBody>
          <a:bodyPr/>
          <a:lstStyle/>
          <a:p>
            <a:r>
              <a:rPr lang="hr-HR" sz="2400" dirty="0"/>
              <a:t>Osvješćivanje javnosti radi prevencije kroničnih boles</a:t>
            </a:r>
            <a:r>
              <a:rPr lang="hr-HR" dirty="0"/>
              <a:t>ti</a:t>
            </a:r>
            <a:endParaRPr lang="en-US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79121CA-B108-45BD-9153-294860105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367" y="3429000"/>
            <a:ext cx="6086896" cy="272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97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C53E3-4605-403C-8D05-6BC804ADD0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lvl="0" algn="ctr"/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Primjer: šećerna bolest</a:t>
            </a:r>
            <a:endParaRPr lang="hr-H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BB925-B9F0-4526-AE01-6BB3B39739C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36549" y="1123837"/>
            <a:ext cx="7485062" cy="2452688"/>
          </a:xfrm>
        </p:spPr>
        <p:txBody>
          <a:bodyPr anchor="ctr">
            <a:noAutofit/>
          </a:bodyPr>
          <a:lstStyle/>
          <a:p>
            <a:pPr marL="0" lvl="0" indent="0">
              <a:buNone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OSNOVE LIJEČENJA ŠEĆERNE BOLESTI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2800" dirty="0"/>
              <a:t>dijeta</a:t>
            </a:r>
          </a:p>
          <a:p>
            <a:pPr lvl="0"/>
            <a:r>
              <a:rPr lang="hr-HR" sz="2800" dirty="0"/>
              <a:t>tjelesna aktivnost</a:t>
            </a:r>
          </a:p>
          <a:p>
            <a:pPr lvl="0"/>
            <a:r>
              <a:rPr lang="hr-HR" sz="2800" dirty="0"/>
              <a:t>lijekovi</a:t>
            </a:r>
          </a:p>
          <a:p>
            <a:pPr lvl="0"/>
            <a:r>
              <a:rPr lang="hr-HR" sz="2800" dirty="0"/>
              <a:t>samokontrola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2D59E4E-56DE-4472-8A87-4EE2680F1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325" y="3761772"/>
            <a:ext cx="4969912" cy="27444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D7B7EA-D559-426E-9B9E-3D4EB0EB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Plan poučavanja bolesnika oboljelog od šećerne bolesti</a:t>
            </a:r>
            <a:endParaRPr lang="en-US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B62784-2BA8-4638-8473-8E7269D5A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/>
              <a:t>Poučavanje o bolesti i promjeni životnog stila prilagoditi kognitivnim i fizičkim sposobnostima osobe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5DBD45E-E864-4B56-85F2-0426A632A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867" y="3642771"/>
            <a:ext cx="3231748" cy="29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79821"/>
      </p:ext>
    </p:extLst>
  </p:cSld>
  <p:clrMapOvr>
    <a:masterClrMapping/>
  </p:clrMapOvr>
</p:sld>
</file>

<file path=ppt/theme/theme1.xml><?xml version="1.0" encoding="utf-8"?>
<a:theme xmlns:a="http://schemas.openxmlformats.org/drawingml/2006/main" name="duda">
  <a:themeElements>
    <a:clrScheme name="Pomični teks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kvir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kvi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da" id="{6BEE8570-8062-44D7-A9B9-92225DB5EA87}" vid="{1CDFAEB0-4C9D-463C-976A-5F030B1949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295</Words>
  <Application>Microsoft Office PowerPoint</Application>
  <PresentationFormat>Široki zaslon</PresentationFormat>
  <Paragraphs>53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Wingdings</vt:lpstr>
      <vt:lpstr>Wingdings 2</vt:lpstr>
      <vt:lpstr>duda</vt:lpstr>
      <vt:lpstr>Zdravstveni odgoj kroničnih bolesnika</vt:lpstr>
      <vt:lpstr>Ishodi: </vt:lpstr>
      <vt:lpstr>Kronične bolesti</vt:lpstr>
      <vt:lpstr>Temeljni čimbenici za nastanak kroničnih bolesti:</vt:lpstr>
      <vt:lpstr>utjecaj zdravstvenog odgoja je  vrlo bitan u njihovu sprečavanju</vt:lpstr>
      <vt:lpstr>Ciljevi edukacije kroničnih bolesnika: </vt:lpstr>
      <vt:lpstr>Ciljevi edukacije javnosti: </vt:lpstr>
      <vt:lpstr>Primjer: šećerna bolest</vt:lpstr>
      <vt:lpstr>Plan poučavanja bolesnika oboljelog od šećerne bolesti</vt:lpstr>
      <vt:lpstr>Plan poučavanja bolesnika oboljelog od šećerne bolesti</vt:lpstr>
      <vt:lpstr>Plan poučavanja bolesnika oboljelog od šećerne bolesti</vt:lpstr>
      <vt:lpstr>Plan poučavanja bolesnika oboljelog od šećerne bolesti</vt:lpstr>
      <vt:lpstr>Plan poučavanja bolesnika oboljelog od šećerne bolesti</vt:lpstr>
      <vt:lpstr>Plan poučavanja bolesnika oboljelog od šećerne bolesti</vt:lpstr>
      <vt:lpstr>Plan poučavanja bolesnika oboljelog od šećerne bolesti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Zdravstveni odgoj kroničnih bolesnika</dc:title>
  <dc:creator>martina trncevic</dc:creator>
  <cp:lastModifiedBy>Korisnik</cp:lastModifiedBy>
  <cp:revision>7</cp:revision>
  <dcterms:created xsi:type="dcterms:W3CDTF">2020-04-27T07:54:30Z</dcterms:created>
  <dcterms:modified xsi:type="dcterms:W3CDTF">2020-05-26T18:00:44Z</dcterms:modified>
</cp:coreProperties>
</file>