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57" r:id="rId5"/>
    <p:sldId id="265" r:id="rId6"/>
    <p:sldId id="259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DA738-F113-4BC1-A01A-2BE31289A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Zdravstvena zaštita i zdravstveni odgoj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7866C2-6E39-48D7-BFCE-02AB9F174B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+mj-lt"/>
              </a:rPr>
              <a:t>djece, školske djece i adolescenata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2908A3-C4EB-46A3-BE64-18B46DF0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26" y="66580"/>
            <a:ext cx="4735171" cy="21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5B12ED06-7AA2-4B9E-BF6D-66B8E7C3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E35CCE68-FF0F-41F1-970A-18C77703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koji su </a:t>
            </a:r>
            <a:r>
              <a:rPr lang="hr-HR" dirty="0" err="1"/>
              <a:t>zdravstvenoodgojni</a:t>
            </a:r>
            <a:r>
              <a:rPr lang="hr-HR" dirty="0"/>
              <a:t> zadaci u djece predškolske dobi?</a:t>
            </a:r>
          </a:p>
          <a:p>
            <a:r>
              <a:rPr lang="hr-HR" dirty="0"/>
              <a:t>navedite pravila pri edukaciji djece?</a:t>
            </a:r>
          </a:p>
          <a:p>
            <a:r>
              <a:rPr lang="hr-HR" dirty="0"/>
              <a:t>koja područja obuhvaća </a:t>
            </a:r>
            <a:r>
              <a:rPr lang="hr-HR" dirty="0" err="1"/>
              <a:t>kurikuluk</a:t>
            </a:r>
            <a:r>
              <a:rPr lang="hr-HR" dirty="0"/>
              <a:t> zdravstvenog odgoja za djecu školske dobi?</a:t>
            </a:r>
          </a:p>
          <a:p>
            <a:r>
              <a:rPr lang="hr-HR" dirty="0"/>
              <a:t>koje su specifičnosti u </a:t>
            </a:r>
            <a:r>
              <a:rPr lang="hr-HR" dirty="0" err="1"/>
              <a:t>zdravstvenoodgojnom</a:t>
            </a:r>
            <a:r>
              <a:rPr lang="hr-HR" dirty="0"/>
              <a:t> radu s adolescentima?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E5974BB-AD78-4458-A0A2-505AB766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0" y="408373"/>
            <a:ext cx="3682665" cy="22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5C9130-7ACA-4F55-948F-1724A56A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Koji su najvažniji zdravstveno  odgojni zadaci u zdravstvenoj zaštiti školske djece i mladeži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506911-22EA-4C71-8F39-7E14911E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sve škole upućivati da je potrebno osigurati zdrave i sigurne uvjete života i rada u Školi</a:t>
            </a:r>
          </a:p>
          <a:p>
            <a:r>
              <a:rPr lang="hr-HR" dirty="0"/>
              <a:t>učiteljima pomoći u provođenju obaveznog programa zdravstvenog odgoja</a:t>
            </a:r>
          </a:p>
          <a:p>
            <a:r>
              <a:rPr lang="hr-HR" dirty="0"/>
              <a:t>roditelje upućivati i poučavati o zaštiti zdravlja njihove djece</a:t>
            </a:r>
          </a:p>
          <a:p>
            <a:r>
              <a:rPr lang="hr-HR" dirty="0"/>
              <a:t>javnost i odgovorne osobe u zajednici neprestano  informirati o zdravstvenoj problematici škola i poticati ih na aktivno angažiranje</a:t>
            </a:r>
          </a:p>
          <a:p>
            <a:r>
              <a:rPr lang="hr-HR"/>
              <a:t>u </a:t>
            </a:r>
            <a:r>
              <a:rPr lang="hr-HR" dirty="0"/>
              <a:t>zdravstvenom odgoju učenika treba provoditi program zdravstvenog odgoja u školama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55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C0AB414-ECF2-4460-8041-3F8F888D58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803" y="62314"/>
            <a:ext cx="10741981" cy="2929462"/>
          </a:xfrm>
        </p:spPr>
        <p:txBody>
          <a:bodyPr>
            <a:normAutofit/>
          </a:bodyPr>
          <a:lstStyle/>
          <a:p>
            <a:r>
              <a:rPr lang="hr-HR" dirty="0"/>
              <a:t>Kroz temeljne zadaće zdravstvenog odgoja </a:t>
            </a:r>
            <a:br>
              <a:rPr lang="hr-HR" dirty="0"/>
            </a:br>
            <a:r>
              <a:rPr lang="hr-HR" dirty="0"/>
              <a:t>dijete ima priliku već u dječjem vrtiću stjecati </a:t>
            </a:r>
            <a:br>
              <a:rPr lang="hr-HR" b="1" dirty="0"/>
            </a:br>
            <a:r>
              <a:rPr lang="hr-HR" b="1" dirty="0"/>
              <a:t>pozitivne navike za zdravo življenje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5989346-D9DB-41BF-9617-5C58B77B4194}"/>
              </a:ext>
            </a:extLst>
          </p:cNvPr>
          <p:cNvSpPr/>
          <p:nvPr/>
        </p:nvSpPr>
        <p:spPr>
          <a:xfrm>
            <a:off x="1558030" y="2567866"/>
            <a:ext cx="8815526" cy="1722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</a:rPr>
              <a:t>Vrtić je prva stepenica zdravog načina življenja, mjesto stjecanja pozitivnih navika i usvajanja znanja i vještina bitnih za zdrav život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9385D77-E6EC-4A9F-969A-2A10214FE8EE}"/>
              </a:ext>
            </a:extLst>
          </p:cNvPr>
          <p:cNvSpPr/>
          <p:nvPr/>
        </p:nvSpPr>
        <p:spPr>
          <a:xfrm>
            <a:off x="1642369" y="5042517"/>
            <a:ext cx="8930936" cy="1624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atin typeface="+mj-lt"/>
              </a:rPr>
              <a:t>Zadaće djelovanja zdravstvenog odgoja moraju biti usmjerene na osmišljavanje procesa koji će omogućiti djetetu da u </a:t>
            </a:r>
            <a:r>
              <a:rPr lang="hr-HR" sz="2000" dirty="0" err="1">
                <a:latin typeface="+mj-lt"/>
              </a:rPr>
              <a:t>podržavajućem</a:t>
            </a:r>
            <a:r>
              <a:rPr lang="hr-HR" sz="2000" dirty="0">
                <a:latin typeface="+mj-lt"/>
              </a:rPr>
              <a:t> okruženju može stjecati pozitivne vještine i navike korisne za zdravlje i zdrav način življenja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37BECBA-1787-4369-9CD5-4CF5D559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56" y="93215"/>
            <a:ext cx="1549155" cy="172226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E9F6471-D8F6-41A0-84D4-959C2924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1" y="47996"/>
            <a:ext cx="15485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55FB040-C3D8-4F68-8480-1F2D85E0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Djeca su najosjetljivija društvena skupina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DC4E328-C113-447A-A458-FEC5EE4FE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>
                <a:latin typeface="+mj-lt"/>
              </a:rPr>
              <a:t>zdravstveni odgoj u dječjoj dobi mora biti na ideji  „</a:t>
            </a:r>
            <a:r>
              <a:rPr lang="hr-HR" dirty="0">
                <a:latin typeface="+mj-lt"/>
              </a:rPr>
              <a:t>djeca uče lakše od odraslih te nemaju razvijene predrasude”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83C5C5F-A36B-4ED1-9F9D-9265C2E49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0389" y="4452219"/>
            <a:ext cx="6272022" cy="2383586"/>
          </a:xfrm>
        </p:spPr>
        <p:txBody>
          <a:bodyPr/>
          <a:lstStyle/>
          <a:p>
            <a:r>
              <a:rPr lang="hr-HR" dirty="0">
                <a:latin typeface="+mj-lt"/>
              </a:rPr>
              <a:t>temeljne karakteristike su smanjena i kraća pozornost djeteta nego odraslog</a:t>
            </a:r>
          </a:p>
          <a:p>
            <a:r>
              <a:rPr lang="hr-HR" dirty="0">
                <a:latin typeface="+mj-lt"/>
              </a:rPr>
              <a:t>potreba višeg poticanja</a:t>
            </a:r>
          </a:p>
          <a:p>
            <a:r>
              <a:rPr lang="hr-HR" dirty="0">
                <a:latin typeface="+mj-lt"/>
              </a:rPr>
              <a:t>aktivno učenje im je mnogo zanimljivije</a:t>
            </a:r>
          </a:p>
          <a:p>
            <a:r>
              <a:rPr lang="hr-HR" dirty="0">
                <a:latin typeface="+mj-lt"/>
              </a:rPr>
              <a:t>uče brže kroz igru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C1DDF24-AA28-4E98-B7F8-A075B47E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1" y="144884"/>
            <a:ext cx="3672815" cy="2087849"/>
          </a:xfrm>
          <a:prstGeom prst="rect">
            <a:avLst/>
          </a:prstGeom>
        </p:spPr>
      </p:pic>
      <p:sp>
        <p:nvSpPr>
          <p:cNvPr id="10" name="Oblačić: savijena crta 9">
            <a:extLst>
              <a:ext uri="{FF2B5EF4-FFF2-40B4-BE49-F238E27FC236}">
                <a16:creationId xmlns:a16="http://schemas.microsoft.com/office/drawing/2014/main" id="{5EAC7E6B-B857-4BF9-94C9-7988DF018793}"/>
              </a:ext>
            </a:extLst>
          </p:cNvPr>
          <p:cNvSpPr/>
          <p:nvPr/>
        </p:nvSpPr>
        <p:spPr>
          <a:xfrm>
            <a:off x="1473693" y="5104661"/>
            <a:ext cx="3000653" cy="128726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latin typeface="+mj-lt"/>
              </a:rPr>
              <a:t>ona su budućnost pa </a:t>
            </a:r>
          </a:p>
          <a:p>
            <a:r>
              <a:rPr lang="hr-HR" dirty="0">
                <a:latin typeface="+mj-lt"/>
              </a:rPr>
              <a:t>u njihovo zdravlje i dobrobit treba ulagati svaki napor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09CF534-849D-4220-A456-A7B9EE8C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68" y="1740023"/>
            <a:ext cx="2241210" cy="25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AD1F449-F873-4059-86D2-5B285BF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Predškolska</a:t>
            </a:r>
            <a:br>
              <a:rPr lang="hr-HR" dirty="0"/>
            </a:br>
            <a:r>
              <a:rPr lang="hr-HR" dirty="0"/>
              <a:t>dob/</a:t>
            </a:r>
            <a:br>
              <a:rPr lang="hr-HR" dirty="0"/>
            </a:br>
            <a:r>
              <a:rPr lang="hr-HR" dirty="0"/>
              <a:t>zdravstveni odgoj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A3DDD4F-F3B1-4BD2-9A6B-7BBAD0795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>
                <a:latin typeface="+mj-lt"/>
              </a:rPr>
              <a:t>u vrtićima je obvezan predškolski odgoj koji razvija svijest o nužnosti očuvanja zdravlja putem raznih aktivnosti</a:t>
            </a:r>
          </a:p>
          <a:p>
            <a:pPr marL="0" indent="0">
              <a:buNone/>
            </a:pPr>
            <a:r>
              <a:rPr lang="hr-HR" dirty="0">
                <a:latin typeface="+mj-lt"/>
              </a:rPr>
              <a:t>     </a:t>
            </a:r>
          </a:p>
          <a:p>
            <a:pPr marL="0" indent="0">
              <a:buNone/>
            </a:pPr>
            <a:r>
              <a:rPr lang="hr-HR" b="1" dirty="0">
                <a:latin typeface="+mj-lt"/>
              </a:rPr>
              <a:t>     TEME: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FFF48E-31EB-41AB-90FA-EFDF5055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4462" y="2636668"/>
            <a:ext cx="6369258" cy="382745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+mj-lt"/>
              </a:rPr>
              <a:t>Kako pravilno oprati ruke</a:t>
            </a:r>
          </a:p>
          <a:p>
            <a:r>
              <a:rPr lang="hr-HR" dirty="0">
                <a:latin typeface="+mj-lt"/>
              </a:rPr>
              <a:t>Kako pravilno oprati zube</a:t>
            </a:r>
          </a:p>
          <a:p>
            <a:r>
              <a:rPr lang="hr-HR" dirty="0">
                <a:latin typeface="+mj-lt"/>
              </a:rPr>
              <a:t> Zašto je važno vježbati</a:t>
            </a:r>
          </a:p>
          <a:p>
            <a:r>
              <a:rPr lang="hr-HR" dirty="0">
                <a:latin typeface="+mj-lt"/>
              </a:rPr>
              <a:t>Kako pravilno obrisati nos</a:t>
            </a:r>
          </a:p>
          <a:p>
            <a:r>
              <a:rPr lang="hr-HR" dirty="0">
                <a:latin typeface="+mj-lt"/>
              </a:rPr>
              <a:t>Odjeća i obuća – zašto je važno pravilno se odjenuti i obući</a:t>
            </a:r>
          </a:p>
          <a:p>
            <a:r>
              <a:rPr lang="hr-HR" dirty="0">
                <a:latin typeface="+mj-lt"/>
              </a:rPr>
              <a:t> Samostalna priprema poželjne hrane i napitaka</a:t>
            </a:r>
          </a:p>
          <a:p>
            <a:r>
              <a:rPr lang="hr-HR" dirty="0">
                <a:latin typeface="+mj-lt"/>
              </a:rPr>
              <a:t> Ja i moje tijelo – pratimo kako rastemo</a:t>
            </a:r>
          </a:p>
          <a:p>
            <a:r>
              <a:rPr lang="hr-HR" dirty="0">
                <a:latin typeface="+mj-lt"/>
              </a:rPr>
              <a:t>Kako se sigurno kretati u prirodi</a:t>
            </a:r>
          </a:p>
          <a:p>
            <a:r>
              <a:rPr lang="hr-HR" dirty="0">
                <a:latin typeface="+mj-lt"/>
              </a:rPr>
              <a:t>Zašto je voda zdrava i zašto je moramo čuvat</a:t>
            </a:r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635D695-116C-46F4-9258-C5F412CFFC00}"/>
              </a:ext>
            </a:extLst>
          </p:cNvPr>
          <p:cNvSpPr/>
          <p:nvPr/>
        </p:nvSpPr>
        <p:spPr>
          <a:xfrm>
            <a:off x="839582" y="5380672"/>
            <a:ext cx="391078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+mj-lt"/>
              </a:rPr>
              <a:t>nije toliko na usvajanju znanja koliko na formiranju pozitivnih stajališta i navika</a:t>
            </a:r>
          </a:p>
          <a:p>
            <a:pPr algn="ctr"/>
            <a:r>
              <a:rPr lang="hr-HR" dirty="0">
                <a:latin typeface="+mj-lt"/>
              </a:rPr>
              <a:t>poučavanje se provodi kroz igre, priče, slikanje, pjevanje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D36C253-6960-41C9-B0AC-36990838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1" y="5685"/>
            <a:ext cx="3726081" cy="23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03B002-0583-47F0-A892-67E793C8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/>
              <a:t>Osim što dijete u svom ranom razvoju uči kroz vlastita iskustva, ono uči i oponašajući odrasle</a:t>
            </a:r>
            <a:br>
              <a:rPr lang="hr-HR" sz="3200" b="1" dirty="0"/>
            </a:b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0ECC6D-06A9-44E6-A6A7-8CBB2CA7141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22963" y="803275"/>
            <a:ext cx="6269037" cy="2382838"/>
          </a:xfrm>
        </p:spPr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važnost adekvatnog djelovanja i ponašanja odraslih u razvijanju pozitivnih i korisnih navika kod djece</a:t>
            </a:r>
          </a:p>
          <a:p>
            <a:r>
              <a:rPr lang="hr-HR" dirty="0">
                <a:latin typeface="+mj-lt"/>
              </a:rPr>
              <a:t>Odrasli moraju znati i htjeti svoja znanja o zdravlju pretočiti u svoja uvjerenja</a:t>
            </a:r>
          </a:p>
          <a:p>
            <a:r>
              <a:rPr lang="hr-HR" dirty="0">
                <a:latin typeface="+mj-lt"/>
              </a:rPr>
              <a:t> Samo tako mogu biti modeli ispravnih i pozitivnih navika i ponašanja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910FC9-4931-4D04-8014-F5046F27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76" y="3186113"/>
            <a:ext cx="3976770" cy="36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15C457-AB1E-4A7D-ADCD-E0E2DBD2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Medicinska sestra u </a:t>
            </a:r>
            <a:r>
              <a:rPr lang="hr-HR" dirty="0" err="1"/>
              <a:t>dječijem</a:t>
            </a:r>
            <a:r>
              <a:rPr lang="hr-HR" dirty="0"/>
              <a:t> vrtiću radi kao </a:t>
            </a:r>
            <a:r>
              <a:rPr lang="hr-HR" dirty="0" err="1"/>
              <a:t>srtučni</a:t>
            </a:r>
            <a:r>
              <a:rPr lang="hr-HR" dirty="0"/>
              <a:t> suradnik- zdravstveni voditelj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30B575-FDB8-40B0-B167-99CDB32895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+mj-lt"/>
              </a:rPr>
              <a:t>smjernice u zdravstvenom odgoju predškolske djece:</a:t>
            </a:r>
          </a:p>
          <a:p>
            <a:r>
              <a:rPr lang="hr-HR" dirty="0">
                <a:latin typeface="+mj-lt"/>
              </a:rPr>
              <a:t>djeca uče lakše od svojih roditelja</a:t>
            </a:r>
          </a:p>
          <a:p>
            <a:r>
              <a:rPr lang="hr-HR" dirty="0">
                <a:latin typeface="+mj-lt"/>
              </a:rPr>
              <a:t>djeca uče kroz igru</a:t>
            </a:r>
          </a:p>
          <a:p>
            <a:r>
              <a:rPr lang="hr-HR" dirty="0">
                <a:latin typeface="+mj-lt"/>
              </a:rPr>
              <a:t>poučavanje je uspješnije ako se kao primjeri uzimaju kućne rutine</a:t>
            </a:r>
          </a:p>
          <a:p>
            <a:r>
              <a:rPr lang="hr-HR" dirty="0">
                <a:latin typeface="+mj-lt"/>
              </a:rPr>
              <a:t>poučavanje mora biti povezano s djetetovim iskustvom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473492B-00AC-45A6-92DA-63C270ABDD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latin typeface="+mj-lt"/>
              </a:rPr>
              <a:t>na pitanje koje dijete postavi treba se odmah odgovoriti, bez obzira raspravlja li se o toj temi ili ne</a:t>
            </a:r>
          </a:p>
          <a:p>
            <a:r>
              <a:rPr lang="hr-HR" dirty="0">
                <a:latin typeface="+mj-lt"/>
              </a:rPr>
              <a:t>poučavanje mora biti popraćeno pohvalom ili nagradom</a:t>
            </a:r>
          </a:p>
          <a:p>
            <a:r>
              <a:rPr lang="hr-HR" dirty="0">
                <a:latin typeface="+mj-lt"/>
              </a:rPr>
              <a:t>poučavanje ne bi smjelo trajati više od 10-15 minuta zbog kratke pozornosti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E4A144-AC23-4416-A398-2131CC6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1" y="0"/>
            <a:ext cx="3690570" cy="220650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76C4EFE7-BE52-4DC2-A400-350ED5B86C02}"/>
              </a:ext>
            </a:extLst>
          </p:cNvPr>
          <p:cNvSpPr/>
          <p:nvPr/>
        </p:nvSpPr>
        <p:spPr>
          <a:xfrm>
            <a:off x="801532" y="2006353"/>
            <a:ext cx="3690569" cy="333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esna vitičasta zagrada 6">
            <a:extLst>
              <a:ext uri="{FF2B5EF4-FFF2-40B4-BE49-F238E27FC236}">
                <a16:creationId xmlns:a16="http://schemas.microsoft.com/office/drawing/2014/main" id="{0E0726D6-5088-41D4-96E0-8E802AECA8BD}"/>
              </a:ext>
            </a:extLst>
          </p:cNvPr>
          <p:cNvSpPr/>
          <p:nvPr/>
        </p:nvSpPr>
        <p:spPr>
          <a:xfrm>
            <a:off x="4660777" y="887767"/>
            <a:ext cx="630314" cy="53798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64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DE18B4-C49F-40B4-AC10-C4AE5069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Školska dob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66AB06-68CA-4482-846D-0AA06B6A1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latin typeface="+mj-lt"/>
              </a:rPr>
              <a:t>škola je oduvijek mjesto gdje se prepoznaje važnost promocija zdravlja i to se vidi kroz službe školske medicine, organizirane prehrane, obvezne tjelesne aktivnosti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C62F65-A3E3-48A4-8B10-610C52726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b="1" dirty="0">
                <a:latin typeface="+mj-lt"/>
              </a:rPr>
              <a:t>prednost u provođenju zdravstvenog odgoja- </a:t>
            </a:r>
            <a:r>
              <a:rPr lang="hr-HR" dirty="0">
                <a:latin typeface="+mj-lt"/>
              </a:rPr>
              <a:t>to su ustanove koje obuhvaćaju veliki dio populacije tijekom dugog perioda</a:t>
            </a:r>
          </a:p>
          <a:p>
            <a:r>
              <a:rPr lang="hr-HR" dirty="0">
                <a:latin typeface="+mj-lt"/>
              </a:rPr>
              <a:t>zadaća zdravstvenog odgoja promovirati duhovni, moralni, kulturni, mentalni i tjelesni razvoj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2EDE07-F77F-4D3C-BCA0-15B869D4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1" y="387424"/>
            <a:ext cx="3788873" cy="1852338"/>
          </a:xfrm>
          <a:prstGeom prst="rect">
            <a:avLst/>
          </a:prstGeom>
        </p:spPr>
      </p:pic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E533E9EC-1855-4531-83C7-0D8A9CA5EA25}"/>
              </a:ext>
            </a:extLst>
          </p:cNvPr>
          <p:cNvSpPr/>
          <p:nvPr/>
        </p:nvSpPr>
        <p:spPr>
          <a:xfrm>
            <a:off x="4980373" y="803187"/>
            <a:ext cx="338650" cy="5251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6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A9FA7-3F6E-4851-9400-FF988B02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 obuhvaćaju teme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D2F005-0A55-4545-ABD8-B148BD54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zlouporaba sredstava ovisnosti</a:t>
            </a:r>
          </a:p>
          <a:p>
            <a:r>
              <a:rPr lang="hr-HR" dirty="0">
                <a:latin typeface="+mj-lt"/>
              </a:rPr>
              <a:t>spolna edukacija</a:t>
            </a:r>
          </a:p>
          <a:p>
            <a:r>
              <a:rPr lang="hr-HR" dirty="0">
                <a:latin typeface="+mj-lt"/>
              </a:rPr>
              <a:t>život u obitelji</a:t>
            </a:r>
          </a:p>
          <a:p>
            <a:r>
              <a:rPr lang="hr-HR" dirty="0">
                <a:latin typeface="+mj-lt"/>
              </a:rPr>
              <a:t>sigurnost</a:t>
            </a:r>
          </a:p>
          <a:p>
            <a:r>
              <a:rPr lang="hr-HR" dirty="0">
                <a:latin typeface="+mj-lt"/>
              </a:rPr>
              <a:t>tjelesna aktivnost</a:t>
            </a:r>
          </a:p>
          <a:p>
            <a:r>
              <a:rPr lang="hr-HR" dirty="0">
                <a:latin typeface="+mj-lt"/>
              </a:rPr>
              <a:t>prehrana</a:t>
            </a:r>
          </a:p>
          <a:p>
            <a:r>
              <a:rPr lang="hr-HR" dirty="0">
                <a:latin typeface="+mj-lt"/>
              </a:rPr>
              <a:t>osobna higijena</a:t>
            </a:r>
          </a:p>
          <a:p>
            <a:r>
              <a:rPr lang="hr-HR" dirty="0">
                <a:latin typeface="+mj-lt"/>
              </a:rPr>
              <a:t>zdrav okoliš</a:t>
            </a:r>
          </a:p>
          <a:p>
            <a:r>
              <a:rPr lang="hr-HR" dirty="0">
                <a:latin typeface="+mj-lt"/>
              </a:rPr>
              <a:t>psihološke teme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3B8372-5AE9-46A5-8F6D-90B694F8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90" y="1793290"/>
            <a:ext cx="3166368" cy="3799642"/>
          </a:xfrm>
          <a:prstGeom prst="rect">
            <a:avLst/>
          </a:prstGeom>
        </p:spPr>
      </p:pic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891FBD7E-5C37-485F-8338-9A9DAC9846A3}"/>
              </a:ext>
            </a:extLst>
          </p:cNvPr>
          <p:cNvSpPr/>
          <p:nvPr/>
        </p:nvSpPr>
        <p:spPr>
          <a:xfrm>
            <a:off x="4856085" y="1109709"/>
            <a:ext cx="262362" cy="55396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38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02B0E-1B15-430C-8C28-8F73EE6D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err="1"/>
              <a:t>zdravstvenoodgojni</a:t>
            </a:r>
            <a:r>
              <a:rPr lang="hr-HR" sz="3200" b="1" dirty="0"/>
              <a:t> rad s adolescentima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82796-5846-42D6-A5AB-818D2ED5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latin typeface="+mj-lt"/>
              </a:rPr>
              <a:t>do izražaja dolaze kognitivne sposobnosti i mogućnost apstraktnog mišljenja i zaključivanja</a:t>
            </a:r>
          </a:p>
          <a:p>
            <a:r>
              <a:rPr lang="hr-HR" dirty="0">
                <a:latin typeface="+mj-lt"/>
              </a:rPr>
              <a:t>radije uče u grupi vršnjaka sličnih osobitosti i problema, bez prisustva roditelja</a:t>
            </a:r>
          </a:p>
          <a:p>
            <a:r>
              <a:rPr lang="hr-HR" dirty="0">
                <a:latin typeface="+mj-lt"/>
              </a:rPr>
              <a:t>povjerenje u poučavanju adolescenta je ključno</a:t>
            </a:r>
          </a:p>
          <a:p>
            <a:r>
              <a:rPr lang="hr-HR" dirty="0">
                <a:latin typeface="+mj-lt"/>
              </a:rPr>
              <a:t>svaka informacija mora biti prezentirana točno i iskreno</a:t>
            </a:r>
          </a:p>
          <a:p>
            <a:r>
              <a:rPr lang="hr-HR" dirty="0">
                <a:latin typeface="+mj-lt"/>
              </a:rPr>
              <a:t>osim poučavanja o zdravlju potrebno im je ponuditi sadržaje razvijanje samopouzdanja, suočavanje sa stresom, razvijanje komunikacijskih vještina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8E271B-CCDC-48BD-AAF0-E733344A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0" y="79898"/>
            <a:ext cx="3790950" cy="26611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A1A1855-5ECA-4FB3-B43C-715768B7C62C}"/>
              </a:ext>
            </a:extLst>
          </p:cNvPr>
          <p:cNvSpPr/>
          <p:nvPr/>
        </p:nvSpPr>
        <p:spPr>
          <a:xfrm>
            <a:off x="791680" y="5575178"/>
            <a:ext cx="3877974" cy="1012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latin typeface="+mj-lt"/>
              </a:rPr>
              <a:t>Razdoblje adolescencije razdoblje je istraživanja, otkrivanja i isprobavanja</a:t>
            </a:r>
          </a:p>
          <a:p>
            <a:pPr algn="ctr"/>
            <a:r>
              <a:rPr lang="hr-HR" sz="1400" dirty="0">
                <a:latin typeface="+mj-lt"/>
              </a:rPr>
              <a:t>U tom periodu adolescenti se nalaze u prostoru između – niti su više djeca, niti su još odrasli</a:t>
            </a:r>
          </a:p>
        </p:txBody>
      </p:sp>
    </p:spTree>
    <p:extLst>
      <p:ext uri="{BB962C8B-B14F-4D97-AF65-F5344CB8AC3E}">
        <p14:creationId xmlns:p14="http://schemas.microsoft.com/office/powerpoint/2010/main" val="37266300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103</TotalTime>
  <Words>673</Words>
  <Application>Microsoft Office PowerPoint</Application>
  <PresentationFormat>Široki zaslon</PresentationFormat>
  <Paragraphs>74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Zdravstvena zaštita i zdravstveni odgoj</vt:lpstr>
      <vt:lpstr>Kroz temeljne zadaće zdravstvenog odgoja  dijete ima priliku već u dječjem vrtiću stjecati  pozitivne navike za zdravo življenje</vt:lpstr>
      <vt:lpstr>Djeca su najosjetljivija društvena skupina</vt:lpstr>
      <vt:lpstr>Predškolska dob/ zdravstveni odgoj</vt:lpstr>
      <vt:lpstr>Osim što dijete u svom ranom razvoju uči kroz vlastita iskustva, ono uči i oponašajući odrasle </vt:lpstr>
      <vt:lpstr>Medicinska sestra u dječijem vrtiću radi kao srtučni suradnik- zdravstveni voditelj</vt:lpstr>
      <vt:lpstr>Školska dob</vt:lpstr>
      <vt:lpstr>Programi obuhvaćaju teme</vt:lpstr>
      <vt:lpstr>zdravstvenoodgojni rad s adolescentima</vt:lpstr>
      <vt:lpstr>Pitanja</vt:lpstr>
      <vt:lpstr>Koji su najvažniji zdravstveno  odgojni zadaci u zdravstvenoj zaštiti školske djece i mladeži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28</cp:revision>
  <dcterms:created xsi:type="dcterms:W3CDTF">2020-03-23T09:50:50Z</dcterms:created>
  <dcterms:modified xsi:type="dcterms:W3CDTF">2020-04-22T16:19:31Z</dcterms:modified>
</cp:coreProperties>
</file>