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69"/>
  </p:notesMasterIdLst>
  <p:sldIdLst>
    <p:sldId id="277" r:id="rId2"/>
    <p:sldId id="257" r:id="rId3"/>
    <p:sldId id="376" r:id="rId4"/>
    <p:sldId id="279" r:id="rId5"/>
    <p:sldId id="342" r:id="rId6"/>
    <p:sldId id="337" r:id="rId7"/>
    <p:sldId id="336" r:id="rId8"/>
    <p:sldId id="358" r:id="rId9"/>
    <p:sldId id="357" r:id="rId10"/>
    <p:sldId id="380" r:id="rId11"/>
    <p:sldId id="334" r:id="rId12"/>
    <p:sldId id="335" r:id="rId13"/>
    <p:sldId id="343" r:id="rId14"/>
    <p:sldId id="344" r:id="rId15"/>
    <p:sldId id="266" r:id="rId16"/>
    <p:sldId id="333" r:id="rId17"/>
    <p:sldId id="274" r:id="rId18"/>
    <p:sldId id="382" r:id="rId19"/>
    <p:sldId id="305" r:id="rId20"/>
    <p:sldId id="377" r:id="rId21"/>
    <p:sldId id="383" r:id="rId22"/>
    <p:sldId id="345" r:id="rId23"/>
    <p:sldId id="349" r:id="rId24"/>
    <p:sldId id="353" r:id="rId25"/>
    <p:sldId id="355" r:id="rId26"/>
    <p:sldId id="293" r:id="rId27"/>
    <p:sldId id="354" r:id="rId28"/>
    <p:sldId id="378" r:id="rId29"/>
    <p:sldId id="295" r:id="rId30"/>
    <p:sldId id="381" r:id="rId31"/>
    <p:sldId id="384" r:id="rId32"/>
    <p:sldId id="385" r:id="rId33"/>
    <p:sldId id="386" r:id="rId34"/>
    <p:sldId id="387" r:id="rId35"/>
    <p:sldId id="331" r:id="rId36"/>
    <p:sldId id="388" r:id="rId37"/>
    <p:sldId id="287" r:id="rId38"/>
    <p:sldId id="288" r:id="rId39"/>
    <p:sldId id="289" r:id="rId40"/>
    <p:sldId id="397" r:id="rId41"/>
    <p:sldId id="301" r:id="rId42"/>
    <p:sldId id="302" r:id="rId43"/>
    <p:sldId id="271" r:id="rId44"/>
    <p:sldId id="303" r:id="rId45"/>
    <p:sldId id="395" r:id="rId46"/>
    <p:sldId id="304" r:id="rId47"/>
    <p:sldId id="268" r:id="rId48"/>
    <p:sldId id="379" r:id="rId49"/>
    <p:sldId id="276" r:id="rId50"/>
    <p:sldId id="393" r:id="rId51"/>
    <p:sldId id="278" r:id="rId52"/>
    <p:sldId id="394" r:id="rId53"/>
    <p:sldId id="280" r:id="rId54"/>
    <p:sldId id="390" r:id="rId55"/>
    <p:sldId id="269" r:id="rId56"/>
    <p:sldId id="396" r:id="rId57"/>
    <p:sldId id="392" r:id="rId58"/>
    <p:sldId id="360" r:id="rId59"/>
    <p:sldId id="362" r:id="rId60"/>
    <p:sldId id="364" r:id="rId61"/>
    <p:sldId id="365" r:id="rId62"/>
    <p:sldId id="366" r:id="rId63"/>
    <p:sldId id="367" r:id="rId64"/>
    <p:sldId id="368" r:id="rId65"/>
    <p:sldId id="372" r:id="rId66"/>
    <p:sldId id="373" r:id="rId67"/>
    <p:sldId id="374" r:id="rId68"/>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60"/>
  </p:normalViewPr>
  <p:slideViewPr>
    <p:cSldViewPr snapToGrid="0">
      <p:cViewPr varScale="1">
        <p:scale>
          <a:sx n="86" d="100"/>
          <a:sy n="86" d="100"/>
        </p:scale>
        <p:origin x="13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ata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04425F-AEF2-4F11-8525-24F190BC5975}"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US"/>
        </a:p>
      </dgm:t>
    </dgm:pt>
    <dgm:pt modelId="{03F204F2-2C8D-43F4-924D-0B722013BD53}">
      <dgm:prSet/>
      <dgm:spPr/>
      <dgm:t>
        <a:bodyPr/>
        <a:lstStyle/>
        <a:p>
          <a:r>
            <a:rPr lang="en-US" b="0" i="0" dirty="0" err="1">
              <a:latin typeface="Cambria" panose="02040503050406030204" pitchFamily="18" charset="0"/>
              <a:ea typeface="Cambria" panose="02040503050406030204" pitchFamily="18" charset="0"/>
              <a:cs typeface="Calibri Light" panose="020F0302020204030204" pitchFamily="34" charset="0"/>
            </a:rPr>
            <a:t>Transplantacija</a:t>
          </a:r>
          <a:endParaRPr lang="en-US" b="0" i="0" dirty="0">
            <a:latin typeface="Cambria" panose="02040503050406030204" pitchFamily="18" charset="0"/>
            <a:ea typeface="Cambria" panose="02040503050406030204" pitchFamily="18" charset="0"/>
            <a:cs typeface="Calibri Light" panose="020F0302020204030204" pitchFamily="34" charset="0"/>
          </a:endParaRPr>
        </a:p>
      </dgm:t>
    </dgm:pt>
    <dgm:pt modelId="{A52F5B63-1608-4038-98ED-44A7CCE0E7D1}" type="parTrans" cxnId="{9E78A4CE-4868-40AE-90F0-306ECDA18DB4}">
      <dgm:prSet/>
      <dgm:spPr/>
      <dgm:t>
        <a:bodyPr/>
        <a:lstStyle/>
        <a:p>
          <a:endParaRPr lang="en-US" b="0" i="0">
            <a:latin typeface="Calibri Light" panose="020F0302020204030204" pitchFamily="34" charset="0"/>
            <a:cs typeface="Calibri Light" panose="020F0302020204030204" pitchFamily="34" charset="0"/>
          </a:endParaRPr>
        </a:p>
      </dgm:t>
    </dgm:pt>
    <dgm:pt modelId="{A0CB528B-41CC-43AB-8FBC-C7C265A00906}" type="sibTrans" cxnId="{9E78A4CE-4868-40AE-90F0-306ECDA18DB4}">
      <dgm:prSet/>
      <dgm:spPr/>
      <dgm:t>
        <a:bodyPr/>
        <a:lstStyle/>
        <a:p>
          <a:endParaRPr lang="en-US" b="0" i="0">
            <a:latin typeface="Calibri Light" panose="020F0302020204030204" pitchFamily="34" charset="0"/>
            <a:cs typeface="Calibri Light" panose="020F0302020204030204" pitchFamily="34" charset="0"/>
          </a:endParaRPr>
        </a:p>
      </dgm:t>
    </dgm:pt>
    <dgm:pt modelId="{FD333048-4BDD-428E-B9B1-37EEC9578E15}">
      <dgm:prSet/>
      <dgm:spPr/>
      <dgm:t>
        <a:bodyPr/>
        <a:lstStyle/>
        <a:p>
          <a:r>
            <a:rPr lang="en-US" b="0" i="0" dirty="0" err="1">
              <a:latin typeface="Cambria" panose="02040503050406030204" pitchFamily="18" charset="0"/>
              <a:ea typeface="Cambria" panose="02040503050406030204" pitchFamily="18" charset="0"/>
              <a:cs typeface="Calibri Light" panose="020F0302020204030204" pitchFamily="34" charset="0"/>
            </a:rPr>
            <a:t>Vrste</a:t>
          </a:r>
          <a:r>
            <a:rPr lang="en-US" b="0" i="0" dirty="0">
              <a:latin typeface="Cambria" panose="02040503050406030204" pitchFamily="18" charset="0"/>
              <a:ea typeface="Cambria" panose="02040503050406030204" pitchFamily="18" charset="0"/>
              <a:cs typeface="Calibri Light" panose="020F0302020204030204" pitchFamily="34" charset="0"/>
            </a:rPr>
            <a:t> </a:t>
          </a:r>
          <a:r>
            <a:rPr lang="en-US" b="0" i="0" dirty="0" err="1">
              <a:latin typeface="Cambria" panose="02040503050406030204" pitchFamily="18" charset="0"/>
              <a:ea typeface="Cambria" panose="02040503050406030204" pitchFamily="18" charset="0"/>
              <a:cs typeface="Calibri Light" panose="020F0302020204030204" pitchFamily="34" charset="0"/>
            </a:rPr>
            <a:t>transplantacije</a:t>
          </a:r>
          <a:endParaRPr lang="en-US" b="0" i="0" dirty="0">
            <a:latin typeface="Cambria" panose="02040503050406030204" pitchFamily="18" charset="0"/>
            <a:ea typeface="Cambria" panose="02040503050406030204" pitchFamily="18" charset="0"/>
            <a:cs typeface="Calibri Light" panose="020F0302020204030204" pitchFamily="34" charset="0"/>
          </a:endParaRPr>
        </a:p>
      </dgm:t>
    </dgm:pt>
    <dgm:pt modelId="{3B1C121D-8D8D-49C0-8BF4-94D1033F61ED}" type="parTrans" cxnId="{A5292CF0-179B-4A6A-A4B3-49966578D4F5}">
      <dgm:prSet/>
      <dgm:spPr/>
      <dgm:t>
        <a:bodyPr/>
        <a:lstStyle/>
        <a:p>
          <a:endParaRPr lang="en-US" b="0" i="0">
            <a:latin typeface="Calibri Light" panose="020F0302020204030204" pitchFamily="34" charset="0"/>
            <a:cs typeface="Calibri Light" panose="020F0302020204030204" pitchFamily="34" charset="0"/>
          </a:endParaRPr>
        </a:p>
      </dgm:t>
    </dgm:pt>
    <dgm:pt modelId="{C3D5BBD9-C40B-4FD2-943E-F3C8538422EE}" type="sibTrans" cxnId="{A5292CF0-179B-4A6A-A4B3-49966578D4F5}">
      <dgm:prSet/>
      <dgm:spPr/>
      <dgm:t>
        <a:bodyPr/>
        <a:lstStyle/>
        <a:p>
          <a:endParaRPr lang="en-US" b="0" i="0">
            <a:latin typeface="Calibri Light" panose="020F0302020204030204" pitchFamily="34" charset="0"/>
            <a:cs typeface="Calibri Light" panose="020F0302020204030204" pitchFamily="34" charset="0"/>
          </a:endParaRPr>
        </a:p>
      </dgm:t>
    </dgm:pt>
    <dgm:pt modelId="{3C329075-D836-4B70-A06B-BE76C45E2261}">
      <dgm:prSet/>
      <dgm:spPr/>
      <dgm:t>
        <a:bodyPr/>
        <a:lstStyle/>
        <a:p>
          <a:r>
            <a:rPr lang="en-US" b="0" i="0" dirty="0" err="1">
              <a:latin typeface="Cambria" panose="02040503050406030204" pitchFamily="18" charset="0"/>
              <a:ea typeface="Cambria" panose="02040503050406030204" pitchFamily="18" charset="0"/>
              <a:cs typeface="Calibri Light" panose="020F0302020204030204" pitchFamily="34" charset="0"/>
            </a:rPr>
            <a:t>Zakonski</a:t>
          </a:r>
          <a:r>
            <a:rPr lang="en-US" b="0" i="0" dirty="0">
              <a:latin typeface="Cambria" panose="02040503050406030204" pitchFamily="18" charset="0"/>
              <a:ea typeface="Cambria" panose="02040503050406030204" pitchFamily="18" charset="0"/>
              <a:cs typeface="Calibri Light" panose="020F0302020204030204" pitchFamily="34" charset="0"/>
            </a:rPr>
            <a:t> </a:t>
          </a:r>
          <a:r>
            <a:rPr lang="en-US" b="0" i="0" dirty="0" err="1">
              <a:latin typeface="Cambria" panose="02040503050406030204" pitchFamily="18" charset="0"/>
              <a:ea typeface="Cambria" panose="02040503050406030204" pitchFamily="18" charset="0"/>
              <a:cs typeface="Calibri Light" panose="020F0302020204030204" pitchFamily="34" charset="0"/>
            </a:rPr>
            <a:t>propisi</a:t>
          </a:r>
          <a:r>
            <a:rPr lang="en-US" b="0" i="0" dirty="0">
              <a:latin typeface="Cambria" panose="02040503050406030204" pitchFamily="18" charset="0"/>
              <a:ea typeface="Cambria" panose="02040503050406030204" pitchFamily="18" charset="0"/>
              <a:cs typeface="Calibri Light" panose="020F0302020204030204" pitchFamily="34" charset="0"/>
            </a:rPr>
            <a:t> u </a:t>
          </a:r>
          <a:r>
            <a:rPr lang="en-US" b="0" i="0" dirty="0" err="1">
              <a:latin typeface="Cambria" panose="02040503050406030204" pitchFamily="18" charset="0"/>
              <a:ea typeface="Cambria" panose="02040503050406030204" pitchFamily="18" charset="0"/>
              <a:cs typeface="Calibri Light" panose="020F0302020204030204" pitchFamily="34" charset="0"/>
            </a:rPr>
            <a:t>Republici</a:t>
          </a:r>
          <a:r>
            <a:rPr lang="en-US" b="0" i="0" dirty="0">
              <a:latin typeface="Cambria" panose="02040503050406030204" pitchFamily="18" charset="0"/>
              <a:ea typeface="Cambria" panose="02040503050406030204" pitchFamily="18" charset="0"/>
              <a:cs typeface="Calibri Light" panose="020F0302020204030204" pitchFamily="34" charset="0"/>
            </a:rPr>
            <a:t> </a:t>
          </a:r>
          <a:r>
            <a:rPr lang="en-US" b="0" i="0" dirty="0" err="1">
              <a:latin typeface="Cambria" panose="02040503050406030204" pitchFamily="18" charset="0"/>
              <a:ea typeface="Cambria" panose="02040503050406030204" pitchFamily="18" charset="0"/>
              <a:cs typeface="Calibri Light" panose="020F0302020204030204" pitchFamily="34" charset="0"/>
            </a:rPr>
            <a:t>Hrvatskoj</a:t>
          </a:r>
          <a:endParaRPr lang="en-US" b="0" i="0" dirty="0">
            <a:latin typeface="Cambria" panose="02040503050406030204" pitchFamily="18" charset="0"/>
            <a:ea typeface="Cambria" panose="02040503050406030204" pitchFamily="18" charset="0"/>
            <a:cs typeface="Calibri Light" panose="020F0302020204030204" pitchFamily="34" charset="0"/>
          </a:endParaRPr>
        </a:p>
      </dgm:t>
    </dgm:pt>
    <dgm:pt modelId="{289873AE-D5FF-4512-9304-4FF63CBA08D5}" type="parTrans" cxnId="{B1095806-A069-4AEA-8375-B8145A47524D}">
      <dgm:prSet/>
      <dgm:spPr/>
      <dgm:t>
        <a:bodyPr/>
        <a:lstStyle/>
        <a:p>
          <a:endParaRPr lang="en-US" b="0" i="0">
            <a:latin typeface="Calibri Light" panose="020F0302020204030204" pitchFamily="34" charset="0"/>
            <a:cs typeface="Calibri Light" panose="020F0302020204030204" pitchFamily="34" charset="0"/>
          </a:endParaRPr>
        </a:p>
      </dgm:t>
    </dgm:pt>
    <dgm:pt modelId="{A7D86608-6C85-4BA9-ABE0-E575EC3FF94B}" type="sibTrans" cxnId="{B1095806-A069-4AEA-8375-B8145A47524D}">
      <dgm:prSet/>
      <dgm:spPr/>
      <dgm:t>
        <a:bodyPr/>
        <a:lstStyle/>
        <a:p>
          <a:endParaRPr lang="en-US" b="0" i="0">
            <a:latin typeface="Calibri Light" panose="020F0302020204030204" pitchFamily="34" charset="0"/>
            <a:cs typeface="Calibri Light" panose="020F0302020204030204" pitchFamily="34" charset="0"/>
          </a:endParaRPr>
        </a:p>
      </dgm:t>
    </dgm:pt>
    <dgm:pt modelId="{321BEE03-EF5A-418D-B1D8-78D7F7A7C2F0}">
      <dgm:prSet/>
      <dgm:spPr/>
      <dgm:t>
        <a:bodyPr/>
        <a:lstStyle/>
        <a:p>
          <a:r>
            <a:rPr lang="en-US" b="0" i="0" dirty="0" err="1">
              <a:latin typeface="Cambria" panose="02040503050406030204" pitchFamily="18" charset="0"/>
              <a:ea typeface="Cambria" panose="02040503050406030204" pitchFamily="18" charset="0"/>
              <a:cs typeface="Calibri Light" panose="020F0302020204030204" pitchFamily="34" charset="0"/>
            </a:rPr>
            <a:t>Moždana</a:t>
          </a:r>
          <a:r>
            <a:rPr lang="en-US" b="0" i="0" dirty="0">
              <a:latin typeface="Cambria" panose="02040503050406030204" pitchFamily="18" charset="0"/>
              <a:ea typeface="Cambria" panose="02040503050406030204" pitchFamily="18" charset="0"/>
              <a:cs typeface="Calibri Light" panose="020F0302020204030204" pitchFamily="34" charset="0"/>
            </a:rPr>
            <a:t> </a:t>
          </a:r>
          <a:r>
            <a:rPr lang="en-US" b="0" i="0" dirty="0" err="1">
              <a:latin typeface="Cambria" panose="02040503050406030204" pitchFamily="18" charset="0"/>
              <a:ea typeface="Cambria" panose="02040503050406030204" pitchFamily="18" charset="0"/>
              <a:cs typeface="Calibri Light" panose="020F0302020204030204" pitchFamily="34" charset="0"/>
            </a:rPr>
            <a:t>smrt</a:t>
          </a:r>
          <a:endParaRPr lang="en-US" b="0" i="0" dirty="0">
            <a:latin typeface="Cambria" panose="02040503050406030204" pitchFamily="18" charset="0"/>
            <a:ea typeface="Cambria" panose="02040503050406030204" pitchFamily="18" charset="0"/>
            <a:cs typeface="Calibri Light" panose="020F0302020204030204" pitchFamily="34" charset="0"/>
          </a:endParaRPr>
        </a:p>
      </dgm:t>
    </dgm:pt>
    <dgm:pt modelId="{ADB4F6D0-F9BC-4EA4-8943-FD0C668361D4}" type="parTrans" cxnId="{0D6A0FFA-41D7-4BCD-9969-7D5C09580508}">
      <dgm:prSet/>
      <dgm:spPr/>
      <dgm:t>
        <a:bodyPr/>
        <a:lstStyle/>
        <a:p>
          <a:endParaRPr lang="en-US" b="0" i="0">
            <a:latin typeface="Calibri Light" panose="020F0302020204030204" pitchFamily="34" charset="0"/>
            <a:cs typeface="Calibri Light" panose="020F0302020204030204" pitchFamily="34" charset="0"/>
          </a:endParaRPr>
        </a:p>
      </dgm:t>
    </dgm:pt>
    <dgm:pt modelId="{B68FFE40-A962-47D9-9368-585000268557}" type="sibTrans" cxnId="{0D6A0FFA-41D7-4BCD-9969-7D5C09580508}">
      <dgm:prSet/>
      <dgm:spPr/>
      <dgm:t>
        <a:bodyPr/>
        <a:lstStyle/>
        <a:p>
          <a:endParaRPr lang="en-US" b="0" i="0">
            <a:latin typeface="Calibri Light" panose="020F0302020204030204" pitchFamily="34" charset="0"/>
            <a:cs typeface="Calibri Light" panose="020F0302020204030204" pitchFamily="34" charset="0"/>
          </a:endParaRPr>
        </a:p>
      </dgm:t>
    </dgm:pt>
    <dgm:pt modelId="{BC8B09BC-C251-4E6B-B23A-4DA4688D2D46}">
      <dgm:prSet/>
      <dgm:spPr/>
      <dgm:t>
        <a:bodyPr/>
        <a:lstStyle/>
        <a:p>
          <a:r>
            <a:rPr lang="en-US" b="0" i="0" dirty="0" err="1">
              <a:latin typeface="Cambria" panose="02040503050406030204" pitchFamily="18" charset="0"/>
              <a:ea typeface="Cambria" panose="02040503050406030204" pitchFamily="18" charset="0"/>
              <a:cs typeface="Calibri Light" panose="020F0302020204030204" pitchFamily="34" charset="0"/>
            </a:rPr>
            <a:t>Etičke</a:t>
          </a:r>
          <a:r>
            <a:rPr lang="en-US" b="0" i="0" dirty="0">
              <a:latin typeface="Cambria" panose="02040503050406030204" pitchFamily="18" charset="0"/>
              <a:ea typeface="Cambria" panose="02040503050406030204" pitchFamily="18" charset="0"/>
              <a:cs typeface="Calibri Light" panose="020F0302020204030204" pitchFamily="34" charset="0"/>
            </a:rPr>
            <a:t> </a:t>
          </a:r>
          <a:r>
            <a:rPr lang="en-US" b="0" i="0" dirty="0" err="1">
              <a:latin typeface="Cambria" panose="02040503050406030204" pitchFamily="18" charset="0"/>
              <a:ea typeface="Cambria" panose="02040503050406030204" pitchFamily="18" charset="0"/>
              <a:cs typeface="Calibri Light" panose="020F0302020204030204" pitchFamily="34" charset="0"/>
            </a:rPr>
            <a:t>dvojbe</a:t>
          </a:r>
          <a:r>
            <a:rPr lang="en-US" b="0" i="0" dirty="0">
              <a:latin typeface="Cambria" panose="02040503050406030204" pitchFamily="18" charset="0"/>
              <a:ea typeface="Cambria" panose="02040503050406030204" pitchFamily="18" charset="0"/>
              <a:cs typeface="Calibri Light" panose="020F0302020204030204" pitchFamily="34" charset="0"/>
            </a:rPr>
            <a:t> </a:t>
          </a:r>
          <a:r>
            <a:rPr lang="en-US" b="0" i="0" dirty="0" err="1">
              <a:latin typeface="Cambria" panose="02040503050406030204" pitchFamily="18" charset="0"/>
              <a:ea typeface="Cambria" panose="02040503050406030204" pitchFamily="18" charset="0"/>
              <a:cs typeface="Calibri Light" panose="020F0302020204030204" pitchFamily="34" charset="0"/>
            </a:rPr>
            <a:t>vezane</a:t>
          </a:r>
          <a:r>
            <a:rPr lang="en-US" b="0" i="0" dirty="0">
              <a:latin typeface="Cambria" panose="02040503050406030204" pitchFamily="18" charset="0"/>
              <a:ea typeface="Cambria" panose="02040503050406030204" pitchFamily="18" charset="0"/>
              <a:cs typeface="Calibri Light" panose="020F0302020204030204" pitchFamily="34" charset="0"/>
            </a:rPr>
            <a:t> </a:t>
          </a:r>
          <a:r>
            <a:rPr lang="en-US" b="0" i="0" dirty="0" err="1">
              <a:latin typeface="Cambria" panose="02040503050406030204" pitchFamily="18" charset="0"/>
              <a:ea typeface="Cambria" panose="02040503050406030204" pitchFamily="18" charset="0"/>
              <a:cs typeface="Calibri Light" panose="020F0302020204030204" pitchFamily="34" charset="0"/>
            </a:rPr>
            <a:t>uz</a:t>
          </a:r>
          <a:r>
            <a:rPr lang="en-US" b="0" i="0" dirty="0">
              <a:latin typeface="Cambria" panose="02040503050406030204" pitchFamily="18" charset="0"/>
              <a:ea typeface="Cambria" panose="02040503050406030204" pitchFamily="18" charset="0"/>
              <a:cs typeface="Calibri Light" panose="020F0302020204030204" pitchFamily="34" charset="0"/>
            </a:rPr>
            <a:t> </a:t>
          </a:r>
          <a:r>
            <a:rPr lang="en-US" b="0" i="0" dirty="0" err="1">
              <a:latin typeface="Cambria" panose="02040503050406030204" pitchFamily="18" charset="0"/>
              <a:ea typeface="Cambria" panose="02040503050406030204" pitchFamily="18" charset="0"/>
              <a:cs typeface="Calibri Light" panose="020F0302020204030204" pitchFamily="34" charset="0"/>
            </a:rPr>
            <a:t>presađivanje</a:t>
          </a:r>
          <a:r>
            <a:rPr lang="en-US" b="0" i="0" dirty="0">
              <a:latin typeface="Cambria" panose="02040503050406030204" pitchFamily="18" charset="0"/>
              <a:ea typeface="Cambria" panose="02040503050406030204" pitchFamily="18" charset="0"/>
              <a:cs typeface="Calibri Light" panose="020F0302020204030204" pitchFamily="34" charset="0"/>
            </a:rPr>
            <a:t> organa</a:t>
          </a:r>
        </a:p>
      </dgm:t>
    </dgm:pt>
    <dgm:pt modelId="{7CF39A8A-57FF-4407-B50B-B4120D38A65E}" type="parTrans" cxnId="{EE44B0AC-D29D-4ED5-9921-C61F6EF2F4BA}">
      <dgm:prSet/>
      <dgm:spPr/>
      <dgm:t>
        <a:bodyPr/>
        <a:lstStyle/>
        <a:p>
          <a:endParaRPr lang="en-US" b="0" i="0">
            <a:latin typeface="Calibri Light" panose="020F0302020204030204" pitchFamily="34" charset="0"/>
            <a:cs typeface="Calibri Light" panose="020F0302020204030204" pitchFamily="34" charset="0"/>
          </a:endParaRPr>
        </a:p>
      </dgm:t>
    </dgm:pt>
    <dgm:pt modelId="{77CC0E75-2B79-423C-91C2-54C55F06C339}" type="sibTrans" cxnId="{EE44B0AC-D29D-4ED5-9921-C61F6EF2F4BA}">
      <dgm:prSet/>
      <dgm:spPr/>
      <dgm:t>
        <a:bodyPr/>
        <a:lstStyle/>
        <a:p>
          <a:endParaRPr lang="en-US" b="0" i="0">
            <a:latin typeface="Calibri Light" panose="020F0302020204030204" pitchFamily="34" charset="0"/>
            <a:cs typeface="Calibri Light" panose="020F0302020204030204" pitchFamily="34" charset="0"/>
          </a:endParaRPr>
        </a:p>
      </dgm:t>
    </dgm:pt>
    <dgm:pt modelId="{F094B920-A1CB-A346-B70D-87150ECDF082}" type="pres">
      <dgm:prSet presAssocID="{0604425F-AEF2-4F11-8525-24F190BC5975}" presName="linear" presStyleCnt="0">
        <dgm:presLayoutVars>
          <dgm:animLvl val="lvl"/>
          <dgm:resizeHandles val="exact"/>
        </dgm:presLayoutVars>
      </dgm:prSet>
      <dgm:spPr/>
    </dgm:pt>
    <dgm:pt modelId="{3F473E6B-89F3-394E-990F-9372AEF9214A}" type="pres">
      <dgm:prSet presAssocID="{03F204F2-2C8D-43F4-924D-0B722013BD53}" presName="parentText" presStyleLbl="node1" presStyleIdx="0" presStyleCnt="5">
        <dgm:presLayoutVars>
          <dgm:chMax val="0"/>
          <dgm:bulletEnabled val="1"/>
        </dgm:presLayoutVars>
      </dgm:prSet>
      <dgm:spPr/>
    </dgm:pt>
    <dgm:pt modelId="{7D6534FB-CC83-0D4E-8144-7E8538AF2B1C}" type="pres">
      <dgm:prSet presAssocID="{A0CB528B-41CC-43AB-8FBC-C7C265A00906}" presName="spacer" presStyleCnt="0"/>
      <dgm:spPr/>
    </dgm:pt>
    <dgm:pt modelId="{00F9BA06-0581-0F4F-BADA-2E54F1E103C4}" type="pres">
      <dgm:prSet presAssocID="{FD333048-4BDD-428E-B9B1-37EEC9578E15}" presName="parentText" presStyleLbl="node1" presStyleIdx="1" presStyleCnt="5">
        <dgm:presLayoutVars>
          <dgm:chMax val="0"/>
          <dgm:bulletEnabled val="1"/>
        </dgm:presLayoutVars>
      </dgm:prSet>
      <dgm:spPr/>
    </dgm:pt>
    <dgm:pt modelId="{E93C1017-2ACD-3C43-ADB2-B10B5575FB04}" type="pres">
      <dgm:prSet presAssocID="{C3D5BBD9-C40B-4FD2-943E-F3C8538422EE}" presName="spacer" presStyleCnt="0"/>
      <dgm:spPr/>
    </dgm:pt>
    <dgm:pt modelId="{9E93AFA5-1525-E946-AB1A-FDB2096A849A}" type="pres">
      <dgm:prSet presAssocID="{3C329075-D836-4B70-A06B-BE76C45E2261}" presName="parentText" presStyleLbl="node1" presStyleIdx="2" presStyleCnt="5">
        <dgm:presLayoutVars>
          <dgm:chMax val="0"/>
          <dgm:bulletEnabled val="1"/>
        </dgm:presLayoutVars>
      </dgm:prSet>
      <dgm:spPr/>
    </dgm:pt>
    <dgm:pt modelId="{28399EC8-6F4F-4646-A698-690503E680E4}" type="pres">
      <dgm:prSet presAssocID="{A7D86608-6C85-4BA9-ABE0-E575EC3FF94B}" presName="spacer" presStyleCnt="0"/>
      <dgm:spPr/>
    </dgm:pt>
    <dgm:pt modelId="{928E5648-A553-3248-BE37-886BF2A17AF6}" type="pres">
      <dgm:prSet presAssocID="{321BEE03-EF5A-418D-B1D8-78D7F7A7C2F0}" presName="parentText" presStyleLbl="node1" presStyleIdx="3" presStyleCnt="5">
        <dgm:presLayoutVars>
          <dgm:chMax val="0"/>
          <dgm:bulletEnabled val="1"/>
        </dgm:presLayoutVars>
      </dgm:prSet>
      <dgm:spPr/>
    </dgm:pt>
    <dgm:pt modelId="{569F751E-C7C9-D047-8602-768CFD42C748}" type="pres">
      <dgm:prSet presAssocID="{B68FFE40-A962-47D9-9368-585000268557}" presName="spacer" presStyleCnt="0"/>
      <dgm:spPr/>
    </dgm:pt>
    <dgm:pt modelId="{ACE0773D-728B-A547-8D48-E4B29977B19E}" type="pres">
      <dgm:prSet presAssocID="{BC8B09BC-C251-4E6B-B23A-4DA4688D2D46}" presName="parentText" presStyleLbl="node1" presStyleIdx="4" presStyleCnt="5">
        <dgm:presLayoutVars>
          <dgm:chMax val="0"/>
          <dgm:bulletEnabled val="1"/>
        </dgm:presLayoutVars>
      </dgm:prSet>
      <dgm:spPr/>
    </dgm:pt>
  </dgm:ptLst>
  <dgm:cxnLst>
    <dgm:cxn modelId="{B1095806-A069-4AEA-8375-B8145A47524D}" srcId="{0604425F-AEF2-4F11-8525-24F190BC5975}" destId="{3C329075-D836-4B70-A06B-BE76C45E2261}" srcOrd="2" destOrd="0" parTransId="{289873AE-D5FF-4512-9304-4FF63CBA08D5}" sibTransId="{A7D86608-6C85-4BA9-ABE0-E575EC3FF94B}"/>
    <dgm:cxn modelId="{7F3B5C0A-D6E6-BF4D-9BCF-A689F396A04D}" type="presOf" srcId="{FD333048-4BDD-428E-B9B1-37EEC9578E15}" destId="{00F9BA06-0581-0F4F-BADA-2E54F1E103C4}" srcOrd="0" destOrd="0" presId="urn:microsoft.com/office/officeart/2005/8/layout/vList2"/>
    <dgm:cxn modelId="{5F081C31-4AAA-A746-87B3-706B2BD71283}" type="presOf" srcId="{03F204F2-2C8D-43F4-924D-0B722013BD53}" destId="{3F473E6B-89F3-394E-990F-9372AEF9214A}" srcOrd="0" destOrd="0" presId="urn:microsoft.com/office/officeart/2005/8/layout/vList2"/>
    <dgm:cxn modelId="{8DD6E072-1A56-CE44-856F-5BA168CECB01}" type="presOf" srcId="{3C329075-D836-4B70-A06B-BE76C45E2261}" destId="{9E93AFA5-1525-E946-AB1A-FDB2096A849A}" srcOrd="0" destOrd="0" presId="urn:microsoft.com/office/officeart/2005/8/layout/vList2"/>
    <dgm:cxn modelId="{EE44B0AC-D29D-4ED5-9921-C61F6EF2F4BA}" srcId="{0604425F-AEF2-4F11-8525-24F190BC5975}" destId="{BC8B09BC-C251-4E6B-B23A-4DA4688D2D46}" srcOrd="4" destOrd="0" parTransId="{7CF39A8A-57FF-4407-B50B-B4120D38A65E}" sibTransId="{77CC0E75-2B79-423C-91C2-54C55F06C339}"/>
    <dgm:cxn modelId="{77EF00B2-7A87-D745-99B6-06962181902D}" type="presOf" srcId="{0604425F-AEF2-4F11-8525-24F190BC5975}" destId="{F094B920-A1CB-A346-B70D-87150ECDF082}" srcOrd="0" destOrd="0" presId="urn:microsoft.com/office/officeart/2005/8/layout/vList2"/>
    <dgm:cxn modelId="{6D3BD9B4-FD5C-F646-9E31-9B57C3E79D61}" type="presOf" srcId="{BC8B09BC-C251-4E6B-B23A-4DA4688D2D46}" destId="{ACE0773D-728B-A547-8D48-E4B29977B19E}" srcOrd="0" destOrd="0" presId="urn:microsoft.com/office/officeart/2005/8/layout/vList2"/>
    <dgm:cxn modelId="{F7EC8FB6-BAA3-EC49-A739-E46B8DEAF552}" type="presOf" srcId="{321BEE03-EF5A-418D-B1D8-78D7F7A7C2F0}" destId="{928E5648-A553-3248-BE37-886BF2A17AF6}" srcOrd="0" destOrd="0" presId="urn:microsoft.com/office/officeart/2005/8/layout/vList2"/>
    <dgm:cxn modelId="{9E78A4CE-4868-40AE-90F0-306ECDA18DB4}" srcId="{0604425F-AEF2-4F11-8525-24F190BC5975}" destId="{03F204F2-2C8D-43F4-924D-0B722013BD53}" srcOrd="0" destOrd="0" parTransId="{A52F5B63-1608-4038-98ED-44A7CCE0E7D1}" sibTransId="{A0CB528B-41CC-43AB-8FBC-C7C265A00906}"/>
    <dgm:cxn modelId="{A5292CF0-179B-4A6A-A4B3-49966578D4F5}" srcId="{0604425F-AEF2-4F11-8525-24F190BC5975}" destId="{FD333048-4BDD-428E-B9B1-37EEC9578E15}" srcOrd="1" destOrd="0" parTransId="{3B1C121D-8D8D-49C0-8BF4-94D1033F61ED}" sibTransId="{C3D5BBD9-C40B-4FD2-943E-F3C8538422EE}"/>
    <dgm:cxn modelId="{0D6A0FFA-41D7-4BCD-9969-7D5C09580508}" srcId="{0604425F-AEF2-4F11-8525-24F190BC5975}" destId="{321BEE03-EF5A-418D-B1D8-78D7F7A7C2F0}" srcOrd="3" destOrd="0" parTransId="{ADB4F6D0-F9BC-4EA4-8943-FD0C668361D4}" sibTransId="{B68FFE40-A962-47D9-9368-585000268557}"/>
    <dgm:cxn modelId="{A2376091-6CF6-6D49-BF9A-931941D7EB9B}" type="presParOf" srcId="{F094B920-A1CB-A346-B70D-87150ECDF082}" destId="{3F473E6B-89F3-394E-990F-9372AEF9214A}" srcOrd="0" destOrd="0" presId="urn:microsoft.com/office/officeart/2005/8/layout/vList2"/>
    <dgm:cxn modelId="{32791BA9-BA85-1842-84EC-C522E93CFD11}" type="presParOf" srcId="{F094B920-A1CB-A346-B70D-87150ECDF082}" destId="{7D6534FB-CC83-0D4E-8144-7E8538AF2B1C}" srcOrd="1" destOrd="0" presId="urn:microsoft.com/office/officeart/2005/8/layout/vList2"/>
    <dgm:cxn modelId="{F4A6A756-3757-A743-A54C-1B1286FCAB3F}" type="presParOf" srcId="{F094B920-A1CB-A346-B70D-87150ECDF082}" destId="{00F9BA06-0581-0F4F-BADA-2E54F1E103C4}" srcOrd="2" destOrd="0" presId="urn:microsoft.com/office/officeart/2005/8/layout/vList2"/>
    <dgm:cxn modelId="{3111E531-C107-F84F-9D34-0BAFB260C53F}" type="presParOf" srcId="{F094B920-A1CB-A346-B70D-87150ECDF082}" destId="{E93C1017-2ACD-3C43-ADB2-B10B5575FB04}" srcOrd="3" destOrd="0" presId="urn:microsoft.com/office/officeart/2005/8/layout/vList2"/>
    <dgm:cxn modelId="{D3193637-7369-1F46-BE00-11D638B267D6}" type="presParOf" srcId="{F094B920-A1CB-A346-B70D-87150ECDF082}" destId="{9E93AFA5-1525-E946-AB1A-FDB2096A849A}" srcOrd="4" destOrd="0" presId="urn:microsoft.com/office/officeart/2005/8/layout/vList2"/>
    <dgm:cxn modelId="{338705C0-0073-0E4E-A86B-42C591272DB5}" type="presParOf" srcId="{F094B920-A1CB-A346-B70D-87150ECDF082}" destId="{28399EC8-6F4F-4646-A698-690503E680E4}" srcOrd="5" destOrd="0" presId="urn:microsoft.com/office/officeart/2005/8/layout/vList2"/>
    <dgm:cxn modelId="{7EEBADD2-D7EF-A840-AE57-DC132BC2FB7E}" type="presParOf" srcId="{F094B920-A1CB-A346-B70D-87150ECDF082}" destId="{928E5648-A553-3248-BE37-886BF2A17AF6}" srcOrd="6" destOrd="0" presId="urn:microsoft.com/office/officeart/2005/8/layout/vList2"/>
    <dgm:cxn modelId="{8F01EFB9-1C2B-9540-B193-CCCE5173397B}" type="presParOf" srcId="{F094B920-A1CB-A346-B70D-87150ECDF082}" destId="{569F751E-C7C9-D047-8602-768CFD42C748}" srcOrd="7" destOrd="0" presId="urn:microsoft.com/office/officeart/2005/8/layout/vList2"/>
    <dgm:cxn modelId="{75919F21-A2F0-D24C-AC5E-4DA830D3615F}" type="presParOf" srcId="{F094B920-A1CB-A346-B70D-87150ECDF082}" destId="{ACE0773D-728B-A547-8D48-E4B29977B19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04425F-AEF2-4F11-8525-24F190BC5975}"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118D8F61-085A-4E71-9D37-CE11F6E0AA11}">
      <dgm:prSet/>
      <dgm:spPr/>
      <dgm:t>
        <a:bodyPr/>
        <a:lstStyle/>
        <a:p>
          <a:r>
            <a:rPr lang="en-HR" b="1" strike="noStrike" spc="-1">
              <a:latin typeface="Cambria" panose="02040503050406030204" pitchFamily="18" charset="0"/>
              <a:ea typeface="Cambria" panose="02040503050406030204" pitchFamily="18" charset="0"/>
            </a:rPr>
            <a:t>danas je iznimno uspješna metoda liječenja bolesnika sa zatajenjem funkcije određenog organa</a:t>
          </a:r>
          <a:endParaRPr lang="en-HR" b="1" strike="noStrike" spc="-1" dirty="0">
            <a:latin typeface="Cambria" panose="02040503050406030204" pitchFamily="18" charset="0"/>
            <a:ea typeface="Cambria" panose="02040503050406030204" pitchFamily="18" charset="0"/>
          </a:endParaRPr>
        </a:p>
      </dgm:t>
    </dgm:pt>
    <dgm:pt modelId="{AC54910B-109F-49CF-84FD-798D96DF83CD}" type="parTrans" cxnId="{30FBCD37-398D-450C-A2FB-39164F0FAFF5}">
      <dgm:prSet/>
      <dgm:spPr/>
      <dgm:t>
        <a:bodyPr/>
        <a:lstStyle/>
        <a:p>
          <a:endParaRPr lang="hr-HR"/>
        </a:p>
      </dgm:t>
    </dgm:pt>
    <dgm:pt modelId="{85DF6967-9374-418C-86EE-BCC7BF58FA00}" type="sibTrans" cxnId="{30FBCD37-398D-450C-A2FB-39164F0FAFF5}">
      <dgm:prSet/>
      <dgm:spPr/>
      <dgm:t>
        <a:bodyPr/>
        <a:lstStyle/>
        <a:p>
          <a:endParaRPr lang="hr-HR"/>
        </a:p>
      </dgm:t>
    </dgm:pt>
    <dgm:pt modelId="{906CEB72-2151-41D5-8565-804C34735C12}">
      <dgm:prSet/>
      <dgm:spPr/>
      <dgm:t>
        <a:bodyPr/>
        <a:lstStyle/>
        <a:p>
          <a:r>
            <a:rPr lang="pl-PL" b="0" i="0" dirty="0">
              <a:latin typeface="Cambria" panose="02040503050406030204" pitchFamily="18" charset="0"/>
              <a:ea typeface="Cambria" panose="02040503050406030204" pitchFamily="18" charset="0"/>
              <a:cs typeface="Calibri Light" panose="020F0302020204030204" pitchFamily="34" charset="0"/>
            </a:rPr>
            <a:t>potražnja za organima je značajno veća od broja raspoloživih organa,</a:t>
          </a:r>
          <a:r>
            <a:rPr lang="en-US" spc="-1" dirty="0">
              <a:latin typeface="Cambria" panose="02040503050406030204" pitchFamily="18" charset="0"/>
              <a:ea typeface="Cambria" panose="02040503050406030204" pitchFamily="18" charset="0"/>
            </a:rPr>
            <a:t> </a:t>
          </a:r>
          <a:r>
            <a:rPr lang="hr-HR" b="1" i="1" spc="-1" dirty="0">
              <a:latin typeface="Cambria" panose="02040503050406030204" pitchFamily="18" charset="0"/>
              <a:ea typeface="Cambria" panose="02040503050406030204" pitchFamily="18" charset="0"/>
            </a:rPr>
            <a:t>b</a:t>
          </a:r>
          <a:r>
            <a:rPr lang="en-US" b="1" i="1" spc="-1" dirty="0" err="1">
              <a:latin typeface="Cambria" panose="02040503050406030204" pitchFamily="18" charset="0"/>
              <a:ea typeface="Cambria" panose="02040503050406030204" pitchFamily="18" charset="0"/>
            </a:rPr>
            <a:t>ez</a:t>
          </a:r>
          <a:r>
            <a:rPr lang="en-US" b="1" i="1" spc="-1" dirty="0">
              <a:latin typeface="Cambria" panose="02040503050406030204" pitchFamily="18" charset="0"/>
              <a:ea typeface="Cambria" panose="02040503050406030204" pitchFamily="18" charset="0"/>
            </a:rPr>
            <a:t> </a:t>
          </a:r>
          <a:r>
            <a:rPr lang="en-US" b="1" i="1" spc="-1" dirty="0" err="1">
              <a:latin typeface="Cambria" panose="02040503050406030204" pitchFamily="18" charset="0"/>
              <a:ea typeface="Cambria" panose="02040503050406030204" pitchFamily="18" charset="0"/>
            </a:rPr>
            <a:t>darivanja</a:t>
          </a:r>
          <a:r>
            <a:rPr lang="en-US" b="1" i="1" spc="-1" dirty="0">
              <a:latin typeface="Cambria" panose="02040503050406030204" pitchFamily="18" charset="0"/>
              <a:ea typeface="Cambria" panose="02040503050406030204" pitchFamily="18" charset="0"/>
            </a:rPr>
            <a:t> </a:t>
          </a:r>
          <a:r>
            <a:rPr lang="en-US" b="1" i="1" spc="-1" dirty="0" err="1">
              <a:latin typeface="Cambria" panose="02040503050406030204" pitchFamily="18" charset="0"/>
              <a:ea typeface="Cambria" panose="02040503050406030204" pitchFamily="18" charset="0"/>
            </a:rPr>
            <a:t>i</a:t>
          </a:r>
          <a:r>
            <a:rPr lang="en-US" b="1" i="1" spc="-1" dirty="0">
              <a:latin typeface="Cambria" panose="02040503050406030204" pitchFamily="18" charset="0"/>
              <a:ea typeface="Cambria" panose="02040503050406030204" pitchFamily="18" charset="0"/>
            </a:rPr>
            <a:t> </a:t>
          </a:r>
          <a:r>
            <a:rPr lang="en-US" b="1" i="1" spc="-1" dirty="0" err="1">
              <a:latin typeface="Cambria" panose="02040503050406030204" pitchFamily="18" charset="0"/>
              <a:ea typeface="Cambria" panose="02040503050406030204" pitchFamily="18" charset="0"/>
            </a:rPr>
            <a:t>prikupljanja</a:t>
          </a:r>
          <a:r>
            <a:rPr lang="en-US" b="1" i="1" spc="-1" dirty="0">
              <a:latin typeface="Cambria" panose="02040503050406030204" pitchFamily="18" charset="0"/>
              <a:ea typeface="Cambria" panose="02040503050406030204" pitchFamily="18" charset="0"/>
            </a:rPr>
            <a:t> organa </a:t>
          </a:r>
          <a:r>
            <a:rPr lang="en-US" b="1" i="1" spc="-1" dirty="0" err="1">
              <a:latin typeface="Cambria" panose="02040503050406030204" pitchFamily="18" charset="0"/>
              <a:ea typeface="Cambria" panose="02040503050406030204" pitchFamily="18" charset="0"/>
            </a:rPr>
            <a:t>umrlih</a:t>
          </a:r>
          <a:r>
            <a:rPr lang="en-US" b="1" i="1" spc="-1" dirty="0">
              <a:latin typeface="Cambria" panose="02040503050406030204" pitchFamily="18" charset="0"/>
              <a:ea typeface="Cambria" panose="02040503050406030204" pitchFamily="18" charset="0"/>
            </a:rPr>
            <a:t> </a:t>
          </a:r>
          <a:r>
            <a:rPr lang="en-US" b="1" i="1" spc="-1" dirty="0" err="1">
              <a:latin typeface="Cambria" panose="02040503050406030204" pitchFamily="18" charset="0"/>
              <a:ea typeface="Cambria" panose="02040503050406030204" pitchFamily="18" charset="0"/>
            </a:rPr>
            <a:t>osoba</a:t>
          </a:r>
          <a:r>
            <a:rPr lang="en-US" b="1" i="1" spc="-1" dirty="0">
              <a:latin typeface="Cambria" panose="02040503050406030204" pitchFamily="18" charset="0"/>
              <a:ea typeface="Cambria" panose="02040503050406030204" pitchFamily="18" charset="0"/>
            </a:rPr>
            <a:t> </a:t>
          </a:r>
          <a:r>
            <a:rPr lang="en-US" b="1" i="1" spc="-1" dirty="0" err="1">
              <a:latin typeface="Cambria" panose="02040503050406030204" pitchFamily="18" charset="0"/>
              <a:ea typeface="Cambria" panose="02040503050406030204" pitchFamily="18" charset="0"/>
            </a:rPr>
            <a:t>presađivanje</a:t>
          </a:r>
          <a:r>
            <a:rPr lang="en-US" b="1" i="1" spc="-1" dirty="0">
              <a:latin typeface="Cambria" panose="02040503050406030204" pitchFamily="18" charset="0"/>
              <a:ea typeface="Cambria" panose="02040503050406030204" pitchFamily="18" charset="0"/>
            </a:rPr>
            <a:t> organa ne bi </a:t>
          </a:r>
          <a:r>
            <a:rPr lang="en-US" b="1" i="1" spc="-1" dirty="0" err="1">
              <a:latin typeface="Cambria" panose="02040503050406030204" pitchFamily="18" charset="0"/>
              <a:ea typeface="Cambria" panose="02040503050406030204" pitchFamily="18" charset="0"/>
            </a:rPr>
            <a:t>bilo</a:t>
          </a:r>
          <a:r>
            <a:rPr lang="en-US" b="1" i="1" spc="-1" dirty="0">
              <a:latin typeface="Cambria" panose="02040503050406030204" pitchFamily="18" charset="0"/>
              <a:ea typeface="Cambria" panose="02040503050406030204" pitchFamily="18" charset="0"/>
            </a:rPr>
            <a:t> </a:t>
          </a:r>
          <a:r>
            <a:rPr lang="en-US" b="1" i="1" spc="-1" dirty="0" err="1">
              <a:latin typeface="Cambria" panose="02040503050406030204" pitchFamily="18" charset="0"/>
              <a:ea typeface="Cambria" panose="02040503050406030204" pitchFamily="18" charset="0"/>
            </a:rPr>
            <a:t>moguće</a:t>
          </a:r>
          <a:r>
            <a:rPr lang="pl-PL" b="1" i="1" dirty="0">
              <a:latin typeface="Cambria" panose="02040503050406030204" pitchFamily="18" charset="0"/>
              <a:ea typeface="Cambria" panose="02040503050406030204" pitchFamily="18" charset="0"/>
              <a:cs typeface="Calibri Light" panose="020F0302020204030204" pitchFamily="34" charset="0"/>
            </a:rPr>
            <a:t> </a:t>
          </a:r>
          <a:endParaRPr lang="hr-HR" b="1" i="1" dirty="0">
            <a:latin typeface="Cambria" panose="02040503050406030204" pitchFamily="18" charset="0"/>
            <a:ea typeface="Cambria" panose="02040503050406030204" pitchFamily="18" charset="0"/>
            <a:cs typeface="Calibri Light" panose="020F0302020204030204" pitchFamily="34" charset="0"/>
          </a:endParaRPr>
        </a:p>
      </dgm:t>
    </dgm:pt>
    <dgm:pt modelId="{033FC224-2711-4300-BD72-7DB5CBB19F3B}" type="parTrans" cxnId="{E328A61A-1315-46AF-B0EC-F509225D0472}">
      <dgm:prSet/>
      <dgm:spPr/>
      <dgm:t>
        <a:bodyPr/>
        <a:lstStyle/>
        <a:p>
          <a:endParaRPr lang="hr-HR"/>
        </a:p>
      </dgm:t>
    </dgm:pt>
    <dgm:pt modelId="{420EA912-B299-4F6D-8670-03A2A6E14364}" type="sibTrans" cxnId="{E328A61A-1315-46AF-B0EC-F509225D0472}">
      <dgm:prSet/>
      <dgm:spPr/>
      <dgm:t>
        <a:bodyPr/>
        <a:lstStyle/>
        <a:p>
          <a:endParaRPr lang="hr-HR"/>
        </a:p>
      </dgm:t>
    </dgm:pt>
    <dgm:pt modelId="{2F959C4F-64DB-4B09-B440-D00F8C401292}">
      <dgm:prSet/>
      <dgm:spPr/>
      <dgm:t>
        <a:bodyPr/>
        <a:lstStyle/>
        <a:p>
          <a:r>
            <a:rPr lang="hr-HR" spc="-1" dirty="0">
              <a:latin typeface="Cambria" panose="02040503050406030204" pitchFamily="18" charset="0"/>
              <a:ea typeface="Cambria" panose="02040503050406030204" pitchFamily="18" charset="0"/>
            </a:rPr>
            <a:t>- c</a:t>
          </a:r>
          <a:r>
            <a:rPr lang="en-US" spc="-1" dirty="0" err="1">
              <a:latin typeface="Cambria" panose="02040503050406030204" pitchFamily="18" charset="0"/>
              <a:ea typeface="Cambria" panose="02040503050406030204" pitchFamily="18" charset="0"/>
            </a:rPr>
            <a:t>ilj</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svake</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zemlje</a:t>
          </a:r>
          <a:r>
            <a:rPr lang="en-US" spc="-1" dirty="0">
              <a:latin typeface="Cambria" panose="02040503050406030204" pitchFamily="18" charset="0"/>
              <a:ea typeface="Cambria" panose="02040503050406030204" pitchFamily="18" charset="0"/>
            </a:rPr>
            <a:t> je </a:t>
          </a:r>
          <a:r>
            <a:rPr lang="en-US" spc="-1" dirty="0" err="1">
              <a:latin typeface="Cambria" panose="02040503050406030204" pitchFamily="18" charset="0"/>
              <a:ea typeface="Cambria" panose="02040503050406030204" pitchFamily="18" charset="0"/>
            </a:rPr>
            <a:t>osigurati</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uspješan</a:t>
          </a:r>
          <a:r>
            <a:rPr lang="en-US" spc="-1" dirty="0">
              <a:latin typeface="Cambria" panose="02040503050406030204" pitchFamily="18" charset="0"/>
              <a:ea typeface="Cambria" panose="02040503050406030204" pitchFamily="18" charset="0"/>
            </a:rPr>
            <a:t> </a:t>
          </a:r>
          <a:r>
            <a:rPr lang="en-US" b="1" i="1" spc="-1" dirty="0">
              <a:latin typeface="Cambria" panose="02040503050406030204" pitchFamily="18" charset="0"/>
              <a:ea typeface="Cambria" panose="02040503050406030204" pitchFamily="18" charset="0"/>
            </a:rPr>
            <a:t>program</a:t>
          </a:r>
          <a:endParaRPr lang="hr-HR" b="1" i="1" spc="-1" dirty="0">
            <a:latin typeface="Cambria" panose="02040503050406030204" pitchFamily="18" charset="0"/>
            <a:ea typeface="Cambria" panose="02040503050406030204" pitchFamily="18" charset="0"/>
          </a:endParaRPr>
        </a:p>
        <a:p>
          <a:r>
            <a:rPr lang="hr-HR" b="1" i="1" spc="-1" dirty="0">
              <a:latin typeface="Cambria" panose="02040503050406030204" pitchFamily="18" charset="0"/>
              <a:ea typeface="Cambria" panose="02040503050406030204" pitchFamily="18" charset="0"/>
            </a:rPr>
            <a:t>   </a:t>
          </a:r>
          <a:r>
            <a:rPr lang="en-US" b="1" i="1" spc="-1" dirty="0">
              <a:latin typeface="Cambria" panose="02040503050406030204" pitchFamily="18" charset="0"/>
              <a:ea typeface="Cambria" panose="02040503050406030204" pitchFamily="18" charset="0"/>
            </a:rPr>
            <a:t> </a:t>
          </a:r>
          <a:r>
            <a:rPr lang="en-US" b="1" i="1" spc="-1" dirty="0" err="1">
              <a:latin typeface="Cambria" panose="02040503050406030204" pitchFamily="18" charset="0"/>
              <a:ea typeface="Cambria" panose="02040503050406030204" pitchFamily="18" charset="0"/>
            </a:rPr>
            <a:t>darivanja</a:t>
          </a:r>
          <a:r>
            <a:rPr lang="en-US" b="1" i="1" spc="-1" dirty="0">
              <a:latin typeface="Cambria" panose="02040503050406030204" pitchFamily="18" charset="0"/>
              <a:ea typeface="Cambria" panose="02040503050406030204" pitchFamily="18" charset="0"/>
            </a:rPr>
            <a:t> </a:t>
          </a:r>
          <a:r>
            <a:rPr lang="en-US" b="1" i="1" spc="-1" dirty="0" err="1">
              <a:latin typeface="Cambria" panose="02040503050406030204" pitchFamily="18" charset="0"/>
              <a:ea typeface="Cambria" panose="02040503050406030204" pitchFamily="18" charset="0"/>
            </a:rPr>
            <a:t>i</a:t>
          </a:r>
          <a:r>
            <a:rPr lang="en-US" b="1" i="1" spc="-1" dirty="0">
              <a:latin typeface="Cambria" panose="02040503050406030204" pitchFamily="18" charset="0"/>
              <a:ea typeface="Cambria" panose="02040503050406030204" pitchFamily="18" charset="0"/>
            </a:rPr>
            <a:t> </a:t>
          </a:r>
          <a:r>
            <a:rPr lang="en-US" b="1" i="1" spc="-1" dirty="0" err="1">
              <a:latin typeface="Cambria" panose="02040503050406030204" pitchFamily="18" charset="0"/>
              <a:ea typeface="Cambria" panose="02040503050406030204" pitchFamily="18" charset="0"/>
            </a:rPr>
            <a:t>presađivanja</a:t>
          </a:r>
          <a:r>
            <a:rPr lang="en-US" b="1" i="1" spc="-1" dirty="0">
              <a:latin typeface="Cambria" panose="02040503050406030204" pitchFamily="18" charset="0"/>
              <a:ea typeface="Cambria" panose="02040503050406030204" pitchFamily="18" charset="0"/>
            </a:rPr>
            <a:t> organa</a:t>
          </a:r>
          <a:endParaRPr lang="hr-HR" b="0" i="0" dirty="0">
            <a:latin typeface="Cambria" panose="02040503050406030204" pitchFamily="18" charset="0"/>
            <a:ea typeface="Cambria" panose="02040503050406030204" pitchFamily="18" charset="0"/>
            <a:cs typeface="Calibri Light" panose="020F0302020204030204" pitchFamily="34" charset="0"/>
          </a:endParaRPr>
        </a:p>
        <a:p>
          <a:r>
            <a:rPr lang="hr-HR" b="0" i="0" dirty="0">
              <a:latin typeface="Cambria" panose="02040503050406030204" pitchFamily="18" charset="0"/>
              <a:ea typeface="Cambria" panose="02040503050406030204" pitchFamily="18" charset="0"/>
              <a:cs typeface="Calibri Light" panose="020F0302020204030204" pitchFamily="34" charset="0"/>
            </a:rPr>
            <a:t> - transplantacijska medicina razvija se u</a:t>
          </a:r>
        </a:p>
        <a:p>
          <a:r>
            <a:rPr lang="hr-HR" b="0" i="0" dirty="0">
              <a:latin typeface="Cambria" panose="02040503050406030204" pitchFamily="18" charset="0"/>
              <a:ea typeface="Cambria" panose="02040503050406030204" pitchFamily="18" charset="0"/>
              <a:cs typeface="Calibri Light" panose="020F0302020204030204" pitchFamily="34" charset="0"/>
            </a:rPr>
            <a:t>    20.stoljeću</a:t>
          </a:r>
        </a:p>
      </dgm:t>
    </dgm:pt>
    <dgm:pt modelId="{C5EAE9F6-2D1D-4061-8F3E-0B2BBB12BCCC}" type="parTrans" cxnId="{BC9EEEB7-67F6-4B60-B941-7917D70D97C3}">
      <dgm:prSet/>
      <dgm:spPr/>
      <dgm:t>
        <a:bodyPr/>
        <a:lstStyle/>
        <a:p>
          <a:endParaRPr lang="hr-HR"/>
        </a:p>
      </dgm:t>
    </dgm:pt>
    <dgm:pt modelId="{54299A0C-8170-4D01-8730-4CD97D243477}" type="sibTrans" cxnId="{BC9EEEB7-67F6-4B60-B941-7917D70D97C3}">
      <dgm:prSet/>
      <dgm:spPr/>
      <dgm:t>
        <a:bodyPr/>
        <a:lstStyle/>
        <a:p>
          <a:endParaRPr lang="hr-HR"/>
        </a:p>
      </dgm:t>
    </dgm:pt>
    <dgm:pt modelId="{BE927FBA-4DC5-4BB2-A9BC-19AA2A6C0B72}">
      <dgm:prSet/>
      <dgm:spPr/>
      <dgm:t>
        <a:bodyPr/>
        <a:lstStyle/>
        <a:p>
          <a:r>
            <a:rPr lang="hr-HR" spc="-1" dirty="0">
              <a:latin typeface="Cambria" panose="02040503050406030204" pitchFamily="18" charset="0"/>
              <a:ea typeface="Cambria" panose="02040503050406030204" pitchFamily="18" charset="0"/>
            </a:rPr>
            <a:t>- u</a:t>
          </a:r>
          <a:r>
            <a:rPr lang="en-US" spc="-1" dirty="0" err="1">
              <a:latin typeface="Cambria" panose="02040503050406030204" pitchFamily="18" charset="0"/>
              <a:ea typeface="Cambria" panose="02040503050406030204" pitchFamily="18" charset="0"/>
            </a:rPr>
            <a:t>spješna</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ponekad</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i</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jedina</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metoda</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liječenja</a:t>
          </a:r>
          <a:endParaRPr lang="hr-HR" spc="-1" dirty="0">
            <a:latin typeface="Cambria" panose="02040503050406030204" pitchFamily="18" charset="0"/>
            <a:ea typeface="Cambria" panose="02040503050406030204" pitchFamily="18" charset="0"/>
          </a:endParaRPr>
        </a:p>
        <a:p>
          <a:r>
            <a:rPr lang="hr-HR" spc="-1" dirty="0">
              <a:latin typeface="Cambria" panose="02040503050406030204" pitchFamily="18" charset="0"/>
              <a:ea typeface="Cambria" panose="02040503050406030204" pitchFamily="18" charset="0"/>
            </a:rPr>
            <a:t>- p</a:t>
          </a:r>
          <a:r>
            <a:rPr lang="en-US" spc="-1" dirty="0" err="1">
              <a:latin typeface="Cambria" panose="02040503050406030204" pitchFamily="18" charset="0"/>
              <a:ea typeface="Cambria" panose="02040503050406030204" pitchFamily="18" charset="0"/>
            </a:rPr>
            <a:t>ridonosi</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poboljšavanju</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kvalitete</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života</a:t>
          </a:r>
          <a:endParaRPr lang="hr-HR" spc="-1" dirty="0">
            <a:latin typeface="Cambria" panose="02040503050406030204" pitchFamily="18" charset="0"/>
            <a:ea typeface="Cambria" panose="02040503050406030204" pitchFamily="18" charset="0"/>
          </a:endParaRPr>
        </a:p>
        <a:p>
          <a:r>
            <a:rPr lang="hr-HR" spc="-1" dirty="0">
              <a:latin typeface="Cambria" panose="02040503050406030204" pitchFamily="18" charset="0"/>
              <a:ea typeface="Cambria" panose="02040503050406030204" pitchFamily="18" charset="0"/>
            </a:rPr>
            <a:t>  </a:t>
          </a:r>
          <a:r>
            <a:rPr lang="en-US" spc="-1" dirty="0">
              <a:latin typeface="Cambria" panose="02040503050406030204" pitchFamily="18" charset="0"/>
              <a:ea typeface="Cambria" panose="02040503050406030204" pitchFamily="18" charset="0"/>
            </a:rPr>
            <a:t> </a:t>
          </a:r>
          <a:r>
            <a:rPr lang="en-US" spc="-1" dirty="0" err="1">
              <a:latin typeface="Cambria" panose="02040503050406030204" pitchFamily="18" charset="0"/>
              <a:ea typeface="Cambria" panose="02040503050406030204" pitchFamily="18" charset="0"/>
            </a:rPr>
            <a:t>primatelja</a:t>
          </a:r>
          <a:endParaRPr lang="hr-HR" spc="-1" dirty="0">
            <a:latin typeface="Cambria" panose="02040503050406030204" pitchFamily="18" charset="0"/>
            <a:ea typeface="Cambria" panose="02040503050406030204" pitchFamily="18" charset="0"/>
          </a:endParaRPr>
        </a:p>
      </dgm:t>
    </dgm:pt>
    <dgm:pt modelId="{71965586-9F30-4368-B9EE-95FA8AAB5412}" type="parTrans" cxnId="{28630651-96E3-4D45-ADA3-A937228796D9}">
      <dgm:prSet/>
      <dgm:spPr/>
      <dgm:t>
        <a:bodyPr/>
        <a:lstStyle/>
        <a:p>
          <a:endParaRPr lang="hr-HR"/>
        </a:p>
      </dgm:t>
    </dgm:pt>
    <dgm:pt modelId="{B28D2CFD-9BDC-42EA-A153-D5872850D60F}" type="sibTrans" cxnId="{28630651-96E3-4D45-ADA3-A937228796D9}">
      <dgm:prSet/>
      <dgm:spPr/>
      <dgm:t>
        <a:bodyPr/>
        <a:lstStyle/>
        <a:p>
          <a:endParaRPr lang="hr-HR"/>
        </a:p>
      </dgm:t>
    </dgm:pt>
    <dgm:pt modelId="{F094B920-A1CB-A346-B70D-87150ECDF082}" type="pres">
      <dgm:prSet presAssocID="{0604425F-AEF2-4F11-8525-24F190BC5975}" presName="linear" presStyleCnt="0">
        <dgm:presLayoutVars>
          <dgm:animLvl val="lvl"/>
          <dgm:resizeHandles val="exact"/>
        </dgm:presLayoutVars>
      </dgm:prSet>
      <dgm:spPr/>
    </dgm:pt>
    <dgm:pt modelId="{87BD382E-ECE8-4CAD-A4C1-827265B86C4F}" type="pres">
      <dgm:prSet presAssocID="{118D8F61-085A-4E71-9D37-CE11F6E0AA11}" presName="parentText" presStyleLbl="node1" presStyleIdx="0" presStyleCnt="4">
        <dgm:presLayoutVars>
          <dgm:chMax val="0"/>
          <dgm:bulletEnabled val="1"/>
        </dgm:presLayoutVars>
      </dgm:prSet>
      <dgm:spPr/>
    </dgm:pt>
    <dgm:pt modelId="{BD2DD925-108D-4A3E-9FB4-0E7C65D6C373}" type="pres">
      <dgm:prSet presAssocID="{85DF6967-9374-418C-86EE-BCC7BF58FA00}" presName="spacer" presStyleCnt="0"/>
      <dgm:spPr/>
    </dgm:pt>
    <dgm:pt modelId="{089A7CBE-210C-4541-A0D9-565FAB46B0E1}" type="pres">
      <dgm:prSet presAssocID="{BE927FBA-4DC5-4BB2-A9BC-19AA2A6C0B72}" presName="parentText" presStyleLbl="node1" presStyleIdx="1" presStyleCnt="4">
        <dgm:presLayoutVars>
          <dgm:chMax val="0"/>
          <dgm:bulletEnabled val="1"/>
        </dgm:presLayoutVars>
      </dgm:prSet>
      <dgm:spPr/>
    </dgm:pt>
    <dgm:pt modelId="{2CB2F72F-64A2-423C-8512-41A2FB94290D}" type="pres">
      <dgm:prSet presAssocID="{B28D2CFD-9BDC-42EA-A153-D5872850D60F}" presName="spacer" presStyleCnt="0"/>
      <dgm:spPr/>
    </dgm:pt>
    <dgm:pt modelId="{9E61CE59-C19F-4163-9583-6E44E41CFD17}" type="pres">
      <dgm:prSet presAssocID="{906CEB72-2151-41D5-8565-804C34735C12}" presName="parentText" presStyleLbl="node1" presStyleIdx="2" presStyleCnt="4">
        <dgm:presLayoutVars>
          <dgm:chMax val="0"/>
          <dgm:bulletEnabled val="1"/>
        </dgm:presLayoutVars>
      </dgm:prSet>
      <dgm:spPr/>
    </dgm:pt>
    <dgm:pt modelId="{3B12AFA4-8D59-4853-9CCF-7E149E131C51}" type="pres">
      <dgm:prSet presAssocID="{420EA912-B299-4F6D-8670-03A2A6E14364}" presName="spacer" presStyleCnt="0"/>
      <dgm:spPr/>
    </dgm:pt>
    <dgm:pt modelId="{68AFA97B-03BA-4193-9DB2-90E3D46B23A8}" type="pres">
      <dgm:prSet presAssocID="{2F959C4F-64DB-4B09-B440-D00F8C401292}" presName="parentText" presStyleLbl="node1" presStyleIdx="3" presStyleCnt="4">
        <dgm:presLayoutVars>
          <dgm:chMax val="0"/>
          <dgm:bulletEnabled val="1"/>
        </dgm:presLayoutVars>
      </dgm:prSet>
      <dgm:spPr/>
    </dgm:pt>
  </dgm:ptLst>
  <dgm:cxnLst>
    <dgm:cxn modelId="{1BD5AD01-83C6-4AF7-8EE5-A894A4329748}" type="presOf" srcId="{906CEB72-2151-41D5-8565-804C34735C12}" destId="{9E61CE59-C19F-4163-9583-6E44E41CFD17}" srcOrd="0" destOrd="0" presId="urn:microsoft.com/office/officeart/2005/8/layout/vList2"/>
    <dgm:cxn modelId="{E328A61A-1315-46AF-B0EC-F509225D0472}" srcId="{0604425F-AEF2-4F11-8525-24F190BC5975}" destId="{906CEB72-2151-41D5-8565-804C34735C12}" srcOrd="2" destOrd="0" parTransId="{033FC224-2711-4300-BD72-7DB5CBB19F3B}" sibTransId="{420EA912-B299-4F6D-8670-03A2A6E14364}"/>
    <dgm:cxn modelId="{30FBCD37-398D-450C-A2FB-39164F0FAFF5}" srcId="{0604425F-AEF2-4F11-8525-24F190BC5975}" destId="{118D8F61-085A-4E71-9D37-CE11F6E0AA11}" srcOrd="0" destOrd="0" parTransId="{AC54910B-109F-49CF-84FD-798D96DF83CD}" sibTransId="{85DF6967-9374-418C-86EE-BCC7BF58FA00}"/>
    <dgm:cxn modelId="{4C791648-6371-497F-B162-B2070FDA4706}" type="presOf" srcId="{118D8F61-085A-4E71-9D37-CE11F6E0AA11}" destId="{87BD382E-ECE8-4CAD-A4C1-827265B86C4F}" srcOrd="0" destOrd="0" presId="urn:microsoft.com/office/officeart/2005/8/layout/vList2"/>
    <dgm:cxn modelId="{28630651-96E3-4D45-ADA3-A937228796D9}" srcId="{0604425F-AEF2-4F11-8525-24F190BC5975}" destId="{BE927FBA-4DC5-4BB2-A9BC-19AA2A6C0B72}" srcOrd="1" destOrd="0" parTransId="{71965586-9F30-4368-B9EE-95FA8AAB5412}" sibTransId="{B28D2CFD-9BDC-42EA-A153-D5872850D60F}"/>
    <dgm:cxn modelId="{DBA44594-9BB0-4F21-A867-63F63C52D953}" type="presOf" srcId="{BE927FBA-4DC5-4BB2-A9BC-19AA2A6C0B72}" destId="{089A7CBE-210C-4541-A0D9-565FAB46B0E1}" srcOrd="0" destOrd="0" presId="urn:microsoft.com/office/officeart/2005/8/layout/vList2"/>
    <dgm:cxn modelId="{77EF00B2-7A87-D745-99B6-06962181902D}" type="presOf" srcId="{0604425F-AEF2-4F11-8525-24F190BC5975}" destId="{F094B920-A1CB-A346-B70D-87150ECDF082}" srcOrd="0" destOrd="0" presId="urn:microsoft.com/office/officeart/2005/8/layout/vList2"/>
    <dgm:cxn modelId="{BC9EEEB7-67F6-4B60-B941-7917D70D97C3}" srcId="{0604425F-AEF2-4F11-8525-24F190BC5975}" destId="{2F959C4F-64DB-4B09-B440-D00F8C401292}" srcOrd="3" destOrd="0" parTransId="{C5EAE9F6-2D1D-4061-8F3E-0B2BBB12BCCC}" sibTransId="{54299A0C-8170-4D01-8730-4CD97D243477}"/>
    <dgm:cxn modelId="{3FD691F7-DAAD-40F6-994F-D726A651F95A}" type="presOf" srcId="{2F959C4F-64DB-4B09-B440-D00F8C401292}" destId="{68AFA97B-03BA-4193-9DB2-90E3D46B23A8}" srcOrd="0" destOrd="0" presId="urn:microsoft.com/office/officeart/2005/8/layout/vList2"/>
    <dgm:cxn modelId="{BF92E14B-82E8-4882-832A-908CD8B763B6}" type="presParOf" srcId="{F094B920-A1CB-A346-B70D-87150ECDF082}" destId="{87BD382E-ECE8-4CAD-A4C1-827265B86C4F}" srcOrd="0" destOrd="0" presId="urn:microsoft.com/office/officeart/2005/8/layout/vList2"/>
    <dgm:cxn modelId="{B4F2FD85-A934-4133-BB4E-AB8B05A67BCC}" type="presParOf" srcId="{F094B920-A1CB-A346-B70D-87150ECDF082}" destId="{BD2DD925-108D-4A3E-9FB4-0E7C65D6C373}" srcOrd="1" destOrd="0" presId="urn:microsoft.com/office/officeart/2005/8/layout/vList2"/>
    <dgm:cxn modelId="{5057CEAA-C0BD-4429-A61E-88D0519817F0}" type="presParOf" srcId="{F094B920-A1CB-A346-B70D-87150ECDF082}" destId="{089A7CBE-210C-4541-A0D9-565FAB46B0E1}" srcOrd="2" destOrd="0" presId="urn:microsoft.com/office/officeart/2005/8/layout/vList2"/>
    <dgm:cxn modelId="{00EAC644-CBB2-4423-91A5-0107AE376EFB}" type="presParOf" srcId="{F094B920-A1CB-A346-B70D-87150ECDF082}" destId="{2CB2F72F-64A2-423C-8512-41A2FB94290D}" srcOrd="3" destOrd="0" presId="urn:microsoft.com/office/officeart/2005/8/layout/vList2"/>
    <dgm:cxn modelId="{85E18A36-C668-481C-A348-C9DEB1093685}" type="presParOf" srcId="{F094B920-A1CB-A346-B70D-87150ECDF082}" destId="{9E61CE59-C19F-4163-9583-6E44E41CFD17}" srcOrd="4" destOrd="0" presId="urn:microsoft.com/office/officeart/2005/8/layout/vList2"/>
    <dgm:cxn modelId="{2C1A3771-580D-4D88-BE0C-FF138E85C070}" type="presParOf" srcId="{F094B920-A1CB-A346-B70D-87150ECDF082}" destId="{3B12AFA4-8D59-4853-9CCF-7E149E131C51}" srcOrd="5" destOrd="0" presId="urn:microsoft.com/office/officeart/2005/8/layout/vList2"/>
    <dgm:cxn modelId="{D2929173-7FD8-4BD4-A6CC-58505B390F73}" type="presParOf" srcId="{F094B920-A1CB-A346-B70D-87150ECDF082}" destId="{68AFA97B-03BA-4193-9DB2-90E3D46B23A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7E4D2F-4B2F-4139-87D5-4660A33F7583}" type="doc">
      <dgm:prSet loTypeId="urn:microsoft.com/office/officeart/2005/8/layout/arrow1" loCatId="relationship" qsTypeId="urn:microsoft.com/office/officeart/2005/8/quickstyle/simple5" qsCatId="simple" csTypeId="urn:microsoft.com/office/officeart/2005/8/colors/accent0_2" csCatId="mainScheme" phldr="1"/>
      <dgm:spPr/>
      <dgm:t>
        <a:bodyPr/>
        <a:lstStyle/>
        <a:p>
          <a:endParaRPr lang="hr-HR"/>
        </a:p>
      </dgm:t>
    </dgm:pt>
    <dgm:pt modelId="{88F223B3-9A95-4B00-89E1-809D2612420A}">
      <dgm:prSet phldrT="[Tekst]" custT="1"/>
      <dgm:spPr/>
      <dgm:t>
        <a:bodyPr/>
        <a:lstStyle/>
        <a:p>
          <a:r>
            <a:rPr lang="hr-HR" sz="1800" b="1" dirty="0"/>
            <a:t>1. Živi donor</a:t>
          </a:r>
        </a:p>
        <a:p>
          <a:r>
            <a:rPr lang="en-US" sz="1800" b="1" dirty="0" err="1">
              <a:latin typeface="Cambria" panose="02040503050406030204" pitchFamily="18" charset="0"/>
            </a:rPr>
            <a:t>obično</a:t>
          </a:r>
          <a:r>
            <a:rPr lang="en-US" sz="1800" b="1" dirty="0">
              <a:latin typeface="Cambria" panose="02040503050406030204" pitchFamily="18" charset="0"/>
            </a:rPr>
            <a:t> </a:t>
          </a:r>
          <a:r>
            <a:rPr lang="en-US" sz="1800" b="1" dirty="0" err="1">
              <a:latin typeface="Cambria" panose="02040503050406030204" pitchFamily="18" charset="0"/>
            </a:rPr>
            <a:t>netko</a:t>
          </a:r>
          <a:r>
            <a:rPr lang="en-US" sz="1800" b="1" dirty="0">
              <a:latin typeface="Cambria" panose="02040503050406030204" pitchFamily="18" charset="0"/>
            </a:rPr>
            <a:t> </a:t>
          </a:r>
          <a:r>
            <a:rPr lang="en-US" sz="1800" b="1" dirty="0" err="1">
              <a:latin typeface="Cambria" panose="02040503050406030204" pitchFamily="18" charset="0"/>
            </a:rPr>
            <a:t>iz</a:t>
          </a:r>
          <a:r>
            <a:rPr lang="en-US" sz="1800" b="1" dirty="0">
              <a:latin typeface="Cambria" panose="02040503050406030204" pitchFamily="18" charset="0"/>
            </a:rPr>
            <a:t> </a:t>
          </a:r>
          <a:r>
            <a:rPr lang="en-US" sz="1800" b="1" dirty="0" err="1">
              <a:latin typeface="Cambria" panose="02040503050406030204" pitchFamily="18" charset="0"/>
            </a:rPr>
            <a:t>obitelji</a:t>
          </a:r>
          <a:r>
            <a:rPr lang="en-US" sz="1800" b="1" dirty="0">
              <a:latin typeface="Cambria" panose="02040503050406030204" pitchFamily="18" charset="0"/>
            </a:rPr>
            <a:t>; </a:t>
          </a:r>
          <a:endParaRPr lang="hr-HR" sz="1800" b="1" dirty="0"/>
        </a:p>
      </dgm:t>
    </dgm:pt>
    <dgm:pt modelId="{FD31DC55-BAF4-4B2E-AF0F-F9D015A4C8B3}" type="parTrans" cxnId="{608986CD-FCEE-46FA-BEE7-F6BFFBB3A483}">
      <dgm:prSet/>
      <dgm:spPr/>
      <dgm:t>
        <a:bodyPr/>
        <a:lstStyle/>
        <a:p>
          <a:endParaRPr lang="hr-HR"/>
        </a:p>
      </dgm:t>
    </dgm:pt>
    <dgm:pt modelId="{B8D63C94-E651-44FA-8670-A7FC9BC49A3C}" type="sibTrans" cxnId="{608986CD-FCEE-46FA-BEE7-F6BFFBB3A483}">
      <dgm:prSet/>
      <dgm:spPr/>
      <dgm:t>
        <a:bodyPr/>
        <a:lstStyle/>
        <a:p>
          <a:endParaRPr lang="hr-HR"/>
        </a:p>
      </dgm:t>
    </dgm:pt>
    <dgm:pt modelId="{CC58D317-6A0B-43AC-A920-B62F3DE2B199}">
      <dgm:prSet phldrT="[Tekst]" custT="1"/>
      <dgm:spPr/>
      <dgm:t>
        <a:bodyPr/>
        <a:lstStyle/>
        <a:p>
          <a:r>
            <a:rPr lang="hr-HR" sz="1800" b="1"/>
            <a:t>2. Kadaverični donor</a:t>
          </a:r>
          <a:endParaRPr lang="hr-HR" sz="1800" b="1" dirty="0"/>
        </a:p>
      </dgm:t>
    </dgm:pt>
    <dgm:pt modelId="{A8500235-4467-4390-BE39-826C801D906B}" type="parTrans" cxnId="{3603EECA-C1E0-4C23-AB0B-76AB759DF124}">
      <dgm:prSet/>
      <dgm:spPr/>
      <dgm:t>
        <a:bodyPr/>
        <a:lstStyle/>
        <a:p>
          <a:endParaRPr lang="hr-HR"/>
        </a:p>
      </dgm:t>
    </dgm:pt>
    <dgm:pt modelId="{88131D05-AC54-4FD6-B03D-65BFB13303CF}" type="sibTrans" cxnId="{3603EECA-C1E0-4C23-AB0B-76AB759DF124}">
      <dgm:prSet/>
      <dgm:spPr/>
      <dgm:t>
        <a:bodyPr/>
        <a:lstStyle/>
        <a:p>
          <a:endParaRPr lang="hr-HR"/>
        </a:p>
      </dgm:t>
    </dgm:pt>
    <dgm:pt modelId="{6801797F-16F9-4578-AD6E-A34243A09BD1}">
      <dgm:prSet custT="1"/>
      <dgm:spPr/>
      <dgm:t>
        <a:bodyPr/>
        <a:lstStyle/>
        <a:p>
          <a:r>
            <a:rPr lang="en-US" sz="1800" dirty="0" err="1">
              <a:latin typeface="Cambria" panose="02040503050406030204" pitchFamily="18" charset="0"/>
            </a:rPr>
            <a:t>može</a:t>
          </a:r>
          <a:r>
            <a:rPr lang="en-US" sz="1800" dirty="0">
              <a:latin typeface="Cambria" panose="02040503050406030204" pitchFamily="18" charset="0"/>
            </a:rPr>
            <a:t> se </a:t>
          </a:r>
          <a:r>
            <a:rPr lang="en-US" sz="1800" dirty="0" err="1">
              <a:latin typeface="Cambria" panose="02040503050406030204" pitchFamily="18" charset="0"/>
            </a:rPr>
            <a:t>donirati</a:t>
          </a:r>
          <a:r>
            <a:rPr lang="en-US" sz="1800" dirty="0">
              <a:latin typeface="Cambria" panose="02040503050406030204" pitchFamily="18" charset="0"/>
            </a:rPr>
            <a:t> </a:t>
          </a:r>
          <a:r>
            <a:rPr lang="en-US" sz="1800" dirty="0" err="1">
              <a:latin typeface="Cambria" panose="02040503050406030204" pitchFamily="18" charset="0"/>
            </a:rPr>
            <a:t>jedan</a:t>
          </a:r>
          <a:r>
            <a:rPr lang="en-US" sz="1800" dirty="0">
              <a:latin typeface="Cambria" panose="02040503050406030204" pitchFamily="18" charset="0"/>
            </a:rPr>
            <a:t> </a:t>
          </a:r>
          <a:r>
            <a:rPr lang="en-US" sz="1800" dirty="0" err="1">
              <a:latin typeface="Cambria" panose="02040503050406030204" pitchFamily="18" charset="0"/>
            </a:rPr>
            <a:t>parni</a:t>
          </a:r>
          <a:r>
            <a:rPr lang="en-US" sz="1800" dirty="0">
              <a:latin typeface="Cambria" panose="02040503050406030204" pitchFamily="18" charset="0"/>
            </a:rPr>
            <a:t> organ (</a:t>
          </a:r>
          <a:r>
            <a:rPr lang="en-US" sz="1800" dirty="0" err="1">
              <a:latin typeface="Cambria" panose="02040503050406030204" pitchFamily="18" charset="0"/>
            </a:rPr>
            <a:t>bubreg</a:t>
          </a:r>
          <a:r>
            <a:rPr lang="en-US" sz="1800" dirty="0">
              <a:latin typeface="Cambria" panose="02040503050406030204" pitchFamily="18" charset="0"/>
            </a:rPr>
            <a:t>)</a:t>
          </a:r>
          <a:endParaRPr lang="hr-HR" sz="1800" dirty="0">
            <a:latin typeface="Cambria" panose="02040503050406030204" pitchFamily="18" charset="0"/>
          </a:endParaRPr>
        </a:p>
      </dgm:t>
    </dgm:pt>
    <dgm:pt modelId="{3FBFE39E-1976-46AD-ABC9-23FA418DCEC6}" type="parTrans" cxnId="{9FCE184F-85BE-4527-8882-7ECD58729FD9}">
      <dgm:prSet/>
      <dgm:spPr/>
      <dgm:t>
        <a:bodyPr/>
        <a:lstStyle/>
        <a:p>
          <a:endParaRPr lang="hr-HR"/>
        </a:p>
      </dgm:t>
    </dgm:pt>
    <dgm:pt modelId="{DA044C32-FCAE-4564-A646-BE45A7378B7D}" type="sibTrans" cxnId="{9FCE184F-85BE-4527-8882-7ECD58729FD9}">
      <dgm:prSet/>
      <dgm:spPr/>
      <dgm:t>
        <a:bodyPr/>
        <a:lstStyle/>
        <a:p>
          <a:endParaRPr lang="hr-HR"/>
        </a:p>
      </dgm:t>
    </dgm:pt>
    <dgm:pt modelId="{F5EEC75F-ADE7-4D6B-A61F-ADBCF90D4AC5}">
      <dgm:prSet custT="1"/>
      <dgm:spPr/>
      <dgm:t>
        <a:bodyPr/>
        <a:lstStyle/>
        <a:p>
          <a:r>
            <a:rPr lang="en-US" sz="1800">
              <a:latin typeface="Cambria" panose="02040503050406030204" pitchFamily="18" charset="0"/>
            </a:rPr>
            <a:t>dio organa (desni, lateralni segment jetre)</a:t>
          </a:r>
          <a:endParaRPr lang="hr-HR" sz="1800" dirty="0">
            <a:latin typeface="Cambria" panose="02040503050406030204" pitchFamily="18" charset="0"/>
          </a:endParaRPr>
        </a:p>
      </dgm:t>
    </dgm:pt>
    <dgm:pt modelId="{FBADB3B7-D84E-4177-B48F-ED3BA85CF8D4}" type="parTrans" cxnId="{7532D947-6D1D-4834-80B2-490909CFF2AF}">
      <dgm:prSet/>
      <dgm:spPr/>
      <dgm:t>
        <a:bodyPr/>
        <a:lstStyle/>
        <a:p>
          <a:endParaRPr lang="hr-HR"/>
        </a:p>
      </dgm:t>
    </dgm:pt>
    <dgm:pt modelId="{D82A11C7-650C-4D91-8193-30F01F172EE0}" type="sibTrans" cxnId="{7532D947-6D1D-4834-80B2-490909CFF2AF}">
      <dgm:prSet/>
      <dgm:spPr/>
      <dgm:t>
        <a:bodyPr/>
        <a:lstStyle/>
        <a:p>
          <a:endParaRPr lang="hr-HR"/>
        </a:p>
      </dgm:t>
    </dgm:pt>
    <dgm:pt modelId="{A194750B-1F9B-430C-850B-8FA9CEC69530}">
      <dgm:prSet custT="1"/>
      <dgm:spPr/>
      <dgm:t>
        <a:bodyPr/>
        <a:lstStyle/>
        <a:p>
          <a:r>
            <a:rPr lang="en-US" sz="1800" dirty="0" err="1">
              <a:latin typeface="Cambria" panose="02040503050406030204" pitchFamily="18" charset="0"/>
            </a:rPr>
            <a:t>ili</a:t>
          </a:r>
          <a:r>
            <a:rPr lang="en-US" sz="1800" dirty="0">
              <a:latin typeface="Cambria" panose="02040503050406030204" pitchFamily="18" charset="0"/>
            </a:rPr>
            <a:t> </a:t>
          </a:r>
          <a:r>
            <a:rPr lang="en-US" sz="1800" dirty="0" err="1">
              <a:latin typeface="Cambria" panose="02040503050406030204" pitchFamily="18" charset="0"/>
            </a:rPr>
            <a:t>tkiva</a:t>
          </a:r>
          <a:r>
            <a:rPr lang="en-US" sz="1800" dirty="0">
              <a:latin typeface="Cambria" panose="02040503050406030204" pitchFamily="18" charset="0"/>
            </a:rPr>
            <a:t> (</a:t>
          </a:r>
          <a:r>
            <a:rPr lang="en-US" sz="1800" dirty="0" err="1">
              <a:latin typeface="Cambria" panose="02040503050406030204" pitchFamily="18" charset="0"/>
            </a:rPr>
            <a:t>koštana</a:t>
          </a:r>
          <a:r>
            <a:rPr lang="en-US" sz="1800" dirty="0">
              <a:latin typeface="Cambria" panose="02040503050406030204" pitchFamily="18" charset="0"/>
            </a:rPr>
            <a:t> </a:t>
          </a:r>
          <a:r>
            <a:rPr lang="en-US" sz="1800" dirty="0" err="1">
              <a:latin typeface="Cambria" panose="02040503050406030204" pitchFamily="18" charset="0"/>
            </a:rPr>
            <a:t>srž</a:t>
          </a:r>
          <a:r>
            <a:rPr lang="en-US" sz="1800" dirty="0">
              <a:latin typeface="Cambria" panose="02040503050406030204" pitchFamily="18" charset="0"/>
            </a:rPr>
            <a:t>)</a:t>
          </a:r>
          <a:endParaRPr lang="hr-HR" sz="1800" dirty="0">
            <a:latin typeface="Cambria" panose="02040503050406030204" pitchFamily="18" charset="0"/>
          </a:endParaRPr>
        </a:p>
      </dgm:t>
    </dgm:pt>
    <dgm:pt modelId="{06FDAB71-2CB8-4244-AE1F-9DFF53609960}" type="parTrans" cxnId="{B97792B5-2046-49E3-A0FE-64CC65499123}">
      <dgm:prSet/>
      <dgm:spPr/>
      <dgm:t>
        <a:bodyPr/>
        <a:lstStyle/>
        <a:p>
          <a:endParaRPr lang="hr-HR"/>
        </a:p>
      </dgm:t>
    </dgm:pt>
    <dgm:pt modelId="{7E511156-BE30-4C16-9226-A476456B860B}" type="sibTrans" cxnId="{B97792B5-2046-49E3-A0FE-64CC65499123}">
      <dgm:prSet/>
      <dgm:spPr/>
      <dgm:t>
        <a:bodyPr/>
        <a:lstStyle/>
        <a:p>
          <a:endParaRPr lang="hr-HR"/>
        </a:p>
      </dgm:t>
    </dgm:pt>
    <dgm:pt modelId="{70C7377C-D58E-440F-B8AD-56626AF90DBA}">
      <dgm:prSet custT="1"/>
      <dgm:spPr/>
      <dgm:t>
        <a:bodyPr/>
        <a:lstStyle/>
        <a:p>
          <a:r>
            <a:rPr lang="en-US" sz="1800" dirty="0" err="1">
              <a:latin typeface="Cambria" panose="02040503050406030204" pitchFamily="18" charset="0"/>
            </a:rPr>
            <a:t>može</a:t>
          </a:r>
          <a:r>
            <a:rPr lang="en-US" sz="1800" dirty="0">
              <a:latin typeface="Cambria" panose="02040503050406030204" pitchFamily="18" charset="0"/>
            </a:rPr>
            <a:t> se </a:t>
          </a:r>
          <a:r>
            <a:rPr lang="en-US" sz="1800" dirty="0" err="1">
              <a:latin typeface="Cambria" panose="02040503050406030204" pitchFamily="18" charset="0"/>
            </a:rPr>
            <a:t>smatrati</a:t>
          </a:r>
          <a:r>
            <a:rPr lang="en-US" sz="1800" dirty="0">
              <a:latin typeface="Cambria" panose="02040503050406030204" pitchFamily="18" charset="0"/>
            </a:rPr>
            <a:t> </a:t>
          </a:r>
          <a:r>
            <a:rPr lang="en-US" sz="1800" dirty="0" err="1">
              <a:latin typeface="Cambria" panose="02040503050406030204" pitchFamily="18" charset="0"/>
            </a:rPr>
            <a:t>svaka</a:t>
          </a:r>
          <a:r>
            <a:rPr lang="en-US" sz="1800" dirty="0">
              <a:latin typeface="Cambria" panose="02040503050406030204" pitchFamily="18" charset="0"/>
            </a:rPr>
            <a:t> </a:t>
          </a:r>
          <a:r>
            <a:rPr lang="en-US" sz="1800" dirty="0" err="1">
              <a:latin typeface="Cambria" panose="02040503050406030204" pitchFamily="18" charset="0"/>
            </a:rPr>
            <a:t>umrla</a:t>
          </a:r>
          <a:r>
            <a:rPr lang="en-US" sz="1800" dirty="0">
              <a:latin typeface="Cambria" panose="02040503050406030204" pitchFamily="18" charset="0"/>
            </a:rPr>
            <a:t> </a:t>
          </a:r>
          <a:r>
            <a:rPr lang="en-US" sz="1800" dirty="0" err="1">
              <a:latin typeface="Cambria" panose="02040503050406030204" pitchFamily="18" charset="0"/>
            </a:rPr>
            <a:t>osoba</a:t>
          </a:r>
          <a:r>
            <a:rPr lang="hr-HR" sz="1800" dirty="0">
              <a:latin typeface="Cambria" panose="02040503050406030204" pitchFamily="18" charset="0"/>
            </a:rPr>
            <a:t> </a:t>
          </a:r>
          <a:r>
            <a:rPr lang="en-US" sz="1800" dirty="0" err="1">
              <a:latin typeface="Cambria" panose="02040503050406030204" pitchFamily="18" charset="0"/>
            </a:rPr>
            <a:t>koja</a:t>
          </a:r>
          <a:r>
            <a:rPr lang="en-US" sz="1800" dirty="0">
              <a:latin typeface="Cambria" panose="02040503050406030204" pitchFamily="18" charset="0"/>
            </a:rPr>
            <a:t> se </a:t>
          </a:r>
          <a:r>
            <a:rPr lang="en-US" sz="1800" dirty="0" err="1">
              <a:latin typeface="Cambria" panose="02040503050406030204" pitchFamily="18" charset="0"/>
            </a:rPr>
            <a:t>za</a:t>
          </a:r>
          <a:r>
            <a:rPr lang="en-US" sz="1800" dirty="0">
              <a:latin typeface="Cambria" panose="02040503050406030204" pitchFamily="18" charset="0"/>
            </a:rPr>
            <a:t> </a:t>
          </a:r>
          <a:r>
            <a:rPr lang="en-US" sz="1800" dirty="0" err="1">
              <a:latin typeface="Cambria" panose="02040503050406030204" pitchFamily="18" charset="0"/>
            </a:rPr>
            <a:t>života</a:t>
          </a:r>
          <a:r>
            <a:rPr lang="en-US" sz="1800" dirty="0">
              <a:latin typeface="Cambria" panose="02040503050406030204" pitchFamily="18" charset="0"/>
            </a:rPr>
            <a:t> </a:t>
          </a:r>
          <a:r>
            <a:rPr lang="en-US" sz="1800" dirty="0" err="1">
              <a:latin typeface="Cambria" panose="02040503050406030204" pitchFamily="18" charset="0"/>
            </a:rPr>
            <a:t>nije</a:t>
          </a:r>
          <a:r>
            <a:rPr lang="en-US" sz="1800" dirty="0">
              <a:latin typeface="Cambria" panose="02040503050406030204" pitchFamily="18" charset="0"/>
            </a:rPr>
            <a:t> </a:t>
          </a:r>
          <a:r>
            <a:rPr lang="en-US" sz="1800" dirty="0" err="1">
              <a:latin typeface="Cambria" panose="02040503050406030204" pitchFamily="18" charset="0"/>
            </a:rPr>
            <a:t>izričito</a:t>
          </a:r>
          <a:r>
            <a:rPr lang="en-US" sz="1800" dirty="0">
              <a:latin typeface="Cambria" panose="02040503050406030204" pitchFamily="18" charset="0"/>
            </a:rPr>
            <a:t> </a:t>
          </a:r>
          <a:r>
            <a:rPr lang="en-US" sz="1800" dirty="0" err="1">
              <a:latin typeface="Cambria" panose="02040503050406030204" pitchFamily="18" charset="0"/>
            </a:rPr>
            <a:t>protivila</a:t>
          </a:r>
          <a:r>
            <a:rPr lang="en-US" sz="1800" dirty="0">
              <a:latin typeface="Cambria" panose="02040503050406030204" pitchFamily="18" charset="0"/>
            </a:rPr>
            <a:t> </a:t>
          </a:r>
          <a:r>
            <a:rPr lang="en-US" sz="1800" dirty="0" err="1">
              <a:latin typeface="Cambria" panose="02040503050406030204" pitchFamily="18" charset="0"/>
            </a:rPr>
            <a:t>donaciji</a:t>
          </a:r>
          <a:r>
            <a:rPr lang="en-US" sz="1800" dirty="0">
              <a:latin typeface="Cambria" panose="02040503050406030204" pitchFamily="18" charset="0"/>
            </a:rPr>
            <a:t> organa </a:t>
          </a:r>
          <a:endParaRPr lang="hr-HR" sz="1800" dirty="0">
            <a:latin typeface="Cambria" panose="02040503050406030204" pitchFamily="18" charset="0"/>
          </a:endParaRPr>
        </a:p>
      </dgm:t>
    </dgm:pt>
    <dgm:pt modelId="{FB74C7D1-4142-4C11-8505-1745CC5B7989}" type="parTrans" cxnId="{1A990E6B-9798-473B-958E-13B0DE4CBC85}">
      <dgm:prSet/>
      <dgm:spPr/>
      <dgm:t>
        <a:bodyPr/>
        <a:lstStyle/>
        <a:p>
          <a:endParaRPr lang="hr-HR"/>
        </a:p>
      </dgm:t>
    </dgm:pt>
    <dgm:pt modelId="{BAAB36B6-9295-42D1-9517-3092A7C7779E}" type="sibTrans" cxnId="{1A990E6B-9798-473B-958E-13B0DE4CBC85}">
      <dgm:prSet/>
      <dgm:spPr/>
      <dgm:t>
        <a:bodyPr/>
        <a:lstStyle/>
        <a:p>
          <a:endParaRPr lang="hr-HR"/>
        </a:p>
      </dgm:t>
    </dgm:pt>
    <dgm:pt modelId="{A26012D5-4767-424A-8D1B-43A5F72EEB11}">
      <dgm:prSet custT="1"/>
      <dgm:spPr/>
      <dgm:t>
        <a:bodyPr/>
        <a:lstStyle/>
        <a:p>
          <a:r>
            <a:rPr lang="hr-HR" sz="1800" dirty="0">
              <a:latin typeface="Cambria" panose="02040503050406030204" pitchFamily="18" charset="0"/>
            </a:rPr>
            <a:t>t</a:t>
          </a:r>
          <a:r>
            <a:rPr lang="en-US" sz="1800" dirty="0" err="1">
              <a:latin typeface="Cambria" panose="02040503050406030204" pitchFamily="18" charset="0"/>
            </a:rPr>
            <a:t>ime</a:t>
          </a:r>
          <a:r>
            <a:rPr lang="en-US" sz="1800" dirty="0">
              <a:latin typeface="Cambria" panose="02040503050406030204" pitchFamily="18" charset="0"/>
            </a:rPr>
            <a:t> se </a:t>
          </a:r>
          <a:r>
            <a:rPr lang="en-US" sz="1800" dirty="0" err="1">
              <a:latin typeface="Cambria" panose="02040503050406030204" pitchFamily="18" charset="0"/>
            </a:rPr>
            <a:t>velik</a:t>
          </a:r>
          <a:r>
            <a:rPr lang="en-US" sz="1800" dirty="0">
              <a:latin typeface="Cambria" panose="02040503050406030204" pitchFamily="18" charset="0"/>
            </a:rPr>
            <a:t> </a:t>
          </a:r>
          <a:r>
            <a:rPr lang="en-US" sz="1800" dirty="0" err="1">
              <a:latin typeface="Cambria" panose="02040503050406030204" pitchFamily="18" charset="0"/>
            </a:rPr>
            <a:t>broj</a:t>
          </a:r>
          <a:r>
            <a:rPr lang="en-US" sz="1800" dirty="0">
              <a:latin typeface="Cambria" panose="02040503050406030204" pitchFamily="18" charset="0"/>
            </a:rPr>
            <a:t> </a:t>
          </a:r>
          <a:r>
            <a:rPr lang="en-US" sz="1800" dirty="0" err="1">
              <a:latin typeface="Cambria" panose="02040503050406030204" pitchFamily="18" charset="0"/>
            </a:rPr>
            <a:t>umrlih</a:t>
          </a:r>
          <a:r>
            <a:rPr lang="en-US" sz="1800" dirty="0">
              <a:latin typeface="Cambria" panose="02040503050406030204" pitchFamily="18" charset="0"/>
            </a:rPr>
            <a:t> </a:t>
          </a:r>
          <a:r>
            <a:rPr lang="en-US" sz="1800" dirty="0" err="1">
              <a:latin typeface="Cambria" panose="02040503050406030204" pitchFamily="18" charset="0"/>
            </a:rPr>
            <a:t>osoba</a:t>
          </a:r>
          <a:r>
            <a:rPr lang="en-US" sz="1800" dirty="0">
              <a:latin typeface="Cambria" panose="02040503050406030204" pitchFamily="18" charset="0"/>
            </a:rPr>
            <a:t> </a:t>
          </a:r>
          <a:r>
            <a:rPr lang="en-US" sz="1800" dirty="0" err="1">
              <a:latin typeface="Cambria" panose="02040503050406030204" pitchFamily="18" charset="0"/>
            </a:rPr>
            <a:t>može</a:t>
          </a:r>
          <a:r>
            <a:rPr lang="en-US" sz="1800" dirty="0">
              <a:latin typeface="Cambria" panose="02040503050406030204" pitchFamily="18" charset="0"/>
            </a:rPr>
            <a:t> </a:t>
          </a:r>
          <a:r>
            <a:rPr lang="en-US" sz="1800" dirty="0" err="1">
              <a:latin typeface="Cambria" panose="02040503050406030204" pitchFamily="18" charset="0"/>
            </a:rPr>
            <a:t>smatrati</a:t>
          </a:r>
          <a:r>
            <a:rPr lang="en-US" sz="1800" dirty="0">
              <a:latin typeface="Cambria" panose="02040503050406030204" pitchFamily="18" charset="0"/>
            </a:rPr>
            <a:t> </a:t>
          </a:r>
          <a:r>
            <a:rPr lang="en-US" sz="1800" dirty="0" err="1">
              <a:latin typeface="Cambria" panose="02040503050406030204" pitchFamily="18" charset="0"/>
            </a:rPr>
            <a:t>mogućim</a:t>
          </a:r>
          <a:r>
            <a:rPr lang="hr-HR" sz="1800" dirty="0">
              <a:latin typeface="Cambria" panose="02040503050406030204" pitchFamily="18" charset="0"/>
            </a:rPr>
            <a:t> </a:t>
          </a:r>
          <a:r>
            <a:rPr lang="en-US" sz="1800" dirty="0" err="1">
              <a:latin typeface="Cambria" panose="02040503050406030204" pitchFamily="18" charset="0"/>
            </a:rPr>
            <a:t>donorima</a:t>
          </a:r>
          <a:r>
            <a:rPr lang="en-US" sz="1800" dirty="0">
              <a:latin typeface="Cambria" panose="02040503050406030204" pitchFamily="18" charset="0"/>
            </a:rPr>
            <a:t> organa </a:t>
          </a:r>
          <a:r>
            <a:rPr lang="en-US" sz="1800" dirty="0" err="1">
              <a:latin typeface="Cambria" panose="02040503050406030204" pitchFamily="18" charset="0"/>
            </a:rPr>
            <a:t>ili</a:t>
          </a:r>
          <a:r>
            <a:rPr lang="en-US" sz="1800" dirty="0">
              <a:latin typeface="Cambria" panose="02040503050406030204" pitchFamily="18" charset="0"/>
            </a:rPr>
            <a:t> </a:t>
          </a:r>
          <a:r>
            <a:rPr lang="en-US" sz="1800" dirty="0" err="1">
              <a:latin typeface="Cambria" panose="02040503050406030204" pitchFamily="18" charset="0"/>
            </a:rPr>
            <a:t>tkiva</a:t>
          </a:r>
          <a:endParaRPr lang="en-US" sz="1800" b="0" i="0" dirty="0">
            <a:effectLst/>
            <a:latin typeface="Cambria" panose="02040503050406030204" pitchFamily="18" charset="0"/>
          </a:endParaRPr>
        </a:p>
      </dgm:t>
    </dgm:pt>
    <dgm:pt modelId="{FF825FA8-2EA8-42E9-B21D-39ECAC040ABB}" type="parTrans" cxnId="{746E57EA-B62B-42A2-9E14-70525D5F0ADA}">
      <dgm:prSet/>
      <dgm:spPr/>
      <dgm:t>
        <a:bodyPr/>
        <a:lstStyle/>
        <a:p>
          <a:endParaRPr lang="hr-HR"/>
        </a:p>
      </dgm:t>
    </dgm:pt>
    <dgm:pt modelId="{F1E9B92B-DA98-47DA-8175-09F4C6F510EC}" type="sibTrans" cxnId="{746E57EA-B62B-42A2-9E14-70525D5F0ADA}">
      <dgm:prSet/>
      <dgm:spPr/>
      <dgm:t>
        <a:bodyPr/>
        <a:lstStyle/>
        <a:p>
          <a:endParaRPr lang="hr-HR"/>
        </a:p>
      </dgm:t>
    </dgm:pt>
    <dgm:pt modelId="{B4042339-AD69-492B-8A82-89342494C58D}" type="pres">
      <dgm:prSet presAssocID="{D27E4D2F-4B2F-4139-87D5-4660A33F7583}" presName="cycle" presStyleCnt="0">
        <dgm:presLayoutVars>
          <dgm:dir/>
          <dgm:resizeHandles val="exact"/>
        </dgm:presLayoutVars>
      </dgm:prSet>
      <dgm:spPr/>
    </dgm:pt>
    <dgm:pt modelId="{48010DC5-A9A5-4D20-8D44-584CF9C0FBD4}" type="pres">
      <dgm:prSet presAssocID="{88F223B3-9A95-4B00-89E1-809D2612420A}" presName="arrow" presStyleLbl="node1" presStyleIdx="0" presStyleCnt="2" custScaleX="114381">
        <dgm:presLayoutVars>
          <dgm:bulletEnabled val="1"/>
        </dgm:presLayoutVars>
      </dgm:prSet>
      <dgm:spPr/>
    </dgm:pt>
    <dgm:pt modelId="{6A211818-6DEB-43AF-B573-6AE79DA86017}" type="pres">
      <dgm:prSet presAssocID="{CC58D317-6A0B-43AC-A920-B62F3DE2B199}" presName="arrow" presStyleLbl="node1" presStyleIdx="1" presStyleCnt="2" custScaleX="113174">
        <dgm:presLayoutVars>
          <dgm:bulletEnabled val="1"/>
        </dgm:presLayoutVars>
      </dgm:prSet>
      <dgm:spPr/>
    </dgm:pt>
  </dgm:ptLst>
  <dgm:cxnLst>
    <dgm:cxn modelId="{AB262002-BB22-419F-816A-3F67E26365E6}" type="presOf" srcId="{CC58D317-6A0B-43AC-A920-B62F3DE2B199}" destId="{6A211818-6DEB-43AF-B573-6AE79DA86017}" srcOrd="0" destOrd="0" presId="urn:microsoft.com/office/officeart/2005/8/layout/arrow1"/>
    <dgm:cxn modelId="{5DD79809-3EEE-42B8-ABE0-55872FE4FD9C}" type="presOf" srcId="{70C7377C-D58E-440F-B8AD-56626AF90DBA}" destId="{6A211818-6DEB-43AF-B573-6AE79DA86017}" srcOrd="0" destOrd="1" presId="urn:microsoft.com/office/officeart/2005/8/layout/arrow1"/>
    <dgm:cxn modelId="{C3C6D828-18FF-4298-BAAD-1B0404DEF336}" type="presOf" srcId="{F5EEC75F-ADE7-4D6B-A61F-ADBCF90D4AC5}" destId="{48010DC5-A9A5-4D20-8D44-584CF9C0FBD4}" srcOrd="0" destOrd="2" presId="urn:microsoft.com/office/officeart/2005/8/layout/arrow1"/>
    <dgm:cxn modelId="{7532D947-6D1D-4834-80B2-490909CFF2AF}" srcId="{88F223B3-9A95-4B00-89E1-809D2612420A}" destId="{F5EEC75F-ADE7-4D6B-A61F-ADBCF90D4AC5}" srcOrd="1" destOrd="0" parTransId="{FBADB3B7-D84E-4177-B48F-ED3BA85CF8D4}" sibTransId="{D82A11C7-650C-4D91-8193-30F01F172EE0}"/>
    <dgm:cxn modelId="{6EEA6649-B7DC-497F-A1C2-600A33AC3448}" type="presOf" srcId="{D27E4D2F-4B2F-4139-87D5-4660A33F7583}" destId="{B4042339-AD69-492B-8A82-89342494C58D}" srcOrd="0" destOrd="0" presId="urn:microsoft.com/office/officeart/2005/8/layout/arrow1"/>
    <dgm:cxn modelId="{1A990E6B-9798-473B-958E-13B0DE4CBC85}" srcId="{CC58D317-6A0B-43AC-A920-B62F3DE2B199}" destId="{70C7377C-D58E-440F-B8AD-56626AF90DBA}" srcOrd="0" destOrd="0" parTransId="{FB74C7D1-4142-4C11-8505-1745CC5B7989}" sibTransId="{BAAB36B6-9295-42D1-9517-3092A7C7779E}"/>
    <dgm:cxn modelId="{9FCE184F-85BE-4527-8882-7ECD58729FD9}" srcId="{88F223B3-9A95-4B00-89E1-809D2612420A}" destId="{6801797F-16F9-4578-AD6E-A34243A09BD1}" srcOrd="0" destOrd="0" parTransId="{3FBFE39E-1976-46AD-ABC9-23FA418DCEC6}" sibTransId="{DA044C32-FCAE-4564-A646-BE45A7378B7D}"/>
    <dgm:cxn modelId="{E0730199-E053-40A9-88E7-16B53F192F0E}" type="presOf" srcId="{6801797F-16F9-4578-AD6E-A34243A09BD1}" destId="{48010DC5-A9A5-4D20-8D44-584CF9C0FBD4}" srcOrd="0" destOrd="1" presId="urn:microsoft.com/office/officeart/2005/8/layout/arrow1"/>
    <dgm:cxn modelId="{B97792B5-2046-49E3-A0FE-64CC65499123}" srcId="{88F223B3-9A95-4B00-89E1-809D2612420A}" destId="{A194750B-1F9B-430C-850B-8FA9CEC69530}" srcOrd="2" destOrd="0" parTransId="{06FDAB71-2CB8-4244-AE1F-9DFF53609960}" sibTransId="{7E511156-BE30-4C16-9226-A476456B860B}"/>
    <dgm:cxn modelId="{3603EECA-C1E0-4C23-AB0B-76AB759DF124}" srcId="{D27E4D2F-4B2F-4139-87D5-4660A33F7583}" destId="{CC58D317-6A0B-43AC-A920-B62F3DE2B199}" srcOrd="1" destOrd="0" parTransId="{A8500235-4467-4390-BE39-826C801D906B}" sibTransId="{88131D05-AC54-4FD6-B03D-65BFB13303CF}"/>
    <dgm:cxn modelId="{608986CD-FCEE-46FA-BEE7-F6BFFBB3A483}" srcId="{D27E4D2F-4B2F-4139-87D5-4660A33F7583}" destId="{88F223B3-9A95-4B00-89E1-809D2612420A}" srcOrd="0" destOrd="0" parTransId="{FD31DC55-BAF4-4B2E-AF0F-F9D015A4C8B3}" sibTransId="{B8D63C94-E651-44FA-8670-A7FC9BC49A3C}"/>
    <dgm:cxn modelId="{A16B1DDE-C9A7-4BF5-81DD-23C85BA3792E}" type="presOf" srcId="{88F223B3-9A95-4B00-89E1-809D2612420A}" destId="{48010DC5-A9A5-4D20-8D44-584CF9C0FBD4}" srcOrd="0" destOrd="0" presId="urn:microsoft.com/office/officeart/2005/8/layout/arrow1"/>
    <dgm:cxn modelId="{746E57EA-B62B-42A2-9E14-70525D5F0ADA}" srcId="{CC58D317-6A0B-43AC-A920-B62F3DE2B199}" destId="{A26012D5-4767-424A-8D1B-43A5F72EEB11}" srcOrd="1" destOrd="0" parTransId="{FF825FA8-2EA8-42E9-B21D-39ECAC040ABB}" sibTransId="{F1E9B92B-DA98-47DA-8175-09F4C6F510EC}"/>
    <dgm:cxn modelId="{E62705F0-59DE-4D44-9E9A-7D9FB2DEC74A}" type="presOf" srcId="{A26012D5-4767-424A-8D1B-43A5F72EEB11}" destId="{6A211818-6DEB-43AF-B573-6AE79DA86017}" srcOrd="0" destOrd="2" presId="urn:microsoft.com/office/officeart/2005/8/layout/arrow1"/>
    <dgm:cxn modelId="{6ACBC2F7-4E35-439B-957E-C5DB2FF455C5}" type="presOf" srcId="{A194750B-1F9B-430C-850B-8FA9CEC69530}" destId="{48010DC5-A9A5-4D20-8D44-584CF9C0FBD4}" srcOrd="0" destOrd="3" presId="urn:microsoft.com/office/officeart/2005/8/layout/arrow1"/>
    <dgm:cxn modelId="{FC253BAC-D359-4BF3-B1AE-40BCBCA17601}" type="presParOf" srcId="{B4042339-AD69-492B-8A82-89342494C58D}" destId="{48010DC5-A9A5-4D20-8D44-584CF9C0FBD4}" srcOrd="0" destOrd="0" presId="urn:microsoft.com/office/officeart/2005/8/layout/arrow1"/>
    <dgm:cxn modelId="{57C21C82-F5B8-4E67-BB80-34A14273B45F}" type="presParOf" srcId="{B4042339-AD69-492B-8A82-89342494C58D}" destId="{6A211818-6DEB-43AF-B573-6AE79DA86017}"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B9E57C-EAF1-474D-8409-D422D02551A3}" type="doc">
      <dgm:prSet loTypeId="urn:microsoft.com/office/officeart/2005/8/layout/pList2" loCatId="list" qsTypeId="urn:microsoft.com/office/officeart/2005/8/quickstyle/simple1" qsCatId="simple" csTypeId="urn:microsoft.com/office/officeart/2005/8/colors/accent0_1" csCatId="mainScheme" phldr="1"/>
      <dgm:spPr/>
    </dgm:pt>
    <dgm:pt modelId="{A4A7477A-4B2B-4418-910D-FB1B87F40533}">
      <dgm:prSet/>
      <dgm:spPr/>
      <dgm:t>
        <a:bodyPr/>
        <a:lstStyle/>
        <a:p>
          <a:r>
            <a:rPr lang="en-US" b="1" dirty="0">
              <a:latin typeface="Cambria" panose="02040503050406030204" pitchFamily="18" charset="0"/>
            </a:rPr>
            <a:t>BUBREG</a:t>
          </a:r>
          <a:r>
            <a:rPr lang="en-US" dirty="0">
              <a:latin typeface="Cambria" panose="02040503050406030204" pitchFamily="18" charset="0"/>
            </a:rPr>
            <a:t> </a:t>
          </a:r>
          <a:endParaRPr lang="hr-HR" dirty="0">
            <a:latin typeface="Cambria" panose="02040503050406030204" pitchFamily="18" charset="0"/>
          </a:endParaRPr>
        </a:p>
        <a:p>
          <a:r>
            <a:rPr lang="en-US" dirty="0">
              <a:latin typeface="Cambria" panose="02040503050406030204" pitchFamily="18" charset="0"/>
            </a:rPr>
            <a:t>(</a:t>
          </a:r>
          <a:r>
            <a:rPr lang="en-US" dirty="0" err="1">
              <a:latin typeface="Cambria" panose="02040503050406030204" pitchFamily="18" charset="0"/>
            </a:rPr>
            <a:t>prekida</a:t>
          </a:r>
          <a:r>
            <a:rPr lang="en-US" dirty="0">
              <a:latin typeface="Cambria" panose="02040503050406030204" pitchFamily="18" charset="0"/>
            </a:rPr>
            <a:t> se </a:t>
          </a:r>
          <a:r>
            <a:rPr lang="en-US" dirty="0" err="1">
              <a:latin typeface="Cambria" panose="02040503050406030204" pitchFamily="18" charset="0"/>
            </a:rPr>
            <a:t>potreba</a:t>
          </a:r>
          <a:r>
            <a:rPr lang="en-US" dirty="0">
              <a:latin typeface="Cambria" panose="02040503050406030204" pitchFamily="18" charset="0"/>
            </a:rPr>
            <a:t> za </a:t>
          </a:r>
          <a:r>
            <a:rPr lang="en-US" dirty="0" err="1">
              <a:latin typeface="Cambria" panose="02040503050406030204" pitchFamily="18" charset="0"/>
            </a:rPr>
            <a:t>dijalizom</a:t>
          </a:r>
          <a:r>
            <a:rPr lang="en-US" dirty="0">
              <a:latin typeface="Cambria" panose="02040503050406030204" pitchFamily="18" charset="0"/>
            </a:rPr>
            <a:t>)</a:t>
          </a:r>
        </a:p>
      </dgm:t>
    </dgm:pt>
    <dgm:pt modelId="{3F328BA0-9A92-4DBB-839F-6D7ECFD72B14}" type="parTrans" cxnId="{B5F44A59-2CCD-475F-9D8A-5114806188B9}">
      <dgm:prSet/>
      <dgm:spPr/>
      <dgm:t>
        <a:bodyPr/>
        <a:lstStyle/>
        <a:p>
          <a:endParaRPr lang="hr-HR"/>
        </a:p>
      </dgm:t>
    </dgm:pt>
    <dgm:pt modelId="{9F35A154-6084-40B3-9BD1-FF00BE623F0F}" type="sibTrans" cxnId="{B5F44A59-2CCD-475F-9D8A-5114806188B9}">
      <dgm:prSet/>
      <dgm:spPr/>
      <dgm:t>
        <a:bodyPr/>
        <a:lstStyle/>
        <a:p>
          <a:endParaRPr lang="hr-HR"/>
        </a:p>
      </dgm:t>
    </dgm:pt>
    <dgm:pt modelId="{1B4D7136-FAB6-4556-9925-D2BDC18A15D9}">
      <dgm:prSet/>
      <dgm:spPr/>
      <dgm:t>
        <a:bodyPr/>
        <a:lstStyle/>
        <a:p>
          <a:r>
            <a:rPr lang="en-US" b="1" dirty="0">
              <a:latin typeface="Cambria" panose="02040503050406030204" pitchFamily="18" charset="0"/>
            </a:rPr>
            <a:t>GUŠTERAČA </a:t>
          </a:r>
          <a:endParaRPr lang="hr-HR" b="1" dirty="0">
            <a:latin typeface="Cambria" panose="02040503050406030204" pitchFamily="18" charset="0"/>
          </a:endParaRPr>
        </a:p>
        <a:p>
          <a:r>
            <a:rPr lang="en-US" dirty="0">
              <a:latin typeface="Cambria" panose="02040503050406030204" pitchFamily="18" charset="0"/>
            </a:rPr>
            <a:t>(</a:t>
          </a:r>
          <a:r>
            <a:rPr lang="en-US" dirty="0" err="1">
              <a:latin typeface="Cambria" panose="02040503050406030204" pitchFamily="18" charset="0"/>
            </a:rPr>
            <a:t>prekida</a:t>
          </a:r>
          <a:r>
            <a:rPr lang="en-US" dirty="0">
              <a:latin typeface="Cambria" panose="02040503050406030204" pitchFamily="18" charset="0"/>
            </a:rPr>
            <a:t> se </a:t>
          </a:r>
          <a:r>
            <a:rPr lang="en-US" dirty="0" err="1">
              <a:latin typeface="Cambria" panose="02040503050406030204" pitchFamily="18" charset="0"/>
            </a:rPr>
            <a:t>potreba</a:t>
          </a:r>
          <a:r>
            <a:rPr lang="en-US" dirty="0">
              <a:latin typeface="Cambria" panose="02040503050406030204" pitchFamily="18" charset="0"/>
            </a:rPr>
            <a:t> za </a:t>
          </a:r>
          <a:r>
            <a:rPr lang="en-US" dirty="0" err="1">
              <a:latin typeface="Cambria" panose="02040503050406030204" pitchFamily="18" charset="0"/>
            </a:rPr>
            <a:t>uzimanjem</a:t>
          </a:r>
          <a:r>
            <a:rPr lang="en-US" dirty="0">
              <a:latin typeface="Cambria" panose="02040503050406030204" pitchFamily="18" charset="0"/>
            </a:rPr>
            <a:t> </a:t>
          </a:r>
          <a:r>
            <a:rPr lang="en-US" dirty="0" err="1">
              <a:latin typeface="Cambria" panose="02040503050406030204" pitchFamily="18" charset="0"/>
            </a:rPr>
            <a:t>inzulina</a:t>
          </a:r>
          <a:r>
            <a:rPr lang="en-US" dirty="0">
              <a:latin typeface="Cambria" panose="02040503050406030204" pitchFamily="18" charset="0"/>
            </a:rPr>
            <a:t> </a:t>
          </a:r>
          <a:r>
            <a:rPr lang="en-US" dirty="0" err="1">
              <a:latin typeface="Cambria" panose="02040503050406030204" pitchFamily="18" charset="0"/>
            </a:rPr>
            <a:t>kod</a:t>
          </a:r>
          <a:r>
            <a:rPr lang="en-US" dirty="0">
              <a:latin typeface="Cambria" panose="02040503050406030204" pitchFamily="18" charset="0"/>
            </a:rPr>
            <a:t> </a:t>
          </a:r>
          <a:r>
            <a:rPr lang="en-US" dirty="0" err="1">
              <a:latin typeface="Cambria" panose="02040503050406030204" pitchFamily="18" charset="0"/>
            </a:rPr>
            <a:t>nekih</a:t>
          </a:r>
          <a:r>
            <a:rPr lang="en-US" dirty="0">
              <a:latin typeface="Cambria" panose="02040503050406030204" pitchFamily="18" charset="0"/>
            </a:rPr>
            <a:t> </a:t>
          </a:r>
          <a:r>
            <a:rPr lang="en-US" dirty="0" err="1">
              <a:latin typeface="Cambria" panose="02040503050406030204" pitchFamily="18" charset="0"/>
            </a:rPr>
            <a:t>pacijenata</a:t>
          </a:r>
          <a:r>
            <a:rPr lang="en-US" dirty="0">
              <a:latin typeface="Cambria" panose="02040503050406030204" pitchFamily="18" charset="0"/>
            </a:rPr>
            <a:t>)</a:t>
          </a:r>
        </a:p>
      </dgm:t>
    </dgm:pt>
    <dgm:pt modelId="{AB1BE203-78D6-413E-979D-65734C0B7AEA}" type="parTrans" cxnId="{4E9E0C52-298B-45A9-A391-D2EC87D16206}">
      <dgm:prSet/>
      <dgm:spPr/>
      <dgm:t>
        <a:bodyPr/>
        <a:lstStyle/>
        <a:p>
          <a:endParaRPr lang="hr-HR"/>
        </a:p>
      </dgm:t>
    </dgm:pt>
    <dgm:pt modelId="{B865662B-2343-45C1-A1B0-E24BA6EDCBD3}" type="sibTrans" cxnId="{4E9E0C52-298B-45A9-A391-D2EC87D16206}">
      <dgm:prSet/>
      <dgm:spPr/>
      <dgm:t>
        <a:bodyPr/>
        <a:lstStyle/>
        <a:p>
          <a:endParaRPr lang="hr-HR"/>
        </a:p>
      </dgm:t>
    </dgm:pt>
    <dgm:pt modelId="{0BF5E4EE-5747-4110-82C4-CD0081995915}">
      <dgm:prSet/>
      <dgm:spPr/>
      <dgm:t>
        <a:bodyPr/>
        <a:lstStyle/>
        <a:p>
          <a:r>
            <a:rPr lang="en-US" b="1" dirty="0">
              <a:latin typeface="Cambria" panose="02040503050406030204" pitchFamily="18" charset="0"/>
            </a:rPr>
            <a:t>JETRA, PLUĆA, SRCE</a:t>
          </a:r>
          <a:r>
            <a:rPr lang="en-US" dirty="0">
              <a:latin typeface="Cambria" panose="02040503050406030204" pitchFamily="18" charset="0"/>
            </a:rPr>
            <a:t> </a:t>
          </a:r>
          <a:endParaRPr lang="hr-HR" b="1" dirty="0">
            <a:latin typeface="Cambria" panose="02040503050406030204" pitchFamily="18" charset="0"/>
          </a:endParaRPr>
        </a:p>
        <a:p>
          <a:r>
            <a:rPr lang="en-US" dirty="0">
              <a:latin typeface="Cambria" panose="02040503050406030204" pitchFamily="18" charset="0"/>
            </a:rPr>
            <a:t>(</a:t>
          </a:r>
          <a:r>
            <a:rPr lang="en-US" dirty="0" err="1">
              <a:latin typeface="Cambria" panose="02040503050406030204" pitchFamily="18" charset="0"/>
            </a:rPr>
            <a:t>kada</a:t>
          </a:r>
          <a:r>
            <a:rPr lang="en-US" dirty="0">
              <a:latin typeface="Cambria" panose="02040503050406030204" pitchFamily="18" charset="0"/>
            </a:rPr>
            <a:t> organ </a:t>
          </a:r>
          <a:r>
            <a:rPr lang="en-US" dirty="0" err="1">
              <a:latin typeface="Cambria" panose="02040503050406030204" pitchFamily="18" charset="0"/>
            </a:rPr>
            <a:t>nepovratno</a:t>
          </a:r>
          <a:r>
            <a:rPr lang="en-US" dirty="0">
              <a:latin typeface="Cambria" panose="02040503050406030204" pitchFamily="18" charset="0"/>
            </a:rPr>
            <a:t> </a:t>
          </a:r>
          <a:r>
            <a:rPr lang="en-US" dirty="0" err="1">
              <a:latin typeface="Cambria" panose="02040503050406030204" pitchFamily="18" charset="0"/>
            </a:rPr>
            <a:t>izgubi</a:t>
          </a:r>
          <a:r>
            <a:rPr lang="en-US" dirty="0">
              <a:latin typeface="Cambria" panose="02040503050406030204" pitchFamily="18" charset="0"/>
            </a:rPr>
            <a:t> </a:t>
          </a:r>
          <a:r>
            <a:rPr lang="en-US" dirty="0" err="1">
              <a:latin typeface="Cambria" panose="02040503050406030204" pitchFamily="18" charset="0"/>
            </a:rPr>
            <a:t>svoju</a:t>
          </a:r>
          <a:r>
            <a:rPr lang="en-US" dirty="0">
              <a:latin typeface="Cambria" panose="02040503050406030204" pitchFamily="18" charset="0"/>
            </a:rPr>
            <a:t> </a:t>
          </a:r>
          <a:r>
            <a:rPr lang="en-US" dirty="0" err="1">
              <a:latin typeface="Cambria" panose="02040503050406030204" pitchFamily="18" charset="0"/>
            </a:rPr>
            <a:t>funkciju</a:t>
          </a:r>
          <a:r>
            <a:rPr lang="en-US" dirty="0">
              <a:latin typeface="Cambria" panose="02040503050406030204" pitchFamily="18" charset="0"/>
            </a:rPr>
            <a:t> </a:t>
          </a:r>
          <a:r>
            <a:rPr lang="en-US" dirty="0" err="1">
              <a:latin typeface="Cambria" panose="02040503050406030204" pitchFamily="18" charset="0"/>
            </a:rPr>
            <a:t>te</a:t>
          </a:r>
          <a:r>
            <a:rPr lang="en-US" dirty="0">
              <a:latin typeface="Cambria" panose="02040503050406030204" pitchFamily="18" charset="0"/>
            </a:rPr>
            <a:t> je </a:t>
          </a:r>
          <a:r>
            <a:rPr lang="en-US" dirty="0" err="1">
              <a:latin typeface="Cambria" panose="02040503050406030204" pitchFamily="18" charset="0"/>
            </a:rPr>
            <a:t>pacijentov</a:t>
          </a:r>
          <a:r>
            <a:rPr lang="en-US" dirty="0">
              <a:latin typeface="Cambria" panose="02040503050406030204" pitchFamily="18" charset="0"/>
            </a:rPr>
            <a:t> </a:t>
          </a:r>
          <a:r>
            <a:rPr lang="en-US" dirty="0" err="1">
              <a:latin typeface="Cambria" panose="02040503050406030204" pitchFamily="18" charset="0"/>
            </a:rPr>
            <a:t>život</a:t>
          </a:r>
          <a:r>
            <a:rPr lang="en-US" dirty="0">
              <a:latin typeface="Cambria" panose="02040503050406030204" pitchFamily="18" charset="0"/>
            </a:rPr>
            <a:t> </a:t>
          </a:r>
          <a:r>
            <a:rPr lang="en-US" dirty="0" err="1">
              <a:latin typeface="Cambria" panose="02040503050406030204" pitchFamily="18" charset="0"/>
            </a:rPr>
            <a:t>ugrožen</a:t>
          </a:r>
          <a:r>
            <a:rPr lang="en-US" dirty="0">
              <a:latin typeface="Cambria" panose="02040503050406030204" pitchFamily="18" charset="0"/>
            </a:rPr>
            <a:t>)</a:t>
          </a:r>
        </a:p>
      </dgm:t>
    </dgm:pt>
    <dgm:pt modelId="{16566522-8FAB-4DB2-957F-697EA38B9346}" type="parTrans" cxnId="{8FE36295-CE40-4A08-8F8E-AAC86BA8AD5E}">
      <dgm:prSet/>
      <dgm:spPr/>
      <dgm:t>
        <a:bodyPr/>
        <a:lstStyle/>
        <a:p>
          <a:endParaRPr lang="hr-HR"/>
        </a:p>
      </dgm:t>
    </dgm:pt>
    <dgm:pt modelId="{26B4BF3B-3EAC-4323-B8E7-61EB82B2A50D}" type="sibTrans" cxnId="{8FE36295-CE40-4A08-8F8E-AAC86BA8AD5E}">
      <dgm:prSet/>
      <dgm:spPr/>
      <dgm:t>
        <a:bodyPr/>
        <a:lstStyle/>
        <a:p>
          <a:endParaRPr lang="hr-HR"/>
        </a:p>
      </dgm:t>
    </dgm:pt>
    <dgm:pt modelId="{19129860-B417-4EAE-B631-E6671A331752}" type="pres">
      <dgm:prSet presAssocID="{CDB9E57C-EAF1-474D-8409-D422D02551A3}" presName="Name0" presStyleCnt="0">
        <dgm:presLayoutVars>
          <dgm:dir/>
          <dgm:resizeHandles val="exact"/>
        </dgm:presLayoutVars>
      </dgm:prSet>
      <dgm:spPr/>
    </dgm:pt>
    <dgm:pt modelId="{B306EBBA-53E2-4EB2-9CCF-B8C2309C2A26}" type="pres">
      <dgm:prSet presAssocID="{CDB9E57C-EAF1-474D-8409-D422D02551A3}" presName="bkgdShp" presStyleLbl="alignAccFollowNode1" presStyleIdx="0" presStyleCnt="1"/>
      <dgm:spPr/>
    </dgm:pt>
    <dgm:pt modelId="{5D2366F6-8A47-4A9E-B95A-9ED02652784E}" type="pres">
      <dgm:prSet presAssocID="{CDB9E57C-EAF1-474D-8409-D422D02551A3}" presName="linComp" presStyleCnt="0"/>
      <dgm:spPr/>
    </dgm:pt>
    <dgm:pt modelId="{BADCF059-51EA-4EF1-B0AE-98EEA65CF9CF}" type="pres">
      <dgm:prSet presAssocID="{A4A7477A-4B2B-4418-910D-FB1B87F40533}" presName="compNode" presStyleCnt="0"/>
      <dgm:spPr/>
    </dgm:pt>
    <dgm:pt modelId="{FEF1C789-0529-4193-94B2-E8BAB190BA42}" type="pres">
      <dgm:prSet presAssocID="{A4A7477A-4B2B-4418-910D-FB1B87F40533}" presName="node" presStyleLbl="node1" presStyleIdx="0" presStyleCnt="3">
        <dgm:presLayoutVars>
          <dgm:bulletEnabled val="1"/>
        </dgm:presLayoutVars>
      </dgm:prSet>
      <dgm:spPr/>
    </dgm:pt>
    <dgm:pt modelId="{8F43BCCF-A17B-48D6-919B-EE9490AD8D5E}" type="pres">
      <dgm:prSet presAssocID="{A4A7477A-4B2B-4418-910D-FB1B87F40533}" presName="invisiNode" presStyleLbl="node1" presStyleIdx="0" presStyleCnt="3"/>
      <dgm:spPr/>
    </dgm:pt>
    <dgm:pt modelId="{D1FA7799-3EB7-4C76-AE2D-CEB812AEAF69}" type="pres">
      <dgm:prSet presAssocID="{A4A7477A-4B2B-4418-910D-FB1B87F40533}" presName="imagNode" presStyleLbl="fgImgPlace1" presStyleIdx="0" presStyleCnt="3"/>
      <dgm:spPr>
        <a:blipFill rotWithShape="1">
          <a:blip xmlns:r="http://schemas.openxmlformats.org/officeDocument/2006/relationships" r:embed="rId1"/>
          <a:stretch>
            <a:fillRect/>
          </a:stretch>
        </a:blipFill>
      </dgm:spPr>
    </dgm:pt>
    <dgm:pt modelId="{7697BC04-2589-49E3-B903-4F213B9875B2}" type="pres">
      <dgm:prSet presAssocID="{9F35A154-6084-40B3-9BD1-FF00BE623F0F}" presName="sibTrans" presStyleLbl="sibTrans2D1" presStyleIdx="0" presStyleCnt="0"/>
      <dgm:spPr/>
    </dgm:pt>
    <dgm:pt modelId="{82E51B95-A09E-4D01-BFDE-6CDA531497EE}" type="pres">
      <dgm:prSet presAssocID="{1B4D7136-FAB6-4556-9925-D2BDC18A15D9}" presName="compNode" presStyleCnt="0"/>
      <dgm:spPr/>
    </dgm:pt>
    <dgm:pt modelId="{29C5E04B-A134-4EAF-8127-9CF1BF654CD4}" type="pres">
      <dgm:prSet presAssocID="{1B4D7136-FAB6-4556-9925-D2BDC18A15D9}" presName="node" presStyleLbl="node1" presStyleIdx="1" presStyleCnt="3">
        <dgm:presLayoutVars>
          <dgm:bulletEnabled val="1"/>
        </dgm:presLayoutVars>
      </dgm:prSet>
      <dgm:spPr/>
    </dgm:pt>
    <dgm:pt modelId="{F901CCD7-37CB-4EF7-8101-79F71884EF38}" type="pres">
      <dgm:prSet presAssocID="{1B4D7136-FAB6-4556-9925-D2BDC18A15D9}" presName="invisiNode" presStyleLbl="node1" presStyleIdx="1" presStyleCnt="3"/>
      <dgm:spPr/>
    </dgm:pt>
    <dgm:pt modelId="{A09E30CE-F6F6-4DFC-A1C9-5D5539696A81}" type="pres">
      <dgm:prSet presAssocID="{1B4D7136-FAB6-4556-9925-D2BDC18A15D9}" presName="imagNode" presStyleLbl="fgImgPlace1" presStyleIdx="1" presStyleCnt="3"/>
      <dgm:spPr>
        <a:blipFill rotWithShape="1">
          <a:blip xmlns:r="http://schemas.openxmlformats.org/officeDocument/2006/relationships" r:embed="rId2"/>
          <a:stretch>
            <a:fillRect/>
          </a:stretch>
        </a:blipFill>
      </dgm:spPr>
    </dgm:pt>
    <dgm:pt modelId="{EC7B543F-0158-4269-A5CE-6346D9D09522}" type="pres">
      <dgm:prSet presAssocID="{B865662B-2343-45C1-A1B0-E24BA6EDCBD3}" presName="sibTrans" presStyleLbl="sibTrans2D1" presStyleIdx="0" presStyleCnt="0"/>
      <dgm:spPr/>
    </dgm:pt>
    <dgm:pt modelId="{BA886B82-41BE-43E6-B787-A30C2B3E762A}" type="pres">
      <dgm:prSet presAssocID="{0BF5E4EE-5747-4110-82C4-CD0081995915}" presName="compNode" presStyleCnt="0"/>
      <dgm:spPr/>
    </dgm:pt>
    <dgm:pt modelId="{42C92191-47F6-4CA1-B9C2-D4BFEFD76EC3}" type="pres">
      <dgm:prSet presAssocID="{0BF5E4EE-5747-4110-82C4-CD0081995915}" presName="node" presStyleLbl="node1" presStyleIdx="2" presStyleCnt="3">
        <dgm:presLayoutVars>
          <dgm:bulletEnabled val="1"/>
        </dgm:presLayoutVars>
      </dgm:prSet>
      <dgm:spPr/>
    </dgm:pt>
    <dgm:pt modelId="{83E845CF-EA21-4E67-8C2A-86809410A8A8}" type="pres">
      <dgm:prSet presAssocID="{0BF5E4EE-5747-4110-82C4-CD0081995915}" presName="invisiNode" presStyleLbl="node1" presStyleIdx="2" presStyleCnt="3"/>
      <dgm:spPr/>
    </dgm:pt>
    <dgm:pt modelId="{115B0F5B-A981-4EE6-92B3-E1B23C020617}" type="pres">
      <dgm:prSet presAssocID="{0BF5E4EE-5747-4110-82C4-CD0081995915}" presName="imagNode" presStyleLbl="fgImgPlace1" presStyleIdx="2" presStyleCnt="3" custScaleX="95479"/>
      <dgm:spPr>
        <a:blipFill rotWithShape="1">
          <a:blip xmlns:r="http://schemas.openxmlformats.org/officeDocument/2006/relationships" r:embed="rId3"/>
          <a:stretch>
            <a:fillRect/>
          </a:stretch>
        </a:blipFill>
      </dgm:spPr>
    </dgm:pt>
  </dgm:ptLst>
  <dgm:cxnLst>
    <dgm:cxn modelId="{2E0A3809-3A98-4447-832E-AFC622FB4267}" type="presOf" srcId="{B865662B-2343-45C1-A1B0-E24BA6EDCBD3}" destId="{EC7B543F-0158-4269-A5CE-6346D9D09522}" srcOrd="0" destOrd="0" presId="urn:microsoft.com/office/officeart/2005/8/layout/pList2"/>
    <dgm:cxn modelId="{5D9ACF1A-F6A5-4071-A2C7-B939E7563CF5}" type="presOf" srcId="{9F35A154-6084-40B3-9BD1-FF00BE623F0F}" destId="{7697BC04-2589-49E3-B903-4F213B9875B2}" srcOrd="0" destOrd="0" presId="urn:microsoft.com/office/officeart/2005/8/layout/pList2"/>
    <dgm:cxn modelId="{C34B1A47-46F4-48A9-AA95-BC812C73296B}" type="presOf" srcId="{0BF5E4EE-5747-4110-82C4-CD0081995915}" destId="{42C92191-47F6-4CA1-B9C2-D4BFEFD76EC3}" srcOrd="0" destOrd="0" presId="urn:microsoft.com/office/officeart/2005/8/layout/pList2"/>
    <dgm:cxn modelId="{645B1051-3D4E-434F-BC73-C2B3F273D5BB}" type="presOf" srcId="{A4A7477A-4B2B-4418-910D-FB1B87F40533}" destId="{FEF1C789-0529-4193-94B2-E8BAB190BA42}" srcOrd="0" destOrd="0" presId="urn:microsoft.com/office/officeart/2005/8/layout/pList2"/>
    <dgm:cxn modelId="{4E9E0C52-298B-45A9-A391-D2EC87D16206}" srcId="{CDB9E57C-EAF1-474D-8409-D422D02551A3}" destId="{1B4D7136-FAB6-4556-9925-D2BDC18A15D9}" srcOrd="1" destOrd="0" parTransId="{AB1BE203-78D6-413E-979D-65734C0B7AEA}" sibTransId="{B865662B-2343-45C1-A1B0-E24BA6EDCBD3}"/>
    <dgm:cxn modelId="{B5F44A59-2CCD-475F-9D8A-5114806188B9}" srcId="{CDB9E57C-EAF1-474D-8409-D422D02551A3}" destId="{A4A7477A-4B2B-4418-910D-FB1B87F40533}" srcOrd="0" destOrd="0" parTransId="{3F328BA0-9A92-4DBB-839F-6D7ECFD72B14}" sibTransId="{9F35A154-6084-40B3-9BD1-FF00BE623F0F}"/>
    <dgm:cxn modelId="{8FE36295-CE40-4A08-8F8E-AAC86BA8AD5E}" srcId="{CDB9E57C-EAF1-474D-8409-D422D02551A3}" destId="{0BF5E4EE-5747-4110-82C4-CD0081995915}" srcOrd="2" destOrd="0" parTransId="{16566522-8FAB-4DB2-957F-697EA38B9346}" sibTransId="{26B4BF3B-3EAC-4323-B8E7-61EB82B2A50D}"/>
    <dgm:cxn modelId="{36F0F7A2-CBE1-433E-82DB-800C263BF3F4}" type="presOf" srcId="{CDB9E57C-EAF1-474D-8409-D422D02551A3}" destId="{19129860-B417-4EAE-B631-E6671A331752}" srcOrd="0" destOrd="0" presId="urn:microsoft.com/office/officeart/2005/8/layout/pList2"/>
    <dgm:cxn modelId="{69BA7EDA-8CB7-4CE2-888A-91B9E9D28BC3}" type="presOf" srcId="{1B4D7136-FAB6-4556-9925-D2BDC18A15D9}" destId="{29C5E04B-A134-4EAF-8127-9CF1BF654CD4}" srcOrd="0" destOrd="0" presId="urn:microsoft.com/office/officeart/2005/8/layout/pList2"/>
    <dgm:cxn modelId="{E750C768-CE13-4546-AAC1-6304B83DECA0}" type="presParOf" srcId="{19129860-B417-4EAE-B631-E6671A331752}" destId="{B306EBBA-53E2-4EB2-9CCF-B8C2309C2A26}" srcOrd="0" destOrd="0" presId="urn:microsoft.com/office/officeart/2005/8/layout/pList2"/>
    <dgm:cxn modelId="{8308CB3B-2DAA-4EBA-8698-2949F9CE5041}" type="presParOf" srcId="{19129860-B417-4EAE-B631-E6671A331752}" destId="{5D2366F6-8A47-4A9E-B95A-9ED02652784E}" srcOrd="1" destOrd="0" presId="urn:microsoft.com/office/officeart/2005/8/layout/pList2"/>
    <dgm:cxn modelId="{C4B57FCC-EDF9-4D50-B5BC-57348084D426}" type="presParOf" srcId="{5D2366F6-8A47-4A9E-B95A-9ED02652784E}" destId="{BADCF059-51EA-4EF1-B0AE-98EEA65CF9CF}" srcOrd="0" destOrd="0" presId="urn:microsoft.com/office/officeart/2005/8/layout/pList2"/>
    <dgm:cxn modelId="{FB03F742-90C4-40B2-B4D9-1403AFF18F76}" type="presParOf" srcId="{BADCF059-51EA-4EF1-B0AE-98EEA65CF9CF}" destId="{FEF1C789-0529-4193-94B2-E8BAB190BA42}" srcOrd="0" destOrd="0" presId="urn:microsoft.com/office/officeart/2005/8/layout/pList2"/>
    <dgm:cxn modelId="{F2592E93-617F-45AD-A35C-721B93EC1187}" type="presParOf" srcId="{BADCF059-51EA-4EF1-B0AE-98EEA65CF9CF}" destId="{8F43BCCF-A17B-48D6-919B-EE9490AD8D5E}" srcOrd="1" destOrd="0" presId="urn:microsoft.com/office/officeart/2005/8/layout/pList2"/>
    <dgm:cxn modelId="{75828259-39B2-4688-914B-90D626FCA53C}" type="presParOf" srcId="{BADCF059-51EA-4EF1-B0AE-98EEA65CF9CF}" destId="{D1FA7799-3EB7-4C76-AE2D-CEB812AEAF69}" srcOrd="2" destOrd="0" presId="urn:microsoft.com/office/officeart/2005/8/layout/pList2"/>
    <dgm:cxn modelId="{6F0765EB-DA91-4EDD-917F-FDCDC8E6F4B6}" type="presParOf" srcId="{5D2366F6-8A47-4A9E-B95A-9ED02652784E}" destId="{7697BC04-2589-49E3-B903-4F213B9875B2}" srcOrd="1" destOrd="0" presId="urn:microsoft.com/office/officeart/2005/8/layout/pList2"/>
    <dgm:cxn modelId="{CBC1BDEE-7965-4498-8472-30612560057C}" type="presParOf" srcId="{5D2366F6-8A47-4A9E-B95A-9ED02652784E}" destId="{82E51B95-A09E-4D01-BFDE-6CDA531497EE}" srcOrd="2" destOrd="0" presId="urn:microsoft.com/office/officeart/2005/8/layout/pList2"/>
    <dgm:cxn modelId="{816EE58E-24AE-439F-A102-D0D5C16BCC77}" type="presParOf" srcId="{82E51B95-A09E-4D01-BFDE-6CDA531497EE}" destId="{29C5E04B-A134-4EAF-8127-9CF1BF654CD4}" srcOrd="0" destOrd="0" presId="urn:microsoft.com/office/officeart/2005/8/layout/pList2"/>
    <dgm:cxn modelId="{FBBFD2B6-8F32-4DCC-90DC-11665B83CE5A}" type="presParOf" srcId="{82E51B95-A09E-4D01-BFDE-6CDA531497EE}" destId="{F901CCD7-37CB-4EF7-8101-79F71884EF38}" srcOrd="1" destOrd="0" presId="urn:microsoft.com/office/officeart/2005/8/layout/pList2"/>
    <dgm:cxn modelId="{FE9EF2D0-6F4B-4A20-A709-500E65EEDA26}" type="presParOf" srcId="{82E51B95-A09E-4D01-BFDE-6CDA531497EE}" destId="{A09E30CE-F6F6-4DFC-A1C9-5D5539696A81}" srcOrd="2" destOrd="0" presId="urn:microsoft.com/office/officeart/2005/8/layout/pList2"/>
    <dgm:cxn modelId="{62B4C7E5-1E91-40A1-A815-4F30BD46FF93}" type="presParOf" srcId="{5D2366F6-8A47-4A9E-B95A-9ED02652784E}" destId="{EC7B543F-0158-4269-A5CE-6346D9D09522}" srcOrd="3" destOrd="0" presId="urn:microsoft.com/office/officeart/2005/8/layout/pList2"/>
    <dgm:cxn modelId="{70017B66-D8DE-494B-9E34-A565F01250DE}" type="presParOf" srcId="{5D2366F6-8A47-4A9E-B95A-9ED02652784E}" destId="{BA886B82-41BE-43E6-B787-A30C2B3E762A}" srcOrd="4" destOrd="0" presId="urn:microsoft.com/office/officeart/2005/8/layout/pList2"/>
    <dgm:cxn modelId="{9DAC79B1-FBD5-4216-A342-DD9E10FF1898}" type="presParOf" srcId="{BA886B82-41BE-43E6-B787-A30C2B3E762A}" destId="{42C92191-47F6-4CA1-B9C2-D4BFEFD76EC3}" srcOrd="0" destOrd="0" presId="urn:microsoft.com/office/officeart/2005/8/layout/pList2"/>
    <dgm:cxn modelId="{5A9C3150-E374-4EAE-8EF8-0C9322387BE5}" type="presParOf" srcId="{BA886B82-41BE-43E6-B787-A30C2B3E762A}" destId="{83E845CF-EA21-4E67-8C2A-86809410A8A8}" srcOrd="1" destOrd="0" presId="urn:microsoft.com/office/officeart/2005/8/layout/pList2"/>
    <dgm:cxn modelId="{5C523D79-ED7F-49C6-955B-6641AC068EF6}" type="presParOf" srcId="{BA886B82-41BE-43E6-B787-A30C2B3E762A}" destId="{115B0F5B-A981-4EE6-92B3-E1B23C020617}"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BB8172-557C-4161-8626-8DC0636BCDF4}" type="doc">
      <dgm:prSet loTypeId="urn:microsoft.com/office/officeart/2005/8/layout/pList2" loCatId="list" qsTypeId="urn:microsoft.com/office/officeart/2005/8/quickstyle/simple1" qsCatId="simple" csTypeId="urn:microsoft.com/office/officeart/2005/8/colors/accent0_1" csCatId="mainScheme" phldr="1"/>
      <dgm:spPr/>
    </dgm:pt>
    <dgm:pt modelId="{14D250DB-BAAB-468E-8553-74DE967DFF15}">
      <dgm:prSet custT="1"/>
      <dgm:spPr/>
      <dgm:t>
        <a:bodyPr/>
        <a:lstStyle/>
        <a:p>
          <a:r>
            <a:rPr lang="en-US" sz="2400" b="1" dirty="0">
              <a:latin typeface="Cambria" panose="02040503050406030204" pitchFamily="18" charset="0"/>
            </a:rPr>
            <a:t>SRČANE VALVULE</a:t>
          </a:r>
          <a:endParaRPr lang="hr-HR" sz="2400" b="1" dirty="0">
            <a:latin typeface="Cambria" panose="02040503050406030204" pitchFamily="18" charset="0"/>
          </a:endParaRPr>
        </a:p>
        <a:p>
          <a:r>
            <a:rPr lang="en-US" sz="2400" b="1" dirty="0">
              <a:latin typeface="Cambria" panose="02040503050406030204" pitchFamily="18" charset="0"/>
            </a:rPr>
            <a:t>ILI</a:t>
          </a:r>
          <a:r>
            <a:rPr lang="en-US" sz="2400" dirty="0">
              <a:latin typeface="Cambria" panose="02040503050406030204" pitchFamily="18" charset="0"/>
            </a:rPr>
            <a:t> </a:t>
          </a:r>
          <a:r>
            <a:rPr lang="en-US" sz="2400" b="1" dirty="0">
              <a:latin typeface="Cambria" panose="02040503050406030204" pitchFamily="18" charset="0"/>
            </a:rPr>
            <a:t>KRVNE ŽILE</a:t>
          </a:r>
          <a:r>
            <a:rPr lang="en-US" sz="2400" dirty="0">
              <a:latin typeface="Cambria" panose="02040503050406030204" pitchFamily="18" charset="0"/>
            </a:rPr>
            <a:t>  </a:t>
          </a:r>
          <a:endParaRPr lang="hr-HR" sz="2400" dirty="0">
            <a:latin typeface="Cambria" panose="02040503050406030204" pitchFamily="18" charset="0"/>
          </a:endParaRPr>
        </a:p>
        <a:p>
          <a:r>
            <a:rPr lang="en-US" sz="2400" dirty="0" err="1">
              <a:latin typeface="Cambria" panose="02040503050406030204" pitchFamily="18" charset="0"/>
            </a:rPr>
            <a:t>uslijed</a:t>
          </a:r>
          <a:r>
            <a:rPr lang="en-US" sz="2400" dirty="0">
              <a:latin typeface="Cambria" panose="02040503050406030204" pitchFamily="18" charset="0"/>
            </a:rPr>
            <a:t> </a:t>
          </a:r>
          <a:r>
            <a:rPr lang="en-US" sz="2400" dirty="0" err="1">
              <a:latin typeface="Cambria" panose="02040503050406030204" pitchFamily="18" charset="0"/>
            </a:rPr>
            <a:t>određenih</a:t>
          </a:r>
          <a:r>
            <a:rPr lang="en-US" sz="2400" dirty="0">
              <a:latin typeface="Cambria" panose="02040503050406030204" pitchFamily="18" charset="0"/>
            </a:rPr>
            <a:t> </a:t>
          </a:r>
          <a:r>
            <a:rPr lang="en-US" sz="2400" dirty="0" err="1">
              <a:latin typeface="Cambria" panose="02040503050406030204" pitchFamily="18" charset="0"/>
            </a:rPr>
            <a:t>bolesti</a:t>
          </a:r>
          <a:endParaRPr lang="en-US" sz="2400" dirty="0">
            <a:latin typeface="Cambria" panose="02040503050406030204" pitchFamily="18" charset="0"/>
          </a:endParaRPr>
        </a:p>
      </dgm:t>
    </dgm:pt>
    <dgm:pt modelId="{94C42603-5ADE-4EA7-9A07-9AB6D01873CF}" type="parTrans" cxnId="{C187A742-204E-4542-9CFA-49FF89F39115}">
      <dgm:prSet/>
      <dgm:spPr/>
      <dgm:t>
        <a:bodyPr/>
        <a:lstStyle/>
        <a:p>
          <a:endParaRPr lang="hr-HR"/>
        </a:p>
      </dgm:t>
    </dgm:pt>
    <dgm:pt modelId="{EE533320-7414-4873-B561-901126FCEF0F}" type="sibTrans" cxnId="{C187A742-204E-4542-9CFA-49FF89F39115}">
      <dgm:prSet/>
      <dgm:spPr/>
      <dgm:t>
        <a:bodyPr/>
        <a:lstStyle/>
        <a:p>
          <a:endParaRPr lang="hr-HR"/>
        </a:p>
      </dgm:t>
    </dgm:pt>
    <dgm:pt modelId="{B57F7C47-0930-458E-B8A3-9182FE89E8C2}">
      <dgm:prSet custT="1"/>
      <dgm:spPr/>
      <dgm:t>
        <a:bodyPr/>
        <a:lstStyle/>
        <a:p>
          <a:r>
            <a:rPr lang="en-US" sz="2400" b="1" dirty="0">
              <a:latin typeface="Cambria" panose="02040503050406030204" pitchFamily="18" charset="0"/>
            </a:rPr>
            <a:t>ROŽNICU </a:t>
          </a:r>
          <a:r>
            <a:rPr lang="en-US" sz="2400" dirty="0">
              <a:latin typeface="Cambria" panose="02040503050406030204" pitchFamily="18" charset="0"/>
            </a:rPr>
            <a:t> </a:t>
          </a:r>
          <a:endParaRPr lang="hr-HR" sz="2400" dirty="0">
            <a:latin typeface="Cambria" panose="02040503050406030204" pitchFamily="18" charset="0"/>
          </a:endParaRPr>
        </a:p>
        <a:p>
          <a:r>
            <a:rPr lang="en-US" sz="2400" dirty="0" err="1">
              <a:latin typeface="Cambria" panose="02040503050406030204" pitchFamily="18" charset="0"/>
            </a:rPr>
            <a:t>kod</a:t>
          </a:r>
          <a:r>
            <a:rPr lang="en-US" sz="2400" dirty="0">
              <a:latin typeface="Cambria" panose="02040503050406030204" pitchFamily="18" charset="0"/>
            </a:rPr>
            <a:t> </a:t>
          </a:r>
          <a:r>
            <a:rPr lang="en-US" sz="2400" dirty="0" err="1">
              <a:latin typeface="Cambria" panose="02040503050406030204" pitchFamily="18" charset="0"/>
            </a:rPr>
            <a:t>ozljede</a:t>
          </a:r>
          <a:r>
            <a:rPr lang="en-US" sz="2400" dirty="0">
              <a:latin typeface="Cambria" panose="02040503050406030204" pitchFamily="18" charset="0"/>
            </a:rPr>
            <a:t> </a:t>
          </a:r>
          <a:r>
            <a:rPr lang="en-US" sz="2400" dirty="0" err="1">
              <a:latin typeface="Cambria" panose="02040503050406030204" pitchFamily="18" charset="0"/>
            </a:rPr>
            <a:t>oka</a:t>
          </a:r>
          <a:r>
            <a:rPr lang="en-US" sz="2400" dirty="0">
              <a:latin typeface="Cambria" panose="02040503050406030204" pitchFamily="18" charset="0"/>
            </a:rPr>
            <a:t>, </a:t>
          </a:r>
          <a:r>
            <a:rPr lang="en-US" sz="2400" dirty="0" err="1">
              <a:latin typeface="Cambria" panose="02040503050406030204" pitchFamily="18" charset="0"/>
            </a:rPr>
            <a:t>očne</a:t>
          </a:r>
          <a:r>
            <a:rPr lang="en-US" sz="2400" dirty="0">
              <a:latin typeface="Cambria" panose="02040503050406030204" pitchFamily="18" charset="0"/>
            </a:rPr>
            <a:t> </a:t>
          </a:r>
          <a:r>
            <a:rPr lang="en-US" sz="2400" dirty="0" err="1">
              <a:latin typeface="Cambria" panose="02040503050406030204" pitchFamily="18" charset="0"/>
            </a:rPr>
            <a:t>mrene</a:t>
          </a:r>
          <a:endParaRPr lang="en-US" sz="2400" dirty="0">
            <a:latin typeface="Cambria" panose="02040503050406030204" pitchFamily="18" charset="0"/>
          </a:endParaRPr>
        </a:p>
      </dgm:t>
    </dgm:pt>
    <dgm:pt modelId="{DA780594-B5EC-4829-B3AF-13CAB3FF381A}" type="parTrans" cxnId="{129A5951-6132-45A0-A5D1-E80B16112FF0}">
      <dgm:prSet/>
      <dgm:spPr/>
      <dgm:t>
        <a:bodyPr/>
        <a:lstStyle/>
        <a:p>
          <a:endParaRPr lang="hr-HR"/>
        </a:p>
      </dgm:t>
    </dgm:pt>
    <dgm:pt modelId="{6C87B692-5344-4896-8D0D-484C8D043116}" type="sibTrans" cxnId="{129A5951-6132-45A0-A5D1-E80B16112FF0}">
      <dgm:prSet/>
      <dgm:spPr/>
      <dgm:t>
        <a:bodyPr/>
        <a:lstStyle/>
        <a:p>
          <a:endParaRPr lang="hr-HR"/>
        </a:p>
      </dgm:t>
    </dgm:pt>
    <dgm:pt modelId="{689FE857-4ED7-4081-962E-1AB931264B66}">
      <dgm:prSet custT="1"/>
      <dgm:spPr/>
      <dgm:t>
        <a:bodyPr/>
        <a:lstStyle/>
        <a:p>
          <a:r>
            <a:rPr lang="en-US" sz="2400" b="1" dirty="0">
              <a:latin typeface="Cambria" panose="02040503050406030204" pitchFamily="18" charset="0"/>
            </a:rPr>
            <a:t>KOSTI</a:t>
          </a:r>
          <a:endParaRPr lang="en-US" sz="2400" dirty="0">
            <a:latin typeface="Cambria" panose="02040503050406030204" pitchFamily="18" charset="0"/>
          </a:endParaRPr>
        </a:p>
      </dgm:t>
    </dgm:pt>
    <dgm:pt modelId="{A17113EB-164A-4E05-BD46-074EA4AF5D5C}" type="parTrans" cxnId="{980AB50B-3360-43E2-B875-8374BEDBC625}">
      <dgm:prSet/>
      <dgm:spPr/>
      <dgm:t>
        <a:bodyPr/>
        <a:lstStyle/>
        <a:p>
          <a:endParaRPr lang="hr-HR"/>
        </a:p>
      </dgm:t>
    </dgm:pt>
    <dgm:pt modelId="{3D3DCD66-E014-49E5-9775-A03D7B1F59A5}" type="sibTrans" cxnId="{980AB50B-3360-43E2-B875-8374BEDBC625}">
      <dgm:prSet/>
      <dgm:spPr/>
      <dgm:t>
        <a:bodyPr/>
        <a:lstStyle/>
        <a:p>
          <a:endParaRPr lang="hr-HR"/>
        </a:p>
      </dgm:t>
    </dgm:pt>
    <dgm:pt modelId="{1311D309-33C3-492D-B6BD-A09722CAF42B}">
      <dgm:prSet custT="1"/>
      <dgm:spPr/>
      <dgm:t>
        <a:bodyPr/>
        <a:lstStyle/>
        <a:p>
          <a:r>
            <a:rPr lang="en-US" sz="2400" b="1" dirty="0">
              <a:latin typeface="Cambria" panose="02040503050406030204" pitchFamily="18" charset="0"/>
            </a:rPr>
            <a:t>KOŽU</a:t>
          </a:r>
          <a:r>
            <a:rPr lang="en-US" sz="2400" dirty="0">
              <a:latin typeface="Cambria" panose="02040503050406030204" pitchFamily="18" charset="0"/>
            </a:rPr>
            <a:t> </a:t>
          </a:r>
          <a:endParaRPr lang="hr-HR" sz="2400" dirty="0">
            <a:latin typeface="Cambria" panose="02040503050406030204" pitchFamily="18" charset="0"/>
          </a:endParaRPr>
        </a:p>
        <a:p>
          <a:r>
            <a:rPr lang="en-US" sz="2000" dirty="0" err="1">
              <a:latin typeface="Cambria" panose="02040503050406030204" pitchFamily="18" charset="0"/>
            </a:rPr>
            <a:t>kod</a:t>
          </a:r>
          <a:r>
            <a:rPr lang="en-US" sz="2000" dirty="0">
              <a:latin typeface="Cambria" panose="02040503050406030204" pitchFamily="18" charset="0"/>
            </a:rPr>
            <a:t> </a:t>
          </a:r>
          <a:endParaRPr lang="hr-HR" sz="2000" dirty="0">
            <a:latin typeface="Cambria" panose="02040503050406030204" pitchFamily="18" charset="0"/>
          </a:endParaRPr>
        </a:p>
        <a:p>
          <a:r>
            <a:rPr lang="en-US" sz="2000" dirty="0">
              <a:latin typeface="Cambria" panose="02040503050406030204" pitchFamily="18" charset="0"/>
            </a:rPr>
            <a:t>po </a:t>
          </a:r>
          <a:r>
            <a:rPr lang="en-US" sz="2000" dirty="0" err="1">
              <a:latin typeface="Cambria" panose="02040503050406030204" pitchFamily="18" charset="0"/>
            </a:rPr>
            <a:t>život</a:t>
          </a:r>
          <a:r>
            <a:rPr lang="en-US" sz="2000" dirty="0">
              <a:latin typeface="Cambria" panose="02040503050406030204" pitchFamily="18" charset="0"/>
            </a:rPr>
            <a:t> </a:t>
          </a:r>
          <a:r>
            <a:rPr lang="en-US" sz="2000" dirty="0" err="1">
              <a:latin typeface="Cambria" panose="02040503050406030204" pitchFamily="18" charset="0"/>
            </a:rPr>
            <a:t>opasnih</a:t>
          </a:r>
          <a:r>
            <a:rPr lang="en-US" sz="2000" dirty="0">
              <a:latin typeface="Cambria" panose="02040503050406030204" pitchFamily="18" charset="0"/>
            </a:rPr>
            <a:t> </a:t>
          </a:r>
          <a:r>
            <a:rPr lang="en-US" sz="2000" dirty="0" err="1">
              <a:latin typeface="Cambria" panose="02040503050406030204" pitchFamily="18" charset="0"/>
            </a:rPr>
            <a:t>opeklina</a:t>
          </a:r>
          <a:endParaRPr lang="en-US" sz="2000" dirty="0">
            <a:latin typeface="Cambria" panose="02040503050406030204" pitchFamily="18" charset="0"/>
          </a:endParaRPr>
        </a:p>
      </dgm:t>
    </dgm:pt>
    <dgm:pt modelId="{0A120488-D0A8-4FE8-8FE9-2DB4121B8765}" type="sibTrans" cxnId="{23908E11-D2A5-46D5-A70E-48999007004A}">
      <dgm:prSet/>
      <dgm:spPr/>
      <dgm:t>
        <a:bodyPr/>
        <a:lstStyle/>
        <a:p>
          <a:endParaRPr lang="hr-HR"/>
        </a:p>
      </dgm:t>
    </dgm:pt>
    <dgm:pt modelId="{D9757EF5-BEAC-4CC0-8909-615FD8597F60}" type="parTrans" cxnId="{23908E11-D2A5-46D5-A70E-48999007004A}">
      <dgm:prSet/>
      <dgm:spPr/>
      <dgm:t>
        <a:bodyPr/>
        <a:lstStyle/>
        <a:p>
          <a:endParaRPr lang="hr-HR"/>
        </a:p>
      </dgm:t>
    </dgm:pt>
    <dgm:pt modelId="{20F095C2-29B3-4EB4-A7B5-02E2C722401B}" type="pres">
      <dgm:prSet presAssocID="{C4BB8172-557C-4161-8626-8DC0636BCDF4}" presName="Name0" presStyleCnt="0">
        <dgm:presLayoutVars>
          <dgm:dir/>
          <dgm:resizeHandles val="exact"/>
        </dgm:presLayoutVars>
      </dgm:prSet>
      <dgm:spPr/>
    </dgm:pt>
    <dgm:pt modelId="{D62ED6F7-7D15-4529-AF99-A70074D39B7D}" type="pres">
      <dgm:prSet presAssocID="{C4BB8172-557C-4161-8626-8DC0636BCDF4}" presName="bkgdShp" presStyleLbl="alignAccFollowNode1" presStyleIdx="0" presStyleCnt="1"/>
      <dgm:spPr/>
    </dgm:pt>
    <dgm:pt modelId="{FE0DB570-C6FB-409C-A10D-6F58B9F9DC09}" type="pres">
      <dgm:prSet presAssocID="{C4BB8172-557C-4161-8626-8DC0636BCDF4}" presName="linComp" presStyleCnt="0"/>
      <dgm:spPr/>
    </dgm:pt>
    <dgm:pt modelId="{C6DDE416-A8F7-4F64-8852-68DD9F6EEDC1}" type="pres">
      <dgm:prSet presAssocID="{1311D309-33C3-492D-B6BD-A09722CAF42B}" presName="compNode" presStyleCnt="0"/>
      <dgm:spPr/>
    </dgm:pt>
    <dgm:pt modelId="{565FBF12-EF95-43A4-9C20-1C66D95D0560}" type="pres">
      <dgm:prSet presAssocID="{1311D309-33C3-492D-B6BD-A09722CAF42B}" presName="node" presStyleLbl="node1" presStyleIdx="0" presStyleCnt="4">
        <dgm:presLayoutVars>
          <dgm:bulletEnabled val="1"/>
        </dgm:presLayoutVars>
      </dgm:prSet>
      <dgm:spPr/>
    </dgm:pt>
    <dgm:pt modelId="{8C14C1FB-1AD8-4B49-8FBE-F07C890CF2DC}" type="pres">
      <dgm:prSet presAssocID="{1311D309-33C3-492D-B6BD-A09722CAF42B}" presName="invisiNode" presStyleLbl="node1" presStyleIdx="0" presStyleCnt="4"/>
      <dgm:spPr/>
    </dgm:pt>
    <dgm:pt modelId="{7AC46CF5-B26E-4898-9664-53C72336E371}" type="pres">
      <dgm:prSet presAssocID="{1311D309-33C3-492D-B6BD-A09722CAF42B}" presName="imagNode" presStyleLbl="fgImgPlace1" presStyleIdx="0" presStyleCnt="4"/>
      <dgm:spPr>
        <a:blipFill rotWithShape="1">
          <a:blip xmlns:r="http://schemas.openxmlformats.org/officeDocument/2006/relationships" r:embed="rId1"/>
          <a:stretch>
            <a:fillRect/>
          </a:stretch>
        </a:blipFill>
      </dgm:spPr>
    </dgm:pt>
    <dgm:pt modelId="{A598820A-7D44-4DDE-8C76-F4CF5D5EFBE5}" type="pres">
      <dgm:prSet presAssocID="{0A120488-D0A8-4FE8-8FE9-2DB4121B8765}" presName="sibTrans" presStyleLbl="sibTrans2D1" presStyleIdx="0" presStyleCnt="0"/>
      <dgm:spPr/>
    </dgm:pt>
    <dgm:pt modelId="{D25449B7-962C-4B17-B8DD-3E775F6DEBD9}" type="pres">
      <dgm:prSet presAssocID="{14D250DB-BAAB-468E-8553-74DE967DFF15}" presName="compNode" presStyleCnt="0"/>
      <dgm:spPr/>
    </dgm:pt>
    <dgm:pt modelId="{F187149B-BD30-42FB-BFEF-5A1FD5BB536B}" type="pres">
      <dgm:prSet presAssocID="{14D250DB-BAAB-468E-8553-74DE967DFF15}" presName="node" presStyleLbl="node1" presStyleIdx="1" presStyleCnt="4">
        <dgm:presLayoutVars>
          <dgm:bulletEnabled val="1"/>
        </dgm:presLayoutVars>
      </dgm:prSet>
      <dgm:spPr/>
    </dgm:pt>
    <dgm:pt modelId="{96CA7EE9-21F5-4259-8AAA-AACD1CEF4561}" type="pres">
      <dgm:prSet presAssocID="{14D250DB-BAAB-468E-8553-74DE967DFF15}" presName="invisiNode" presStyleLbl="node1" presStyleIdx="1" presStyleCnt="4"/>
      <dgm:spPr/>
    </dgm:pt>
    <dgm:pt modelId="{018EC118-94EC-40ED-AFEC-2069EF6B8A8B}" type="pres">
      <dgm:prSet presAssocID="{14D250DB-BAAB-468E-8553-74DE967DFF15}" presName="imagNode" presStyleLbl="fgImgPlace1" presStyleIdx="1" presStyleCnt="4"/>
      <dgm:spPr>
        <a:blipFill rotWithShape="1">
          <a:blip xmlns:r="http://schemas.openxmlformats.org/officeDocument/2006/relationships" r:embed="rId2"/>
          <a:stretch>
            <a:fillRect/>
          </a:stretch>
        </a:blipFill>
      </dgm:spPr>
    </dgm:pt>
    <dgm:pt modelId="{947C061E-0259-4C51-B74C-9B8C7A6630ED}" type="pres">
      <dgm:prSet presAssocID="{EE533320-7414-4873-B561-901126FCEF0F}" presName="sibTrans" presStyleLbl="sibTrans2D1" presStyleIdx="0" presStyleCnt="0"/>
      <dgm:spPr/>
    </dgm:pt>
    <dgm:pt modelId="{8815058D-1A2C-480F-A8EF-CBA7FA218E95}" type="pres">
      <dgm:prSet presAssocID="{B57F7C47-0930-458E-B8A3-9182FE89E8C2}" presName="compNode" presStyleCnt="0"/>
      <dgm:spPr/>
    </dgm:pt>
    <dgm:pt modelId="{F493C0A7-8BA6-4A6B-9465-8EE002522ECA}" type="pres">
      <dgm:prSet presAssocID="{B57F7C47-0930-458E-B8A3-9182FE89E8C2}" presName="node" presStyleLbl="node1" presStyleIdx="2" presStyleCnt="4">
        <dgm:presLayoutVars>
          <dgm:bulletEnabled val="1"/>
        </dgm:presLayoutVars>
      </dgm:prSet>
      <dgm:spPr/>
    </dgm:pt>
    <dgm:pt modelId="{CCADD4DE-8197-46B8-9227-6DF1CA8CB4FA}" type="pres">
      <dgm:prSet presAssocID="{B57F7C47-0930-458E-B8A3-9182FE89E8C2}" presName="invisiNode" presStyleLbl="node1" presStyleIdx="2" presStyleCnt="4"/>
      <dgm:spPr/>
    </dgm:pt>
    <dgm:pt modelId="{9293B666-E092-419E-80A6-BF824201F1FE}" type="pres">
      <dgm:prSet presAssocID="{B57F7C47-0930-458E-B8A3-9182FE89E8C2}" presName="imagNode" presStyleLbl="fgImgPlace1" presStyleIdx="2" presStyleCnt="4"/>
      <dgm:spPr>
        <a:blipFill rotWithShape="1">
          <a:blip xmlns:r="http://schemas.openxmlformats.org/officeDocument/2006/relationships" r:embed="rId3"/>
          <a:stretch>
            <a:fillRect/>
          </a:stretch>
        </a:blipFill>
      </dgm:spPr>
    </dgm:pt>
    <dgm:pt modelId="{50BBF7E8-BD3E-4465-9C85-DB387248FEBC}" type="pres">
      <dgm:prSet presAssocID="{6C87B692-5344-4896-8D0D-484C8D043116}" presName="sibTrans" presStyleLbl="sibTrans2D1" presStyleIdx="0" presStyleCnt="0"/>
      <dgm:spPr/>
    </dgm:pt>
    <dgm:pt modelId="{9EF99A24-308B-46EC-B903-5ABC90B69D58}" type="pres">
      <dgm:prSet presAssocID="{689FE857-4ED7-4081-962E-1AB931264B66}" presName="compNode" presStyleCnt="0"/>
      <dgm:spPr/>
    </dgm:pt>
    <dgm:pt modelId="{9A91B540-5482-433D-AED3-2D855875A3C3}" type="pres">
      <dgm:prSet presAssocID="{689FE857-4ED7-4081-962E-1AB931264B66}" presName="node" presStyleLbl="node1" presStyleIdx="3" presStyleCnt="4">
        <dgm:presLayoutVars>
          <dgm:bulletEnabled val="1"/>
        </dgm:presLayoutVars>
      </dgm:prSet>
      <dgm:spPr/>
    </dgm:pt>
    <dgm:pt modelId="{7342760F-A5CD-4286-A94A-4B954657BAF0}" type="pres">
      <dgm:prSet presAssocID="{689FE857-4ED7-4081-962E-1AB931264B66}" presName="invisiNode" presStyleLbl="node1" presStyleIdx="3" presStyleCnt="4"/>
      <dgm:spPr/>
    </dgm:pt>
    <dgm:pt modelId="{0EDB05AE-434B-437E-BADF-7D483EC0A26D}" type="pres">
      <dgm:prSet presAssocID="{689FE857-4ED7-4081-962E-1AB931264B66}" presName="imagNode" presStyleLbl="fgImgPlace1" presStyleIdx="3" presStyleCnt="4"/>
      <dgm:spPr>
        <a:blipFill rotWithShape="1">
          <a:blip xmlns:r="http://schemas.openxmlformats.org/officeDocument/2006/relationships" r:embed="rId4"/>
          <a:stretch>
            <a:fillRect/>
          </a:stretch>
        </a:blipFill>
      </dgm:spPr>
    </dgm:pt>
  </dgm:ptLst>
  <dgm:cxnLst>
    <dgm:cxn modelId="{980AB50B-3360-43E2-B875-8374BEDBC625}" srcId="{C4BB8172-557C-4161-8626-8DC0636BCDF4}" destId="{689FE857-4ED7-4081-962E-1AB931264B66}" srcOrd="3" destOrd="0" parTransId="{A17113EB-164A-4E05-BD46-074EA4AF5D5C}" sibTransId="{3D3DCD66-E014-49E5-9775-A03D7B1F59A5}"/>
    <dgm:cxn modelId="{23908E11-D2A5-46D5-A70E-48999007004A}" srcId="{C4BB8172-557C-4161-8626-8DC0636BCDF4}" destId="{1311D309-33C3-492D-B6BD-A09722CAF42B}" srcOrd="0" destOrd="0" parTransId="{D9757EF5-BEAC-4CC0-8909-615FD8597F60}" sibTransId="{0A120488-D0A8-4FE8-8FE9-2DB4121B8765}"/>
    <dgm:cxn modelId="{C187A742-204E-4542-9CFA-49FF89F39115}" srcId="{C4BB8172-557C-4161-8626-8DC0636BCDF4}" destId="{14D250DB-BAAB-468E-8553-74DE967DFF15}" srcOrd="1" destOrd="0" parTransId="{94C42603-5ADE-4EA7-9A07-9AB6D01873CF}" sibTransId="{EE533320-7414-4873-B561-901126FCEF0F}"/>
    <dgm:cxn modelId="{129A5951-6132-45A0-A5D1-E80B16112FF0}" srcId="{C4BB8172-557C-4161-8626-8DC0636BCDF4}" destId="{B57F7C47-0930-458E-B8A3-9182FE89E8C2}" srcOrd="2" destOrd="0" parTransId="{DA780594-B5EC-4829-B3AF-13CAB3FF381A}" sibTransId="{6C87B692-5344-4896-8D0D-484C8D043116}"/>
    <dgm:cxn modelId="{24638F78-3197-4D9B-8CDE-EC79A30FB8DD}" type="presOf" srcId="{0A120488-D0A8-4FE8-8FE9-2DB4121B8765}" destId="{A598820A-7D44-4DDE-8C76-F4CF5D5EFBE5}" srcOrd="0" destOrd="0" presId="urn:microsoft.com/office/officeart/2005/8/layout/pList2"/>
    <dgm:cxn modelId="{4B36C18F-F024-4D8B-AAE3-329E6598DA9A}" type="presOf" srcId="{B57F7C47-0930-458E-B8A3-9182FE89E8C2}" destId="{F493C0A7-8BA6-4A6B-9465-8EE002522ECA}" srcOrd="0" destOrd="0" presId="urn:microsoft.com/office/officeart/2005/8/layout/pList2"/>
    <dgm:cxn modelId="{8D828FB3-92A1-4851-90B8-7E354AEDBDB2}" type="presOf" srcId="{6C87B692-5344-4896-8D0D-484C8D043116}" destId="{50BBF7E8-BD3E-4465-9C85-DB387248FEBC}" srcOrd="0" destOrd="0" presId="urn:microsoft.com/office/officeart/2005/8/layout/pList2"/>
    <dgm:cxn modelId="{616626D2-F195-4DB6-8859-18B137D3934C}" type="presOf" srcId="{EE533320-7414-4873-B561-901126FCEF0F}" destId="{947C061E-0259-4C51-B74C-9B8C7A6630ED}" srcOrd="0" destOrd="0" presId="urn:microsoft.com/office/officeart/2005/8/layout/pList2"/>
    <dgm:cxn modelId="{3DA1A2D2-7F04-4B5C-94E3-E296F0D5C08E}" type="presOf" srcId="{689FE857-4ED7-4081-962E-1AB931264B66}" destId="{9A91B540-5482-433D-AED3-2D855875A3C3}" srcOrd="0" destOrd="0" presId="urn:microsoft.com/office/officeart/2005/8/layout/pList2"/>
    <dgm:cxn modelId="{B976E2D8-B680-4B53-9D28-2D25E89F9CFC}" type="presOf" srcId="{14D250DB-BAAB-468E-8553-74DE967DFF15}" destId="{F187149B-BD30-42FB-BFEF-5A1FD5BB536B}" srcOrd="0" destOrd="0" presId="urn:microsoft.com/office/officeart/2005/8/layout/pList2"/>
    <dgm:cxn modelId="{33E86AE1-B32B-4C2C-935F-309D3D74FC41}" type="presOf" srcId="{1311D309-33C3-492D-B6BD-A09722CAF42B}" destId="{565FBF12-EF95-43A4-9C20-1C66D95D0560}" srcOrd="0" destOrd="0" presId="urn:microsoft.com/office/officeart/2005/8/layout/pList2"/>
    <dgm:cxn modelId="{24FB2BFB-202C-4BD5-858E-00C862344A78}" type="presOf" srcId="{C4BB8172-557C-4161-8626-8DC0636BCDF4}" destId="{20F095C2-29B3-4EB4-A7B5-02E2C722401B}" srcOrd="0" destOrd="0" presId="urn:microsoft.com/office/officeart/2005/8/layout/pList2"/>
    <dgm:cxn modelId="{ED322AA1-A6F5-4509-B837-CC8991CC225E}" type="presParOf" srcId="{20F095C2-29B3-4EB4-A7B5-02E2C722401B}" destId="{D62ED6F7-7D15-4529-AF99-A70074D39B7D}" srcOrd="0" destOrd="0" presId="urn:microsoft.com/office/officeart/2005/8/layout/pList2"/>
    <dgm:cxn modelId="{39BD6C7D-C02E-4C60-A787-E89CA6912F78}" type="presParOf" srcId="{20F095C2-29B3-4EB4-A7B5-02E2C722401B}" destId="{FE0DB570-C6FB-409C-A10D-6F58B9F9DC09}" srcOrd="1" destOrd="0" presId="urn:microsoft.com/office/officeart/2005/8/layout/pList2"/>
    <dgm:cxn modelId="{882F0DCD-953B-4D7B-BECD-E665940ED66D}" type="presParOf" srcId="{FE0DB570-C6FB-409C-A10D-6F58B9F9DC09}" destId="{C6DDE416-A8F7-4F64-8852-68DD9F6EEDC1}" srcOrd="0" destOrd="0" presId="urn:microsoft.com/office/officeart/2005/8/layout/pList2"/>
    <dgm:cxn modelId="{E77A2014-7BA4-49BD-8AB4-D1706B4FA1F2}" type="presParOf" srcId="{C6DDE416-A8F7-4F64-8852-68DD9F6EEDC1}" destId="{565FBF12-EF95-43A4-9C20-1C66D95D0560}" srcOrd="0" destOrd="0" presId="urn:microsoft.com/office/officeart/2005/8/layout/pList2"/>
    <dgm:cxn modelId="{A8F6A8E8-52C7-4B3A-A835-641432130A3A}" type="presParOf" srcId="{C6DDE416-A8F7-4F64-8852-68DD9F6EEDC1}" destId="{8C14C1FB-1AD8-4B49-8FBE-F07C890CF2DC}" srcOrd="1" destOrd="0" presId="urn:microsoft.com/office/officeart/2005/8/layout/pList2"/>
    <dgm:cxn modelId="{BD1034FF-D91C-4841-968B-2CAF7BC5A728}" type="presParOf" srcId="{C6DDE416-A8F7-4F64-8852-68DD9F6EEDC1}" destId="{7AC46CF5-B26E-4898-9664-53C72336E371}" srcOrd="2" destOrd="0" presId="urn:microsoft.com/office/officeart/2005/8/layout/pList2"/>
    <dgm:cxn modelId="{20484D47-8126-4664-9099-F6A688482B18}" type="presParOf" srcId="{FE0DB570-C6FB-409C-A10D-6F58B9F9DC09}" destId="{A598820A-7D44-4DDE-8C76-F4CF5D5EFBE5}" srcOrd="1" destOrd="0" presId="urn:microsoft.com/office/officeart/2005/8/layout/pList2"/>
    <dgm:cxn modelId="{FEECF1A6-472D-4BA3-B62C-149F9B8FDBA0}" type="presParOf" srcId="{FE0DB570-C6FB-409C-A10D-6F58B9F9DC09}" destId="{D25449B7-962C-4B17-B8DD-3E775F6DEBD9}" srcOrd="2" destOrd="0" presId="urn:microsoft.com/office/officeart/2005/8/layout/pList2"/>
    <dgm:cxn modelId="{0C9EF742-FF18-4488-A76E-0D748DAB08BC}" type="presParOf" srcId="{D25449B7-962C-4B17-B8DD-3E775F6DEBD9}" destId="{F187149B-BD30-42FB-BFEF-5A1FD5BB536B}" srcOrd="0" destOrd="0" presId="urn:microsoft.com/office/officeart/2005/8/layout/pList2"/>
    <dgm:cxn modelId="{7805BF8E-E798-483F-A075-40EC5349B7C3}" type="presParOf" srcId="{D25449B7-962C-4B17-B8DD-3E775F6DEBD9}" destId="{96CA7EE9-21F5-4259-8AAA-AACD1CEF4561}" srcOrd="1" destOrd="0" presId="urn:microsoft.com/office/officeart/2005/8/layout/pList2"/>
    <dgm:cxn modelId="{66EF7308-B0D3-4F0B-AE94-42FD560D5BFF}" type="presParOf" srcId="{D25449B7-962C-4B17-B8DD-3E775F6DEBD9}" destId="{018EC118-94EC-40ED-AFEC-2069EF6B8A8B}" srcOrd="2" destOrd="0" presId="urn:microsoft.com/office/officeart/2005/8/layout/pList2"/>
    <dgm:cxn modelId="{9DCCDE35-8BB6-4EC9-991C-141D8A092463}" type="presParOf" srcId="{FE0DB570-C6FB-409C-A10D-6F58B9F9DC09}" destId="{947C061E-0259-4C51-B74C-9B8C7A6630ED}" srcOrd="3" destOrd="0" presId="urn:microsoft.com/office/officeart/2005/8/layout/pList2"/>
    <dgm:cxn modelId="{62B0A55C-D891-4943-84FB-7F705DDB784A}" type="presParOf" srcId="{FE0DB570-C6FB-409C-A10D-6F58B9F9DC09}" destId="{8815058D-1A2C-480F-A8EF-CBA7FA218E95}" srcOrd="4" destOrd="0" presId="urn:microsoft.com/office/officeart/2005/8/layout/pList2"/>
    <dgm:cxn modelId="{F5BFE669-FD41-4F2F-918D-5CD054D114BC}" type="presParOf" srcId="{8815058D-1A2C-480F-A8EF-CBA7FA218E95}" destId="{F493C0A7-8BA6-4A6B-9465-8EE002522ECA}" srcOrd="0" destOrd="0" presId="urn:microsoft.com/office/officeart/2005/8/layout/pList2"/>
    <dgm:cxn modelId="{6F04AF4F-3ADA-4CB2-B4DE-4FFA21E5BBCC}" type="presParOf" srcId="{8815058D-1A2C-480F-A8EF-CBA7FA218E95}" destId="{CCADD4DE-8197-46B8-9227-6DF1CA8CB4FA}" srcOrd="1" destOrd="0" presId="urn:microsoft.com/office/officeart/2005/8/layout/pList2"/>
    <dgm:cxn modelId="{6FFD7D1A-A70B-4ED6-A873-DD64B7FD56D4}" type="presParOf" srcId="{8815058D-1A2C-480F-A8EF-CBA7FA218E95}" destId="{9293B666-E092-419E-80A6-BF824201F1FE}" srcOrd="2" destOrd="0" presId="urn:microsoft.com/office/officeart/2005/8/layout/pList2"/>
    <dgm:cxn modelId="{DF5CEFBC-DED4-442D-90CA-DFA93E98B7AA}" type="presParOf" srcId="{FE0DB570-C6FB-409C-A10D-6F58B9F9DC09}" destId="{50BBF7E8-BD3E-4465-9C85-DB387248FEBC}" srcOrd="5" destOrd="0" presId="urn:microsoft.com/office/officeart/2005/8/layout/pList2"/>
    <dgm:cxn modelId="{AE00F2B5-4FEE-4B61-BE0C-025A14FDBF1A}" type="presParOf" srcId="{FE0DB570-C6FB-409C-A10D-6F58B9F9DC09}" destId="{9EF99A24-308B-46EC-B903-5ABC90B69D58}" srcOrd="6" destOrd="0" presId="urn:microsoft.com/office/officeart/2005/8/layout/pList2"/>
    <dgm:cxn modelId="{FAF27C2D-D555-4D5F-B977-F0043056F609}" type="presParOf" srcId="{9EF99A24-308B-46EC-B903-5ABC90B69D58}" destId="{9A91B540-5482-433D-AED3-2D855875A3C3}" srcOrd="0" destOrd="0" presId="urn:microsoft.com/office/officeart/2005/8/layout/pList2"/>
    <dgm:cxn modelId="{F8F9CB99-C72A-4426-B214-E7BAF349F52D}" type="presParOf" srcId="{9EF99A24-308B-46EC-B903-5ABC90B69D58}" destId="{7342760F-A5CD-4286-A94A-4B954657BAF0}" srcOrd="1" destOrd="0" presId="urn:microsoft.com/office/officeart/2005/8/layout/pList2"/>
    <dgm:cxn modelId="{CA0A939B-0178-465E-98D7-FC252ED76F26}" type="presParOf" srcId="{9EF99A24-308B-46EC-B903-5ABC90B69D58}" destId="{0EDB05AE-434B-437E-BADF-7D483EC0A26D}"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C60836-8D35-489F-A767-20CAC78F7E71}" type="doc">
      <dgm:prSet loTypeId="urn:microsoft.com/office/officeart/2005/8/layout/arrow5" loCatId="process" qsTypeId="urn:microsoft.com/office/officeart/2005/8/quickstyle/3d3" qsCatId="3D" csTypeId="urn:microsoft.com/office/officeart/2005/8/colors/accent3_1" csCatId="accent3" phldr="1"/>
      <dgm:spPr/>
      <dgm:t>
        <a:bodyPr/>
        <a:lstStyle/>
        <a:p>
          <a:endParaRPr lang="hr-HR"/>
        </a:p>
      </dgm:t>
    </dgm:pt>
    <dgm:pt modelId="{E15A1CD5-2439-4BF1-83C7-126BBAACB808}">
      <dgm:prSet/>
      <dgm:spPr>
        <a:solidFill>
          <a:srgbClr val="C00000"/>
        </a:solidFill>
      </dgm:spPr>
      <dgm:t>
        <a:bodyPr/>
        <a:lstStyle/>
        <a:p>
          <a:r>
            <a:rPr lang="hr-HR" b="1" cap="none" spc="0" dirty="0">
              <a:ln w="0"/>
              <a:effectLst/>
              <a:latin typeface="Cambria" panose="02040503050406030204" pitchFamily="18" charset="0"/>
            </a:rPr>
            <a:t>Za života osoba može darovati:</a:t>
          </a:r>
        </a:p>
      </dgm:t>
    </dgm:pt>
    <dgm:pt modelId="{811B94E3-3B20-4306-AFA2-2B79BF53106B}" type="parTrans" cxnId="{7ACB0459-738B-4E2B-A94A-3EFFACE3EC1B}">
      <dgm:prSet/>
      <dgm:spPr/>
      <dgm:t>
        <a:bodyPr/>
        <a:lstStyle/>
        <a:p>
          <a:endParaRPr lang="hr-HR"/>
        </a:p>
      </dgm:t>
    </dgm:pt>
    <dgm:pt modelId="{6B21BDBE-203D-4EF5-9699-8560C980DF17}" type="sibTrans" cxnId="{7ACB0459-738B-4E2B-A94A-3EFFACE3EC1B}">
      <dgm:prSet/>
      <dgm:spPr/>
      <dgm:t>
        <a:bodyPr/>
        <a:lstStyle/>
        <a:p>
          <a:endParaRPr lang="hr-HR"/>
        </a:p>
      </dgm:t>
    </dgm:pt>
    <dgm:pt modelId="{84CBA1BA-6DC3-42CA-9EBB-ECF413AC3EF4}">
      <dgm:prSet/>
      <dgm:spPr/>
      <dgm:t>
        <a:bodyPr/>
        <a:lstStyle/>
        <a:p>
          <a:r>
            <a:rPr lang="hr-HR" b="0" cap="none" spc="0" dirty="0">
              <a:ln w="0"/>
              <a:effectLst>
                <a:outerShdw blurRad="38100" dist="19050" dir="2700000" algn="tl" rotWithShape="0">
                  <a:schemeClr val="dk1">
                    <a:alpha val="40000"/>
                  </a:schemeClr>
                </a:outerShdw>
              </a:effectLst>
              <a:latin typeface="Cambria" panose="02040503050406030204" pitchFamily="18" charset="0"/>
            </a:rPr>
            <a:t>bubreg, dio jetre ili pluća, krvotvorne matične stanice, koža, koštana srž, hrskavica</a:t>
          </a:r>
        </a:p>
      </dgm:t>
    </dgm:pt>
    <dgm:pt modelId="{5F9AAA03-BDD6-403C-9151-4F7A889CCD24}" type="parTrans" cxnId="{B9E774D5-DE18-4363-AD9F-23F131C4130D}">
      <dgm:prSet/>
      <dgm:spPr/>
      <dgm:t>
        <a:bodyPr/>
        <a:lstStyle/>
        <a:p>
          <a:endParaRPr lang="hr-HR"/>
        </a:p>
      </dgm:t>
    </dgm:pt>
    <dgm:pt modelId="{067A8470-4887-4EFC-B113-F65C20B02777}" type="sibTrans" cxnId="{B9E774D5-DE18-4363-AD9F-23F131C4130D}">
      <dgm:prSet/>
      <dgm:spPr/>
      <dgm:t>
        <a:bodyPr/>
        <a:lstStyle/>
        <a:p>
          <a:endParaRPr lang="hr-HR"/>
        </a:p>
      </dgm:t>
    </dgm:pt>
    <dgm:pt modelId="{7FA8E436-BAC6-468F-830F-1E1D03D93B79}" type="pres">
      <dgm:prSet presAssocID="{99C60836-8D35-489F-A767-20CAC78F7E71}" presName="diagram" presStyleCnt="0">
        <dgm:presLayoutVars>
          <dgm:dir/>
          <dgm:resizeHandles val="exact"/>
        </dgm:presLayoutVars>
      </dgm:prSet>
      <dgm:spPr/>
    </dgm:pt>
    <dgm:pt modelId="{9FADA3EF-6D92-4F2B-AE2F-8FF1C1ED3647}" type="pres">
      <dgm:prSet presAssocID="{E15A1CD5-2439-4BF1-83C7-126BBAACB808}" presName="arrow" presStyleLbl="node1" presStyleIdx="0" presStyleCnt="2">
        <dgm:presLayoutVars>
          <dgm:bulletEnabled val="1"/>
        </dgm:presLayoutVars>
      </dgm:prSet>
      <dgm:spPr/>
    </dgm:pt>
    <dgm:pt modelId="{D3E06C07-2A6D-4479-808B-083405CCD046}" type="pres">
      <dgm:prSet presAssocID="{84CBA1BA-6DC3-42CA-9EBB-ECF413AC3EF4}" presName="arrow" presStyleLbl="node1" presStyleIdx="1" presStyleCnt="2">
        <dgm:presLayoutVars>
          <dgm:bulletEnabled val="1"/>
        </dgm:presLayoutVars>
      </dgm:prSet>
      <dgm:spPr/>
    </dgm:pt>
  </dgm:ptLst>
  <dgm:cxnLst>
    <dgm:cxn modelId="{2D004C02-A69F-41CC-B939-21C45DA64C1D}" type="presOf" srcId="{99C60836-8D35-489F-A767-20CAC78F7E71}" destId="{7FA8E436-BAC6-468F-830F-1E1D03D93B79}" srcOrd="0" destOrd="0" presId="urn:microsoft.com/office/officeart/2005/8/layout/arrow5"/>
    <dgm:cxn modelId="{211EBF1F-A67D-48C1-82DD-7A3C5B31D711}" type="presOf" srcId="{E15A1CD5-2439-4BF1-83C7-126BBAACB808}" destId="{9FADA3EF-6D92-4F2B-AE2F-8FF1C1ED3647}" srcOrd="0" destOrd="0" presId="urn:microsoft.com/office/officeart/2005/8/layout/arrow5"/>
    <dgm:cxn modelId="{7ACB0459-738B-4E2B-A94A-3EFFACE3EC1B}" srcId="{99C60836-8D35-489F-A767-20CAC78F7E71}" destId="{E15A1CD5-2439-4BF1-83C7-126BBAACB808}" srcOrd="0" destOrd="0" parTransId="{811B94E3-3B20-4306-AFA2-2B79BF53106B}" sibTransId="{6B21BDBE-203D-4EF5-9699-8560C980DF17}"/>
    <dgm:cxn modelId="{E38E67B9-10ED-43AB-95BD-487CB1BE6A22}" type="presOf" srcId="{84CBA1BA-6DC3-42CA-9EBB-ECF413AC3EF4}" destId="{D3E06C07-2A6D-4479-808B-083405CCD046}" srcOrd="0" destOrd="0" presId="urn:microsoft.com/office/officeart/2005/8/layout/arrow5"/>
    <dgm:cxn modelId="{B9E774D5-DE18-4363-AD9F-23F131C4130D}" srcId="{99C60836-8D35-489F-A767-20CAC78F7E71}" destId="{84CBA1BA-6DC3-42CA-9EBB-ECF413AC3EF4}" srcOrd="1" destOrd="0" parTransId="{5F9AAA03-BDD6-403C-9151-4F7A889CCD24}" sibTransId="{067A8470-4887-4EFC-B113-F65C20B02777}"/>
    <dgm:cxn modelId="{5061BD81-CE9A-40A4-9FBA-A19F6482122F}" type="presParOf" srcId="{7FA8E436-BAC6-468F-830F-1E1D03D93B79}" destId="{9FADA3EF-6D92-4F2B-AE2F-8FF1C1ED3647}" srcOrd="0" destOrd="0" presId="urn:microsoft.com/office/officeart/2005/8/layout/arrow5"/>
    <dgm:cxn modelId="{16803FF8-4C24-461A-8DF7-E3C0D84FD3DB}" type="presParOf" srcId="{7FA8E436-BAC6-468F-830F-1E1D03D93B79}" destId="{D3E06C07-2A6D-4479-808B-083405CCD046}"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846203-C1AA-4037-B15F-257424E090FB}" type="doc">
      <dgm:prSet loTypeId="urn:microsoft.com/office/officeart/2005/8/layout/arrow5" loCatId="process" qsTypeId="urn:microsoft.com/office/officeart/2005/8/quickstyle/3d3" qsCatId="3D" csTypeId="urn:microsoft.com/office/officeart/2005/8/colors/accent0_1" csCatId="mainScheme" phldr="1"/>
      <dgm:spPr/>
      <dgm:t>
        <a:bodyPr/>
        <a:lstStyle/>
        <a:p>
          <a:endParaRPr lang="hr-HR"/>
        </a:p>
      </dgm:t>
    </dgm:pt>
    <dgm:pt modelId="{F0F276C5-6D5B-4289-8FE0-924EB5DB6E31}">
      <dgm:prSet/>
      <dgm:spPr>
        <a:solidFill>
          <a:srgbClr val="C00000"/>
        </a:solidFill>
      </dgm:spPr>
      <dgm:t>
        <a:bodyPr/>
        <a:lstStyle/>
        <a:p>
          <a:r>
            <a:rPr lang="hr-HR" b="1" cap="none" spc="0" dirty="0">
              <a:ln w="9525">
                <a:prstDash val="solid"/>
              </a:ln>
              <a:effectLst/>
              <a:latin typeface="Cambria" panose="02040503050406030204" pitchFamily="18" charset="0"/>
            </a:rPr>
            <a:t>Nakon smrti daruju se / </a:t>
          </a:r>
          <a:r>
            <a:rPr lang="hr-HR" b="1" cap="none" spc="0" dirty="0" err="1">
              <a:ln w="9525">
                <a:prstDash val="solid"/>
              </a:ln>
              <a:effectLst/>
              <a:latin typeface="Cambria" panose="02040503050406030204" pitchFamily="18" charset="0"/>
            </a:rPr>
            <a:t>kadaverični</a:t>
          </a:r>
          <a:r>
            <a:rPr lang="hr-HR" b="1" cap="none" spc="0" dirty="0">
              <a:ln w="9525">
                <a:prstDash val="solid"/>
              </a:ln>
              <a:effectLst/>
              <a:latin typeface="Cambria" panose="02040503050406030204" pitchFamily="18" charset="0"/>
            </a:rPr>
            <a:t> </a:t>
          </a:r>
          <a:r>
            <a:rPr lang="hr-HR" b="1" cap="none" spc="0" dirty="0" err="1">
              <a:ln w="9525">
                <a:prstDash val="solid"/>
              </a:ln>
              <a:effectLst/>
              <a:latin typeface="Cambria" panose="02040503050406030204" pitchFamily="18" charset="0"/>
            </a:rPr>
            <a:t>davaoc</a:t>
          </a:r>
          <a:r>
            <a:rPr lang="hr-HR" b="1" cap="none" spc="0" dirty="0">
              <a:ln w="9525">
                <a:prstDash val="solid"/>
              </a:ln>
              <a:effectLst/>
              <a:latin typeface="Cambria" panose="02040503050406030204" pitchFamily="18" charset="0"/>
            </a:rPr>
            <a:t>:</a:t>
          </a:r>
        </a:p>
      </dgm:t>
    </dgm:pt>
    <dgm:pt modelId="{C0882207-83E7-4662-9AA8-9BB7801AB212}" type="parTrans" cxnId="{22722DCE-945A-4A88-8239-3404C44BDA69}">
      <dgm:prSet/>
      <dgm:spPr/>
      <dgm:t>
        <a:bodyPr/>
        <a:lstStyle/>
        <a:p>
          <a:endParaRPr lang="hr-HR"/>
        </a:p>
      </dgm:t>
    </dgm:pt>
    <dgm:pt modelId="{2433CC84-8E83-4B64-990D-39427A0F2E3F}" type="sibTrans" cxnId="{22722DCE-945A-4A88-8239-3404C44BDA69}">
      <dgm:prSet/>
      <dgm:spPr/>
      <dgm:t>
        <a:bodyPr/>
        <a:lstStyle/>
        <a:p>
          <a:endParaRPr lang="hr-HR"/>
        </a:p>
      </dgm:t>
    </dgm:pt>
    <dgm:pt modelId="{D82BF31C-5FDD-4EC6-B0C9-17EA56DB2B57}">
      <dgm:prSet/>
      <dgm:spPr/>
      <dgm:t>
        <a:bodyPr/>
        <a:lstStyle/>
        <a:p>
          <a:r>
            <a:rPr lang="hr-HR" dirty="0">
              <a:latin typeface="Cambria" panose="02040503050406030204" pitchFamily="18" charset="0"/>
            </a:rPr>
            <a:t>jetru, bubreg, gušteraču, srce, srčani zalisci i krvne žile, rožnica</a:t>
          </a:r>
        </a:p>
      </dgm:t>
    </dgm:pt>
    <dgm:pt modelId="{763CA0DB-3BAB-4DDC-B6B3-FBEEB7700961}" type="parTrans" cxnId="{E91B0663-978B-40CC-B312-31A122E1E688}">
      <dgm:prSet/>
      <dgm:spPr/>
      <dgm:t>
        <a:bodyPr/>
        <a:lstStyle/>
        <a:p>
          <a:endParaRPr lang="hr-HR"/>
        </a:p>
      </dgm:t>
    </dgm:pt>
    <dgm:pt modelId="{2BDF0CCA-F54F-4BD2-A9B1-7A929327320A}" type="sibTrans" cxnId="{E91B0663-978B-40CC-B312-31A122E1E688}">
      <dgm:prSet/>
      <dgm:spPr/>
      <dgm:t>
        <a:bodyPr/>
        <a:lstStyle/>
        <a:p>
          <a:endParaRPr lang="hr-HR"/>
        </a:p>
      </dgm:t>
    </dgm:pt>
    <dgm:pt modelId="{6F79A162-65C6-47D2-A5C6-4352187C59B2}" type="pres">
      <dgm:prSet presAssocID="{68846203-C1AA-4037-B15F-257424E090FB}" presName="diagram" presStyleCnt="0">
        <dgm:presLayoutVars>
          <dgm:dir/>
          <dgm:resizeHandles val="exact"/>
        </dgm:presLayoutVars>
      </dgm:prSet>
      <dgm:spPr/>
    </dgm:pt>
    <dgm:pt modelId="{6E271695-6945-4FA4-8782-6F6A1F0D7D33}" type="pres">
      <dgm:prSet presAssocID="{F0F276C5-6D5B-4289-8FE0-924EB5DB6E31}" presName="arrow" presStyleLbl="node1" presStyleIdx="0" presStyleCnt="2">
        <dgm:presLayoutVars>
          <dgm:bulletEnabled val="1"/>
        </dgm:presLayoutVars>
      </dgm:prSet>
      <dgm:spPr/>
    </dgm:pt>
    <dgm:pt modelId="{EB62A25F-E460-4FE7-A881-FD5468C6C5E4}" type="pres">
      <dgm:prSet presAssocID="{D82BF31C-5FDD-4EC6-B0C9-17EA56DB2B57}" presName="arrow" presStyleLbl="node1" presStyleIdx="1" presStyleCnt="2">
        <dgm:presLayoutVars>
          <dgm:bulletEnabled val="1"/>
        </dgm:presLayoutVars>
      </dgm:prSet>
      <dgm:spPr/>
    </dgm:pt>
  </dgm:ptLst>
  <dgm:cxnLst>
    <dgm:cxn modelId="{E91B0663-978B-40CC-B312-31A122E1E688}" srcId="{68846203-C1AA-4037-B15F-257424E090FB}" destId="{D82BF31C-5FDD-4EC6-B0C9-17EA56DB2B57}" srcOrd="1" destOrd="0" parTransId="{763CA0DB-3BAB-4DDC-B6B3-FBEEB7700961}" sibTransId="{2BDF0CCA-F54F-4BD2-A9B1-7A929327320A}"/>
    <dgm:cxn modelId="{4DAF0A9E-5804-44CA-8BBA-811ED2E582E4}" type="presOf" srcId="{F0F276C5-6D5B-4289-8FE0-924EB5DB6E31}" destId="{6E271695-6945-4FA4-8782-6F6A1F0D7D33}" srcOrd="0" destOrd="0" presId="urn:microsoft.com/office/officeart/2005/8/layout/arrow5"/>
    <dgm:cxn modelId="{9CA459B8-F1EC-4D8E-A3AE-40407D836A6A}" type="presOf" srcId="{68846203-C1AA-4037-B15F-257424E090FB}" destId="{6F79A162-65C6-47D2-A5C6-4352187C59B2}" srcOrd="0" destOrd="0" presId="urn:microsoft.com/office/officeart/2005/8/layout/arrow5"/>
    <dgm:cxn modelId="{22722DCE-945A-4A88-8239-3404C44BDA69}" srcId="{68846203-C1AA-4037-B15F-257424E090FB}" destId="{F0F276C5-6D5B-4289-8FE0-924EB5DB6E31}" srcOrd="0" destOrd="0" parTransId="{C0882207-83E7-4662-9AA8-9BB7801AB212}" sibTransId="{2433CC84-8E83-4B64-990D-39427A0F2E3F}"/>
    <dgm:cxn modelId="{BD10D4F1-6C0A-4CFD-B067-7E036806A486}" type="presOf" srcId="{D82BF31C-5FDD-4EC6-B0C9-17EA56DB2B57}" destId="{EB62A25F-E460-4FE7-A881-FD5468C6C5E4}" srcOrd="0" destOrd="0" presId="urn:microsoft.com/office/officeart/2005/8/layout/arrow5"/>
    <dgm:cxn modelId="{732D826A-1DA9-48B3-9CAA-275EF13C8D10}" type="presParOf" srcId="{6F79A162-65C6-47D2-A5C6-4352187C59B2}" destId="{6E271695-6945-4FA4-8782-6F6A1F0D7D33}" srcOrd="0" destOrd="0" presId="urn:microsoft.com/office/officeart/2005/8/layout/arrow5"/>
    <dgm:cxn modelId="{359FF137-0D1C-4A76-8F90-F3C0AC8D8DD7}" type="presParOf" srcId="{6F79A162-65C6-47D2-A5C6-4352187C59B2}" destId="{EB62A25F-E460-4FE7-A881-FD5468C6C5E4}"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73E6B-89F3-394E-990F-9372AEF9214A}">
      <dsp:nvSpPr>
        <dsp:cNvPr id="0" name=""/>
        <dsp:cNvSpPr/>
      </dsp:nvSpPr>
      <dsp:spPr>
        <a:xfrm>
          <a:off x="0" y="833355"/>
          <a:ext cx="5097869" cy="4680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latin typeface="Cambria" panose="02040503050406030204" pitchFamily="18" charset="0"/>
              <a:ea typeface="Cambria" panose="02040503050406030204" pitchFamily="18" charset="0"/>
              <a:cs typeface="Calibri Light" panose="020F0302020204030204" pitchFamily="34" charset="0"/>
            </a:rPr>
            <a:t>Transplantacija</a:t>
          </a:r>
          <a:endParaRPr lang="en-US" sz="2000" b="0" i="0" kern="1200" dirty="0">
            <a:latin typeface="Cambria" panose="02040503050406030204" pitchFamily="18" charset="0"/>
            <a:ea typeface="Cambria" panose="02040503050406030204" pitchFamily="18" charset="0"/>
            <a:cs typeface="Calibri Light" panose="020F0302020204030204" pitchFamily="34" charset="0"/>
          </a:endParaRPr>
        </a:p>
      </dsp:txBody>
      <dsp:txXfrm>
        <a:off x="22846" y="856201"/>
        <a:ext cx="5052177" cy="422308"/>
      </dsp:txXfrm>
    </dsp:sp>
    <dsp:sp modelId="{00F9BA06-0581-0F4F-BADA-2E54F1E103C4}">
      <dsp:nvSpPr>
        <dsp:cNvPr id="0" name=""/>
        <dsp:cNvSpPr/>
      </dsp:nvSpPr>
      <dsp:spPr>
        <a:xfrm>
          <a:off x="0" y="1358955"/>
          <a:ext cx="5097869" cy="4680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latin typeface="Cambria" panose="02040503050406030204" pitchFamily="18" charset="0"/>
              <a:ea typeface="Cambria" panose="02040503050406030204" pitchFamily="18" charset="0"/>
              <a:cs typeface="Calibri Light" panose="020F0302020204030204" pitchFamily="34" charset="0"/>
            </a:rPr>
            <a:t>Vrste</a:t>
          </a:r>
          <a:r>
            <a:rPr lang="en-US" sz="2000" b="0" i="0" kern="1200" dirty="0">
              <a:latin typeface="Cambria" panose="02040503050406030204" pitchFamily="18" charset="0"/>
              <a:ea typeface="Cambria" panose="02040503050406030204" pitchFamily="18" charset="0"/>
              <a:cs typeface="Calibri Light" panose="020F0302020204030204" pitchFamily="34" charset="0"/>
            </a:rPr>
            <a:t> </a:t>
          </a:r>
          <a:r>
            <a:rPr lang="en-US" sz="2000" b="0" i="0" kern="1200" dirty="0" err="1">
              <a:latin typeface="Cambria" panose="02040503050406030204" pitchFamily="18" charset="0"/>
              <a:ea typeface="Cambria" panose="02040503050406030204" pitchFamily="18" charset="0"/>
              <a:cs typeface="Calibri Light" panose="020F0302020204030204" pitchFamily="34" charset="0"/>
            </a:rPr>
            <a:t>transplantacije</a:t>
          </a:r>
          <a:endParaRPr lang="en-US" sz="2000" b="0" i="0" kern="1200" dirty="0">
            <a:latin typeface="Cambria" panose="02040503050406030204" pitchFamily="18" charset="0"/>
            <a:ea typeface="Cambria" panose="02040503050406030204" pitchFamily="18" charset="0"/>
            <a:cs typeface="Calibri Light" panose="020F0302020204030204" pitchFamily="34" charset="0"/>
          </a:endParaRPr>
        </a:p>
      </dsp:txBody>
      <dsp:txXfrm>
        <a:off x="22846" y="1381801"/>
        <a:ext cx="5052177" cy="422308"/>
      </dsp:txXfrm>
    </dsp:sp>
    <dsp:sp modelId="{9E93AFA5-1525-E946-AB1A-FDB2096A849A}">
      <dsp:nvSpPr>
        <dsp:cNvPr id="0" name=""/>
        <dsp:cNvSpPr/>
      </dsp:nvSpPr>
      <dsp:spPr>
        <a:xfrm>
          <a:off x="0" y="1884555"/>
          <a:ext cx="5097869" cy="4680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latin typeface="Cambria" panose="02040503050406030204" pitchFamily="18" charset="0"/>
              <a:ea typeface="Cambria" panose="02040503050406030204" pitchFamily="18" charset="0"/>
              <a:cs typeface="Calibri Light" panose="020F0302020204030204" pitchFamily="34" charset="0"/>
            </a:rPr>
            <a:t>Zakonski</a:t>
          </a:r>
          <a:r>
            <a:rPr lang="en-US" sz="2000" b="0" i="0" kern="1200" dirty="0">
              <a:latin typeface="Cambria" panose="02040503050406030204" pitchFamily="18" charset="0"/>
              <a:ea typeface="Cambria" panose="02040503050406030204" pitchFamily="18" charset="0"/>
              <a:cs typeface="Calibri Light" panose="020F0302020204030204" pitchFamily="34" charset="0"/>
            </a:rPr>
            <a:t> </a:t>
          </a:r>
          <a:r>
            <a:rPr lang="en-US" sz="2000" b="0" i="0" kern="1200" dirty="0" err="1">
              <a:latin typeface="Cambria" panose="02040503050406030204" pitchFamily="18" charset="0"/>
              <a:ea typeface="Cambria" panose="02040503050406030204" pitchFamily="18" charset="0"/>
              <a:cs typeface="Calibri Light" panose="020F0302020204030204" pitchFamily="34" charset="0"/>
            </a:rPr>
            <a:t>propisi</a:t>
          </a:r>
          <a:r>
            <a:rPr lang="en-US" sz="2000" b="0" i="0" kern="1200" dirty="0">
              <a:latin typeface="Cambria" panose="02040503050406030204" pitchFamily="18" charset="0"/>
              <a:ea typeface="Cambria" panose="02040503050406030204" pitchFamily="18" charset="0"/>
              <a:cs typeface="Calibri Light" panose="020F0302020204030204" pitchFamily="34" charset="0"/>
            </a:rPr>
            <a:t> u </a:t>
          </a:r>
          <a:r>
            <a:rPr lang="en-US" sz="2000" b="0" i="0" kern="1200" dirty="0" err="1">
              <a:latin typeface="Cambria" panose="02040503050406030204" pitchFamily="18" charset="0"/>
              <a:ea typeface="Cambria" panose="02040503050406030204" pitchFamily="18" charset="0"/>
              <a:cs typeface="Calibri Light" panose="020F0302020204030204" pitchFamily="34" charset="0"/>
            </a:rPr>
            <a:t>Republici</a:t>
          </a:r>
          <a:r>
            <a:rPr lang="en-US" sz="2000" b="0" i="0" kern="1200" dirty="0">
              <a:latin typeface="Cambria" panose="02040503050406030204" pitchFamily="18" charset="0"/>
              <a:ea typeface="Cambria" panose="02040503050406030204" pitchFamily="18" charset="0"/>
              <a:cs typeface="Calibri Light" panose="020F0302020204030204" pitchFamily="34" charset="0"/>
            </a:rPr>
            <a:t> </a:t>
          </a:r>
          <a:r>
            <a:rPr lang="en-US" sz="2000" b="0" i="0" kern="1200" dirty="0" err="1">
              <a:latin typeface="Cambria" panose="02040503050406030204" pitchFamily="18" charset="0"/>
              <a:ea typeface="Cambria" panose="02040503050406030204" pitchFamily="18" charset="0"/>
              <a:cs typeface="Calibri Light" panose="020F0302020204030204" pitchFamily="34" charset="0"/>
            </a:rPr>
            <a:t>Hrvatskoj</a:t>
          </a:r>
          <a:endParaRPr lang="en-US" sz="2000" b="0" i="0" kern="1200" dirty="0">
            <a:latin typeface="Cambria" panose="02040503050406030204" pitchFamily="18" charset="0"/>
            <a:ea typeface="Cambria" panose="02040503050406030204" pitchFamily="18" charset="0"/>
            <a:cs typeface="Calibri Light" panose="020F0302020204030204" pitchFamily="34" charset="0"/>
          </a:endParaRPr>
        </a:p>
      </dsp:txBody>
      <dsp:txXfrm>
        <a:off x="22846" y="1907401"/>
        <a:ext cx="5052177" cy="422308"/>
      </dsp:txXfrm>
    </dsp:sp>
    <dsp:sp modelId="{928E5648-A553-3248-BE37-886BF2A17AF6}">
      <dsp:nvSpPr>
        <dsp:cNvPr id="0" name=""/>
        <dsp:cNvSpPr/>
      </dsp:nvSpPr>
      <dsp:spPr>
        <a:xfrm>
          <a:off x="0" y="2410155"/>
          <a:ext cx="5097869" cy="4680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latin typeface="Cambria" panose="02040503050406030204" pitchFamily="18" charset="0"/>
              <a:ea typeface="Cambria" panose="02040503050406030204" pitchFamily="18" charset="0"/>
              <a:cs typeface="Calibri Light" panose="020F0302020204030204" pitchFamily="34" charset="0"/>
            </a:rPr>
            <a:t>Moždana</a:t>
          </a:r>
          <a:r>
            <a:rPr lang="en-US" sz="2000" b="0" i="0" kern="1200" dirty="0">
              <a:latin typeface="Cambria" panose="02040503050406030204" pitchFamily="18" charset="0"/>
              <a:ea typeface="Cambria" panose="02040503050406030204" pitchFamily="18" charset="0"/>
              <a:cs typeface="Calibri Light" panose="020F0302020204030204" pitchFamily="34" charset="0"/>
            </a:rPr>
            <a:t> </a:t>
          </a:r>
          <a:r>
            <a:rPr lang="en-US" sz="2000" b="0" i="0" kern="1200" dirty="0" err="1">
              <a:latin typeface="Cambria" panose="02040503050406030204" pitchFamily="18" charset="0"/>
              <a:ea typeface="Cambria" panose="02040503050406030204" pitchFamily="18" charset="0"/>
              <a:cs typeface="Calibri Light" panose="020F0302020204030204" pitchFamily="34" charset="0"/>
            </a:rPr>
            <a:t>smrt</a:t>
          </a:r>
          <a:endParaRPr lang="en-US" sz="2000" b="0" i="0" kern="1200" dirty="0">
            <a:latin typeface="Cambria" panose="02040503050406030204" pitchFamily="18" charset="0"/>
            <a:ea typeface="Cambria" panose="02040503050406030204" pitchFamily="18" charset="0"/>
            <a:cs typeface="Calibri Light" panose="020F0302020204030204" pitchFamily="34" charset="0"/>
          </a:endParaRPr>
        </a:p>
      </dsp:txBody>
      <dsp:txXfrm>
        <a:off x="22846" y="2433001"/>
        <a:ext cx="5052177" cy="422308"/>
      </dsp:txXfrm>
    </dsp:sp>
    <dsp:sp modelId="{ACE0773D-728B-A547-8D48-E4B29977B19E}">
      <dsp:nvSpPr>
        <dsp:cNvPr id="0" name=""/>
        <dsp:cNvSpPr/>
      </dsp:nvSpPr>
      <dsp:spPr>
        <a:xfrm>
          <a:off x="0" y="2935755"/>
          <a:ext cx="5097869" cy="4680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latin typeface="Cambria" panose="02040503050406030204" pitchFamily="18" charset="0"/>
              <a:ea typeface="Cambria" panose="02040503050406030204" pitchFamily="18" charset="0"/>
              <a:cs typeface="Calibri Light" panose="020F0302020204030204" pitchFamily="34" charset="0"/>
            </a:rPr>
            <a:t>Etičke</a:t>
          </a:r>
          <a:r>
            <a:rPr lang="en-US" sz="2000" b="0" i="0" kern="1200" dirty="0">
              <a:latin typeface="Cambria" panose="02040503050406030204" pitchFamily="18" charset="0"/>
              <a:ea typeface="Cambria" panose="02040503050406030204" pitchFamily="18" charset="0"/>
              <a:cs typeface="Calibri Light" panose="020F0302020204030204" pitchFamily="34" charset="0"/>
            </a:rPr>
            <a:t> </a:t>
          </a:r>
          <a:r>
            <a:rPr lang="en-US" sz="2000" b="0" i="0" kern="1200" dirty="0" err="1">
              <a:latin typeface="Cambria" panose="02040503050406030204" pitchFamily="18" charset="0"/>
              <a:ea typeface="Cambria" panose="02040503050406030204" pitchFamily="18" charset="0"/>
              <a:cs typeface="Calibri Light" panose="020F0302020204030204" pitchFamily="34" charset="0"/>
            </a:rPr>
            <a:t>dvojbe</a:t>
          </a:r>
          <a:r>
            <a:rPr lang="en-US" sz="2000" b="0" i="0" kern="1200" dirty="0">
              <a:latin typeface="Cambria" panose="02040503050406030204" pitchFamily="18" charset="0"/>
              <a:ea typeface="Cambria" panose="02040503050406030204" pitchFamily="18" charset="0"/>
              <a:cs typeface="Calibri Light" panose="020F0302020204030204" pitchFamily="34" charset="0"/>
            </a:rPr>
            <a:t> </a:t>
          </a:r>
          <a:r>
            <a:rPr lang="en-US" sz="2000" b="0" i="0" kern="1200" dirty="0" err="1">
              <a:latin typeface="Cambria" panose="02040503050406030204" pitchFamily="18" charset="0"/>
              <a:ea typeface="Cambria" panose="02040503050406030204" pitchFamily="18" charset="0"/>
              <a:cs typeface="Calibri Light" panose="020F0302020204030204" pitchFamily="34" charset="0"/>
            </a:rPr>
            <a:t>vezane</a:t>
          </a:r>
          <a:r>
            <a:rPr lang="en-US" sz="2000" b="0" i="0" kern="1200" dirty="0">
              <a:latin typeface="Cambria" panose="02040503050406030204" pitchFamily="18" charset="0"/>
              <a:ea typeface="Cambria" panose="02040503050406030204" pitchFamily="18" charset="0"/>
              <a:cs typeface="Calibri Light" panose="020F0302020204030204" pitchFamily="34" charset="0"/>
            </a:rPr>
            <a:t> </a:t>
          </a:r>
          <a:r>
            <a:rPr lang="en-US" sz="2000" b="0" i="0" kern="1200" dirty="0" err="1">
              <a:latin typeface="Cambria" panose="02040503050406030204" pitchFamily="18" charset="0"/>
              <a:ea typeface="Cambria" panose="02040503050406030204" pitchFamily="18" charset="0"/>
              <a:cs typeface="Calibri Light" panose="020F0302020204030204" pitchFamily="34" charset="0"/>
            </a:rPr>
            <a:t>uz</a:t>
          </a:r>
          <a:r>
            <a:rPr lang="en-US" sz="2000" b="0" i="0" kern="1200" dirty="0">
              <a:latin typeface="Cambria" panose="02040503050406030204" pitchFamily="18" charset="0"/>
              <a:ea typeface="Cambria" panose="02040503050406030204" pitchFamily="18" charset="0"/>
              <a:cs typeface="Calibri Light" panose="020F0302020204030204" pitchFamily="34" charset="0"/>
            </a:rPr>
            <a:t> </a:t>
          </a:r>
          <a:r>
            <a:rPr lang="en-US" sz="2000" b="0" i="0" kern="1200" dirty="0" err="1">
              <a:latin typeface="Cambria" panose="02040503050406030204" pitchFamily="18" charset="0"/>
              <a:ea typeface="Cambria" panose="02040503050406030204" pitchFamily="18" charset="0"/>
              <a:cs typeface="Calibri Light" panose="020F0302020204030204" pitchFamily="34" charset="0"/>
            </a:rPr>
            <a:t>presađivanje</a:t>
          </a:r>
          <a:r>
            <a:rPr lang="en-US" sz="2000" b="0" i="0" kern="1200" dirty="0">
              <a:latin typeface="Cambria" panose="02040503050406030204" pitchFamily="18" charset="0"/>
              <a:ea typeface="Cambria" panose="02040503050406030204" pitchFamily="18" charset="0"/>
              <a:cs typeface="Calibri Light" panose="020F0302020204030204" pitchFamily="34" charset="0"/>
            </a:rPr>
            <a:t> organa</a:t>
          </a:r>
        </a:p>
      </dsp:txBody>
      <dsp:txXfrm>
        <a:off x="22846" y="2958601"/>
        <a:ext cx="5052177" cy="422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D382E-ECE8-4CAD-A4C1-827265B86C4F}">
      <dsp:nvSpPr>
        <dsp:cNvPr id="0" name=""/>
        <dsp:cNvSpPr/>
      </dsp:nvSpPr>
      <dsp:spPr>
        <a:xfrm>
          <a:off x="0" y="31855"/>
          <a:ext cx="5218201" cy="1480969"/>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HR" sz="1700" b="1" strike="noStrike" kern="1200" spc="-1">
              <a:latin typeface="Cambria" panose="02040503050406030204" pitchFamily="18" charset="0"/>
              <a:ea typeface="Cambria" panose="02040503050406030204" pitchFamily="18" charset="0"/>
            </a:rPr>
            <a:t>danas je iznimno uspješna metoda liječenja bolesnika sa zatajenjem funkcije određenog organa</a:t>
          </a:r>
          <a:endParaRPr lang="en-HR" sz="1700" b="1" strike="noStrike" kern="1200" spc="-1" dirty="0">
            <a:latin typeface="Cambria" panose="02040503050406030204" pitchFamily="18" charset="0"/>
            <a:ea typeface="Cambria" panose="02040503050406030204" pitchFamily="18" charset="0"/>
          </a:endParaRPr>
        </a:p>
      </dsp:txBody>
      <dsp:txXfrm>
        <a:off x="72295" y="104150"/>
        <a:ext cx="5073611" cy="1336379"/>
      </dsp:txXfrm>
    </dsp:sp>
    <dsp:sp modelId="{089A7CBE-210C-4541-A0D9-565FAB46B0E1}">
      <dsp:nvSpPr>
        <dsp:cNvPr id="0" name=""/>
        <dsp:cNvSpPr/>
      </dsp:nvSpPr>
      <dsp:spPr>
        <a:xfrm>
          <a:off x="0" y="1561785"/>
          <a:ext cx="5218201" cy="1480969"/>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r-HR" sz="1700" kern="1200" spc="-1" dirty="0">
              <a:latin typeface="Cambria" panose="02040503050406030204" pitchFamily="18" charset="0"/>
              <a:ea typeface="Cambria" panose="02040503050406030204" pitchFamily="18" charset="0"/>
            </a:rPr>
            <a:t>- u</a:t>
          </a:r>
          <a:r>
            <a:rPr lang="en-US" sz="1700" kern="1200" spc="-1" dirty="0" err="1">
              <a:latin typeface="Cambria" panose="02040503050406030204" pitchFamily="18" charset="0"/>
              <a:ea typeface="Cambria" panose="02040503050406030204" pitchFamily="18" charset="0"/>
            </a:rPr>
            <a:t>spješna</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ponekad</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i</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jedina</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metoda</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liječenja</a:t>
          </a:r>
          <a:endParaRPr lang="hr-HR" sz="1700" kern="1200" spc="-1" dirty="0">
            <a:latin typeface="Cambria" panose="02040503050406030204" pitchFamily="18" charset="0"/>
            <a:ea typeface="Cambria" panose="02040503050406030204" pitchFamily="18" charset="0"/>
          </a:endParaRPr>
        </a:p>
        <a:p>
          <a:pPr marL="0" lvl="0" indent="0" algn="l" defTabSz="755650">
            <a:lnSpc>
              <a:spcPct val="90000"/>
            </a:lnSpc>
            <a:spcBef>
              <a:spcPct val="0"/>
            </a:spcBef>
            <a:spcAft>
              <a:spcPct val="35000"/>
            </a:spcAft>
            <a:buNone/>
          </a:pPr>
          <a:r>
            <a:rPr lang="hr-HR" sz="1700" kern="1200" spc="-1" dirty="0">
              <a:latin typeface="Cambria" panose="02040503050406030204" pitchFamily="18" charset="0"/>
              <a:ea typeface="Cambria" panose="02040503050406030204" pitchFamily="18" charset="0"/>
            </a:rPr>
            <a:t>- p</a:t>
          </a:r>
          <a:r>
            <a:rPr lang="en-US" sz="1700" kern="1200" spc="-1" dirty="0" err="1">
              <a:latin typeface="Cambria" panose="02040503050406030204" pitchFamily="18" charset="0"/>
              <a:ea typeface="Cambria" panose="02040503050406030204" pitchFamily="18" charset="0"/>
            </a:rPr>
            <a:t>ridonosi</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poboljšavanju</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kvalitete</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života</a:t>
          </a:r>
          <a:endParaRPr lang="hr-HR" sz="1700" kern="1200" spc="-1" dirty="0">
            <a:latin typeface="Cambria" panose="02040503050406030204" pitchFamily="18" charset="0"/>
            <a:ea typeface="Cambria" panose="02040503050406030204" pitchFamily="18" charset="0"/>
          </a:endParaRPr>
        </a:p>
        <a:p>
          <a:pPr marL="0" lvl="0" indent="0" algn="l" defTabSz="755650">
            <a:lnSpc>
              <a:spcPct val="90000"/>
            </a:lnSpc>
            <a:spcBef>
              <a:spcPct val="0"/>
            </a:spcBef>
            <a:spcAft>
              <a:spcPct val="35000"/>
            </a:spcAft>
            <a:buNone/>
          </a:pPr>
          <a:r>
            <a:rPr lang="hr-HR" sz="1700" kern="1200" spc="-1" dirty="0">
              <a:latin typeface="Cambria" panose="02040503050406030204" pitchFamily="18" charset="0"/>
              <a:ea typeface="Cambria" panose="02040503050406030204" pitchFamily="18" charset="0"/>
            </a:rPr>
            <a:t>  </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primatelja</a:t>
          </a:r>
          <a:endParaRPr lang="hr-HR" sz="1700" kern="1200" spc="-1" dirty="0">
            <a:latin typeface="Cambria" panose="02040503050406030204" pitchFamily="18" charset="0"/>
            <a:ea typeface="Cambria" panose="02040503050406030204" pitchFamily="18" charset="0"/>
          </a:endParaRPr>
        </a:p>
      </dsp:txBody>
      <dsp:txXfrm>
        <a:off x="72295" y="1634080"/>
        <a:ext cx="5073611" cy="1336379"/>
      </dsp:txXfrm>
    </dsp:sp>
    <dsp:sp modelId="{9E61CE59-C19F-4163-9583-6E44E41CFD17}">
      <dsp:nvSpPr>
        <dsp:cNvPr id="0" name=""/>
        <dsp:cNvSpPr/>
      </dsp:nvSpPr>
      <dsp:spPr>
        <a:xfrm>
          <a:off x="0" y="3091714"/>
          <a:ext cx="5218201" cy="1480969"/>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l-PL" sz="1700" b="0" i="0" kern="1200" dirty="0">
              <a:latin typeface="Cambria" panose="02040503050406030204" pitchFamily="18" charset="0"/>
              <a:ea typeface="Cambria" panose="02040503050406030204" pitchFamily="18" charset="0"/>
              <a:cs typeface="Calibri Light" panose="020F0302020204030204" pitchFamily="34" charset="0"/>
            </a:rPr>
            <a:t>potražnja za organima je značajno veća od broja raspoloživih organa,</a:t>
          </a:r>
          <a:r>
            <a:rPr lang="en-US" sz="1700" kern="1200" spc="-1" dirty="0">
              <a:latin typeface="Cambria" panose="02040503050406030204" pitchFamily="18" charset="0"/>
              <a:ea typeface="Cambria" panose="02040503050406030204" pitchFamily="18" charset="0"/>
            </a:rPr>
            <a:t> </a:t>
          </a:r>
          <a:r>
            <a:rPr lang="hr-HR" sz="1700" b="1" i="1" kern="1200" spc="-1" dirty="0">
              <a:latin typeface="Cambria" panose="02040503050406030204" pitchFamily="18" charset="0"/>
              <a:ea typeface="Cambria" panose="02040503050406030204" pitchFamily="18" charset="0"/>
            </a:rPr>
            <a:t>b</a:t>
          </a:r>
          <a:r>
            <a:rPr lang="en-US" sz="1700" b="1" i="1" kern="1200" spc="-1" dirty="0" err="1">
              <a:latin typeface="Cambria" panose="02040503050406030204" pitchFamily="18" charset="0"/>
              <a:ea typeface="Cambria" panose="02040503050406030204" pitchFamily="18" charset="0"/>
            </a:rPr>
            <a:t>ez</a:t>
          </a:r>
          <a:r>
            <a:rPr lang="en-US" sz="1700" b="1" i="1" kern="1200" spc="-1" dirty="0">
              <a:latin typeface="Cambria" panose="02040503050406030204" pitchFamily="18" charset="0"/>
              <a:ea typeface="Cambria" panose="02040503050406030204" pitchFamily="18" charset="0"/>
            </a:rPr>
            <a:t> </a:t>
          </a:r>
          <a:r>
            <a:rPr lang="en-US" sz="1700" b="1" i="1" kern="1200" spc="-1" dirty="0" err="1">
              <a:latin typeface="Cambria" panose="02040503050406030204" pitchFamily="18" charset="0"/>
              <a:ea typeface="Cambria" panose="02040503050406030204" pitchFamily="18" charset="0"/>
            </a:rPr>
            <a:t>darivanja</a:t>
          </a:r>
          <a:r>
            <a:rPr lang="en-US" sz="1700" b="1" i="1" kern="1200" spc="-1" dirty="0">
              <a:latin typeface="Cambria" panose="02040503050406030204" pitchFamily="18" charset="0"/>
              <a:ea typeface="Cambria" panose="02040503050406030204" pitchFamily="18" charset="0"/>
            </a:rPr>
            <a:t> </a:t>
          </a:r>
          <a:r>
            <a:rPr lang="en-US" sz="1700" b="1" i="1" kern="1200" spc="-1" dirty="0" err="1">
              <a:latin typeface="Cambria" panose="02040503050406030204" pitchFamily="18" charset="0"/>
              <a:ea typeface="Cambria" panose="02040503050406030204" pitchFamily="18" charset="0"/>
            </a:rPr>
            <a:t>i</a:t>
          </a:r>
          <a:r>
            <a:rPr lang="en-US" sz="1700" b="1" i="1" kern="1200" spc="-1" dirty="0">
              <a:latin typeface="Cambria" panose="02040503050406030204" pitchFamily="18" charset="0"/>
              <a:ea typeface="Cambria" panose="02040503050406030204" pitchFamily="18" charset="0"/>
            </a:rPr>
            <a:t> </a:t>
          </a:r>
          <a:r>
            <a:rPr lang="en-US" sz="1700" b="1" i="1" kern="1200" spc="-1" dirty="0" err="1">
              <a:latin typeface="Cambria" panose="02040503050406030204" pitchFamily="18" charset="0"/>
              <a:ea typeface="Cambria" panose="02040503050406030204" pitchFamily="18" charset="0"/>
            </a:rPr>
            <a:t>prikupljanja</a:t>
          </a:r>
          <a:r>
            <a:rPr lang="en-US" sz="1700" b="1" i="1" kern="1200" spc="-1" dirty="0">
              <a:latin typeface="Cambria" panose="02040503050406030204" pitchFamily="18" charset="0"/>
              <a:ea typeface="Cambria" panose="02040503050406030204" pitchFamily="18" charset="0"/>
            </a:rPr>
            <a:t> organa </a:t>
          </a:r>
          <a:r>
            <a:rPr lang="en-US" sz="1700" b="1" i="1" kern="1200" spc="-1" dirty="0" err="1">
              <a:latin typeface="Cambria" panose="02040503050406030204" pitchFamily="18" charset="0"/>
              <a:ea typeface="Cambria" panose="02040503050406030204" pitchFamily="18" charset="0"/>
            </a:rPr>
            <a:t>umrlih</a:t>
          </a:r>
          <a:r>
            <a:rPr lang="en-US" sz="1700" b="1" i="1" kern="1200" spc="-1" dirty="0">
              <a:latin typeface="Cambria" panose="02040503050406030204" pitchFamily="18" charset="0"/>
              <a:ea typeface="Cambria" panose="02040503050406030204" pitchFamily="18" charset="0"/>
            </a:rPr>
            <a:t> </a:t>
          </a:r>
          <a:r>
            <a:rPr lang="en-US" sz="1700" b="1" i="1" kern="1200" spc="-1" dirty="0" err="1">
              <a:latin typeface="Cambria" panose="02040503050406030204" pitchFamily="18" charset="0"/>
              <a:ea typeface="Cambria" panose="02040503050406030204" pitchFamily="18" charset="0"/>
            </a:rPr>
            <a:t>osoba</a:t>
          </a:r>
          <a:r>
            <a:rPr lang="en-US" sz="1700" b="1" i="1" kern="1200" spc="-1" dirty="0">
              <a:latin typeface="Cambria" panose="02040503050406030204" pitchFamily="18" charset="0"/>
              <a:ea typeface="Cambria" panose="02040503050406030204" pitchFamily="18" charset="0"/>
            </a:rPr>
            <a:t> </a:t>
          </a:r>
          <a:r>
            <a:rPr lang="en-US" sz="1700" b="1" i="1" kern="1200" spc="-1" dirty="0" err="1">
              <a:latin typeface="Cambria" panose="02040503050406030204" pitchFamily="18" charset="0"/>
              <a:ea typeface="Cambria" panose="02040503050406030204" pitchFamily="18" charset="0"/>
            </a:rPr>
            <a:t>presađivanje</a:t>
          </a:r>
          <a:r>
            <a:rPr lang="en-US" sz="1700" b="1" i="1" kern="1200" spc="-1" dirty="0">
              <a:latin typeface="Cambria" panose="02040503050406030204" pitchFamily="18" charset="0"/>
              <a:ea typeface="Cambria" panose="02040503050406030204" pitchFamily="18" charset="0"/>
            </a:rPr>
            <a:t> organa ne bi </a:t>
          </a:r>
          <a:r>
            <a:rPr lang="en-US" sz="1700" b="1" i="1" kern="1200" spc="-1" dirty="0" err="1">
              <a:latin typeface="Cambria" panose="02040503050406030204" pitchFamily="18" charset="0"/>
              <a:ea typeface="Cambria" panose="02040503050406030204" pitchFamily="18" charset="0"/>
            </a:rPr>
            <a:t>bilo</a:t>
          </a:r>
          <a:r>
            <a:rPr lang="en-US" sz="1700" b="1" i="1" kern="1200" spc="-1" dirty="0">
              <a:latin typeface="Cambria" panose="02040503050406030204" pitchFamily="18" charset="0"/>
              <a:ea typeface="Cambria" panose="02040503050406030204" pitchFamily="18" charset="0"/>
            </a:rPr>
            <a:t> </a:t>
          </a:r>
          <a:r>
            <a:rPr lang="en-US" sz="1700" b="1" i="1" kern="1200" spc="-1" dirty="0" err="1">
              <a:latin typeface="Cambria" panose="02040503050406030204" pitchFamily="18" charset="0"/>
              <a:ea typeface="Cambria" panose="02040503050406030204" pitchFamily="18" charset="0"/>
            </a:rPr>
            <a:t>moguće</a:t>
          </a:r>
          <a:r>
            <a:rPr lang="pl-PL" sz="1700" b="1" i="1" kern="1200" dirty="0">
              <a:latin typeface="Cambria" panose="02040503050406030204" pitchFamily="18" charset="0"/>
              <a:ea typeface="Cambria" panose="02040503050406030204" pitchFamily="18" charset="0"/>
              <a:cs typeface="Calibri Light" panose="020F0302020204030204" pitchFamily="34" charset="0"/>
            </a:rPr>
            <a:t> </a:t>
          </a:r>
          <a:endParaRPr lang="hr-HR" sz="1700" b="1" i="1" kern="1200" dirty="0">
            <a:latin typeface="Cambria" panose="02040503050406030204" pitchFamily="18" charset="0"/>
            <a:ea typeface="Cambria" panose="02040503050406030204" pitchFamily="18" charset="0"/>
            <a:cs typeface="Calibri Light" panose="020F0302020204030204" pitchFamily="34" charset="0"/>
          </a:endParaRPr>
        </a:p>
      </dsp:txBody>
      <dsp:txXfrm>
        <a:off x="72295" y="3164009"/>
        <a:ext cx="5073611" cy="1336379"/>
      </dsp:txXfrm>
    </dsp:sp>
    <dsp:sp modelId="{68AFA97B-03BA-4193-9DB2-90E3D46B23A8}">
      <dsp:nvSpPr>
        <dsp:cNvPr id="0" name=""/>
        <dsp:cNvSpPr/>
      </dsp:nvSpPr>
      <dsp:spPr>
        <a:xfrm>
          <a:off x="0" y="4621644"/>
          <a:ext cx="5218201" cy="1480969"/>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hr-HR" sz="1700" kern="1200" spc="-1" dirty="0">
              <a:latin typeface="Cambria" panose="02040503050406030204" pitchFamily="18" charset="0"/>
              <a:ea typeface="Cambria" panose="02040503050406030204" pitchFamily="18" charset="0"/>
            </a:rPr>
            <a:t>- c</a:t>
          </a:r>
          <a:r>
            <a:rPr lang="en-US" sz="1700" kern="1200" spc="-1" dirty="0" err="1">
              <a:latin typeface="Cambria" panose="02040503050406030204" pitchFamily="18" charset="0"/>
              <a:ea typeface="Cambria" panose="02040503050406030204" pitchFamily="18" charset="0"/>
            </a:rPr>
            <a:t>ilj</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svake</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zemlje</a:t>
          </a:r>
          <a:r>
            <a:rPr lang="en-US" sz="1700" kern="1200" spc="-1" dirty="0">
              <a:latin typeface="Cambria" panose="02040503050406030204" pitchFamily="18" charset="0"/>
              <a:ea typeface="Cambria" panose="02040503050406030204" pitchFamily="18" charset="0"/>
            </a:rPr>
            <a:t> je </a:t>
          </a:r>
          <a:r>
            <a:rPr lang="en-US" sz="1700" kern="1200" spc="-1" dirty="0" err="1">
              <a:latin typeface="Cambria" panose="02040503050406030204" pitchFamily="18" charset="0"/>
              <a:ea typeface="Cambria" panose="02040503050406030204" pitchFamily="18" charset="0"/>
            </a:rPr>
            <a:t>osigurati</a:t>
          </a:r>
          <a:r>
            <a:rPr lang="en-US" sz="1700" kern="1200" spc="-1" dirty="0">
              <a:latin typeface="Cambria" panose="02040503050406030204" pitchFamily="18" charset="0"/>
              <a:ea typeface="Cambria" panose="02040503050406030204" pitchFamily="18" charset="0"/>
            </a:rPr>
            <a:t> </a:t>
          </a:r>
          <a:r>
            <a:rPr lang="en-US" sz="1700" kern="1200" spc="-1" dirty="0" err="1">
              <a:latin typeface="Cambria" panose="02040503050406030204" pitchFamily="18" charset="0"/>
              <a:ea typeface="Cambria" panose="02040503050406030204" pitchFamily="18" charset="0"/>
            </a:rPr>
            <a:t>uspješan</a:t>
          </a:r>
          <a:r>
            <a:rPr lang="en-US" sz="1700" kern="1200" spc="-1" dirty="0">
              <a:latin typeface="Cambria" panose="02040503050406030204" pitchFamily="18" charset="0"/>
              <a:ea typeface="Cambria" panose="02040503050406030204" pitchFamily="18" charset="0"/>
            </a:rPr>
            <a:t> </a:t>
          </a:r>
          <a:r>
            <a:rPr lang="en-US" sz="1700" b="1" i="1" kern="1200" spc="-1" dirty="0">
              <a:latin typeface="Cambria" panose="02040503050406030204" pitchFamily="18" charset="0"/>
              <a:ea typeface="Cambria" panose="02040503050406030204" pitchFamily="18" charset="0"/>
            </a:rPr>
            <a:t>program</a:t>
          </a:r>
          <a:endParaRPr lang="hr-HR" sz="1700" b="1" i="1" kern="1200" spc="-1" dirty="0">
            <a:latin typeface="Cambria" panose="02040503050406030204" pitchFamily="18" charset="0"/>
            <a:ea typeface="Cambria" panose="02040503050406030204" pitchFamily="18" charset="0"/>
          </a:endParaRPr>
        </a:p>
        <a:p>
          <a:pPr marL="0" lvl="0" indent="0" algn="l" defTabSz="755650">
            <a:lnSpc>
              <a:spcPct val="90000"/>
            </a:lnSpc>
            <a:spcBef>
              <a:spcPct val="0"/>
            </a:spcBef>
            <a:spcAft>
              <a:spcPct val="35000"/>
            </a:spcAft>
            <a:buNone/>
          </a:pPr>
          <a:r>
            <a:rPr lang="hr-HR" sz="1700" b="1" i="1" kern="1200" spc="-1" dirty="0">
              <a:latin typeface="Cambria" panose="02040503050406030204" pitchFamily="18" charset="0"/>
              <a:ea typeface="Cambria" panose="02040503050406030204" pitchFamily="18" charset="0"/>
            </a:rPr>
            <a:t>   </a:t>
          </a:r>
          <a:r>
            <a:rPr lang="en-US" sz="1700" b="1" i="1" kern="1200" spc="-1" dirty="0">
              <a:latin typeface="Cambria" panose="02040503050406030204" pitchFamily="18" charset="0"/>
              <a:ea typeface="Cambria" panose="02040503050406030204" pitchFamily="18" charset="0"/>
            </a:rPr>
            <a:t> </a:t>
          </a:r>
          <a:r>
            <a:rPr lang="en-US" sz="1700" b="1" i="1" kern="1200" spc="-1" dirty="0" err="1">
              <a:latin typeface="Cambria" panose="02040503050406030204" pitchFamily="18" charset="0"/>
              <a:ea typeface="Cambria" panose="02040503050406030204" pitchFamily="18" charset="0"/>
            </a:rPr>
            <a:t>darivanja</a:t>
          </a:r>
          <a:r>
            <a:rPr lang="en-US" sz="1700" b="1" i="1" kern="1200" spc="-1" dirty="0">
              <a:latin typeface="Cambria" panose="02040503050406030204" pitchFamily="18" charset="0"/>
              <a:ea typeface="Cambria" panose="02040503050406030204" pitchFamily="18" charset="0"/>
            </a:rPr>
            <a:t> </a:t>
          </a:r>
          <a:r>
            <a:rPr lang="en-US" sz="1700" b="1" i="1" kern="1200" spc="-1" dirty="0" err="1">
              <a:latin typeface="Cambria" panose="02040503050406030204" pitchFamily="18" charset="0"/>
              <a:ea typeface="Cambria" panose="02040503050406030204" pitchFamily="18" charset="0"/>
            </a:rPr>
            <a:t>i</a:t>
          </a:r>
          <a:r>
            <a:rPr lang="en-US" sz="1700" b="1" i="1" kern="1200" spc="-1" dirty="0">
              <a:latin typeface="Cambria" panose="02040503050406030204" pitchFamily="18" charset="0"/>
              <a:ea typeface="Cambria" panose="02040503050406030204" pitchFamily="18" charset="0"/>
            </a:rPr>
            <a:t> </a:t>
          </a:r>
          <a:r>
            <a:rPr lang="en-US" sz="1700" b="1" i="1" kern="1200" spc="-1" dirty="0" err="1">
              <a:latin typeface="Cambria" panose="02040503050406030204" pitchFamily="18" charset="0"/>
              <a:ea typeface="Cambria" panose="02040503050406030204" pitchFamily="18" charset="0"/>
            </a:rPr>
            <a:t>presađivanja</a:t>
          </a:r>
          <a:r>
            <a:rPr lang="en-US" sz="1700" b="1" i="1" kern="1200" spc="-1" dirty="0">
              <a:latin typeface="Cambria" panose="02040503050406030204" pitchFamily="18" charset="0"/>
              <a:ea typeface="Cambria" panose="02040503050406030204" pitchFamily="18" charset="0"/>
            </a:rPr>
            <a:t> organa</a:t>
          </a:r>
          <a:endParaRPr lang="hr-HR" sz="1700" b="0" i="0" kern="1200" dirty="0">
            <a:latin typeface="Cambria" panose="02040503050406030204" pitchFamily="18" charset="0"/>
            <a:ea typeface="Cambria" panose="02040503050406030204" pitchFamily="18" charset="0"/>
            <a:cs typeface="Calibri Light" panose="020F0302020204030204" pitchFamily="34" charset="0"/>
          </a:endParaRPr>
        </a:p>
        <a:p>
          <a:pPr marL="0" lvl="0" indent="0" algn="l" defTabSz="755650">
            <a:lnSpc>
              <a:spcPct val="90000"/>
            </a:lnSpc>
            <a:spcBef>
              <a:spcPct val="0"/>
            </a:spcBef>
            <a:spcAft>
              <a:spcPct val="35000"/>
            </a:spcAft>
            <a:buNone/>
          </a:pPr>
          <a:r>
            <a:rPr lang="hr-HR" sz="1700" b="0" i="0" kern="1200" dirty="0">
              <a:latin typeface="Cambria" panose="02040503050406030204" pitchFamily="18" charset="0"/>
              <a:ea typeface="Cambria" panose="02040503050406030204" pitchFamily="18" charset="0"/>
              <a:cs typeface="Calibri Light" panose="020F0302020204030204" pitchFamily="34" charset="0"/>
            </a:rPr>
            <a:t> - transplantacijska medicina razvija se u</a:t>
          </a:r>
        </a:p>
        <a:p>
          <a:pPr marL="0" lvl="0" indent="0" algn="l" defTabSz="755650">
            <a:lnSpc>
              <a:spcPct val="90000"/>
            </a:lnSpc>
            <a:spcBef>
              <a:spcPct val="0"/>
            </a:spcBef>
            <a:spcAft>
              <a:spcPct val="35000"/>
            </a:spcAft>
            <a:buNone/>
          </a:pPr>
          <a:r>
            <a:rPr lang="hr-HR" sz="1700" b="0" i="0" kern="1200" dirty="0">
              <a:latin typeface="Cambria" panose="02040503050406030204" pitchFamily="18" charset="0"/>
              <a:ea typeface="Cambria" panose="02040503050406030204" pitchFamily="18" charset="0"/>
              <a:cs typeface="Calibri Light" panose="020F0302020204030204" pitchFamily="34" charset="0"/>
            </a:rPr>
            <a:t>    20.stoljeću</a:t>
          </a:r>
        </a:p>
      </dsp:txBody>
      <dsp:txXfrm>
        <a:off x="72295" y="4693939"/>
        <a:ext cx="5073611" cy="1336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10DC5-A9A5-4D20-8D44-584CF9C0FBD4}">
      <dsp:nvSpPr>
        <dsp:cNvPr id="0" name=""/>
        <dsp:cNvSpPr/>
      </dsp:nvSpPr>
      <dsp:spPr>
        <a:xfrm rot="16200000">
          <a:off x="-293596" y="538673"/>
          <a:ext cx="4881076" cy="4267384"/>
        </a:xfrm>
        <a:prstGeom prst="upArrow">
          <a:avLst>
            <a:gd name="adj1" fmla="val 50000"/>
            <a:gd name="adj2" fmla="val 3500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hr-HR" sz="1800" b="1" kern="1200" dirty="0"/>
            <a:t>1. Živi donor</a:t>
          </a:r>
        </a:p>
        <a:p>
          <a:pPr marL="0" lvl="0" indent="0" algn="l" defTabSz="800100">
            <a:lnSpc>
              <a:spcPct val="90000"/>
            </a:lnSpc>
            <a:spcBef>
              <a:spcPct val="0"/>
            </a:spcBef>
            <a:spcAft>
              <a:spcPct val="35000"/>
            </a:spcAft>
            <a:buNone/>
          </a:pPr>
          <a:r>
            <a:rPr lang="en-US" sz="1800" b="1" kern="1200" dirty="0" err="1">
              <a:latin typeface="Cambria" panose="02040503050406030204" pitchFamily="18" charset="0"/>
            </a:rPr>
            <a:t>obično</a:t>
          </a:r>
          <a:r>
            <a:rPr lang="en-US" sz="1800" b="1" kern="1200" dirty="0">
              <a:latin typeface="Cambria" panose="02040503050406030204" pitchFamily="18" charset="0"/>
            </a:rPr>
            <a:t> </a:t>
          </a:r>
          <a:r>
            <a:rPr lang="en-US" sz="1800" b="1" kern="1200" dirty="0" err="1">
              <a:latin typeface="Cambria" panose="02040503050406030204" pitchFamily="18" charset="0"/>
            </a:rPr>
            <a:t>netko</a:t>
          </a:r>
          <a:r>
            <a:rPr lang="en-US" sz="1800" b="1" kern="1200" dirty="0">
              <a:latin typeface="Cambria" panose="02040503050406030204" pitchFamily="18" charset="0"/>
            </a:rPr>
            <a:t> </a:t>
          </a:r>
          <a:r>
            <a:rPr lang="en-US" sz="1800" b="1" kern="1200" dirty="0" err="1">
              <a:latin typeface="Cambria" panose="02040503050406030204" pitchFamily="18" charset="0"/>
            </a:rPr>
            <a:t>iz</a:t>
          </a:r>
          <a:r>
            <a:rPr lang="en-US" sz="1800" b="1" kern="1200" dirty="0">
              <a:latin typeface="Cambria" panose="02040503050406030204" pitchFamily="18" charset="0"/>
            </a:rPr>
            <a:t> </a:t>
          </a:r>
          <a:r>
            <a:rPr lang="en-US" sz="1800" b="1" kern="1200" dirty="0" err="1">
              <a:latin typeface="Cambria" panose="02040503050406030204" pitchFamily="18" charset="0"/>
            </a:rPr>
            <a:t>obitelji</a:t>
          </a:r>
          <a:r>
            <a:rPr lang="en-US" sz="1800" b="1" kern="1200" dirty="0">
              <a:latin typeface="Cambria" panose="02040503050406030204" pitchFamily="18" charset="0"/>
            </a:rPr>
            <a:t>; </a:t>
          </a:r>
          <a:endParaRPr lang="hr-HR" sz="1800" b="1" kern="1200" dirty="0"/>
        </a:p>
        <a:p>
          <a:pPr marL="171450" lvl="1" indent="-171450" algn="l" defTabSz="800100">
            <a:lnSpc>
              <a:spcPct val="90000"/>
            </a:lnSpc>
            <a:spcBef>
              <a:spcPct val="0"/>
            </a:spcBef>
            <a:spcAft>
              <a:spcPct val="15000"/>
            </a:spcAft>
            <a:buChar char="•"/>
          </a:pPr>
          <a:r>
            <a:rPr lang="en-US" sz="1800" kern="1200" dirty="0" err="1">
              <a:latin typeface="Cambria" panose="02040503050406030204" pitchFamily="18" charset="0"/>
            </a:rPr>
            <a:t>može</a:t>
          </a:r>
          <a:r>
            <a:rPr lang="en-US" sz="1800" kern="1200" dirty="0">
              <a:latin typeface="Cambria" panose="02040503050406030204" pitchFamily="18" charset="0"/>
            </a:rPr>
            <a:t> se </a:t>
          </a:r>
          <a:r>
            <a:rPr lang="en-US" sz="1800" kern="1200" dirty="0" err="1">
              <a:latin typeface="Cambria" panose="02040503050406030204" pitchFamily="18" charset="0"/>
            </a:rPr>
            <a:t>donirati</a:t>
          </a:r>
          <a:r>
            <a:rPr lang="en-US" sz="1800" kern="1200" dirty="0">
              <a:latin typeface="Cambria" panose="02040503050406030204" pitchFamily="18" charset="0"/>
            </a:rPr>
            <a:t> </a:t>
          </a:r>
          <a:r>
            <a:rPr lang="en-US" sz="1800" kern="1200" dirty="0" err="1">
              <a:latin typeface="Cambria" panose="02040503050406030204" pitchFamily="18" charset="0"/>
            </a:rPr>
            <a:t>jedan</a:t>
          </a:r>
          <a:r>
            <a:rPr lang="en-US" sz="1800" kern="1200" dirty="0">
              <a:latin typeface="Cambria" panose="02040503050406030204" pitchFamily="18" charset="0"/>
            </a:rPr>
            <a:t> </a:t>
          </a:r>
          <a:r>
            <a:rPr lang="en-US" sz="1800" kern="1200" dirty="0" err="1">
              <a:latin typeface="Cambria" panose="02040503050406030204" pitchFamily="18" charset="0"/>
            </a:rPr>
            <a:t>parni</a:t>
          </a:r>
          <a:r>
            <a:rPr lang="en-US" sz="1800" kern="1200" dirty="0">
              <a:latin typeface="Cambria" panose="02040503050406030204" pitchFamily="18" charset="0"/>
            </a:rPr>
            <a:t> organ (</a:t>
          </a:r>
          <a:r>
            <a:rPr lang="en-US" sz="1800" kern="1200" dirty="0" err="1">
              <a:latin typeface="Cambria" panose="02040503050406030204" pitchFamily="18" charset="0"/>
            </a:rPr>
            <a:t>bubreg</a:t>
          </a:r>
          <a:r>
            <a:rPr lang="en-US" sz="1800" kern="1200" dirty="0">
              <a:latin typeface="Cambria" panose="02040503050406030204" pitchFamily="18" charset="0"/>
            </a:rPr>
            <a:t>)</a:t>
          </a:r>
          <a:endParaRPr lang="hr-HR" sz="1800" kern="1200" dirty="0">
            <a:latin typeface="Cambria" panose="02040503050406030204" pitchFamily="18" charset="0"/>
          </a:endParaRPr>
        </a:p>
        <a:p>
          <a:pPr marL="171450" lvl="1" indent="-171450" algn="l" defTabSz="800100">
            <a:lnSpc>
              <a:spcPct val="90000"/>
            </a:lnSpc>
            <a:spcBef>
              <a:spcPct val="0"/>
            </a:spcBef>
            <a:spcAft>
              <a:spcPct val="15000"/>
            </a:spcAft>
            <a:buChar char="•"/>
          </a:pPr>
          <a:r>
            <a:rPr lang="en-US" sz="1800" kern="1200">
              <a:latin typeface="Cambria" panose="02040503050406030204" pitchFamily="18" charset="0"/>
            </a:rPr>
            <a:t>dio organa (desni, lateralni segment jetre)</a:t>
          </a:r>
          <a:endParaRPr lang="hr-HR" sz="1800" kern="1200" dirty="0">
            <a:latin typeface="Cambria" panose="02040503050406030204" pitchFamily="18" charset="0"/>
          </a:endParaRPr>
        </a:p>
        <a:p>
          <a:pPr marL="171450" lvl="1" indent="-171450" algn="l" defTabSz="800100">
            <a:lnSpc>
              <a:spcPct val="90000"/>
            </a:lnSpc>
            <a:spcBef>
              <a:spcPct val="0"/>
            </a:spcBef>
            <a:spcAft>
              <a:spcPct val="15000"/>
            </a:spcAft>
            <a:buChar char="•"/>
          </a:pPr>
          <a:r>
            <a:rPr lang="en-US" sz="1800" kern="1200" dirty="0" err="1">
              <a:latin typeface="Cambria" panose="02040503050406030204" pitchFamily="18" charset="0"/>
            </a:rPr>
            <a:t>ili</a:t>
          </a:r>
          <a:r>
            <a:rPr lang="en-US" sz="1800" kern="1200" dirty="0">
              <a:latin typeface="Cambria" panose="02040503050406030204" pitchFamily="18" charset="0"/>
            </a:rPr>
            <a:t> </a:t>
          </a:r>
          <a:r>
            <a:rPr lang="en-US" sz="1800" kern="1200" dirty="0" err="1">
              <a:latin typeface="Cambria" panose="02040503050406030204" pitchFamily="18" charset="0"/>
            </a:rPr>
            <a:t>tkiva</a:t>
          </a:r>
          <a:r>
            <a:rPr lang="en-US" sz="1800" kern="1200" dirty="0">
              <a:latin typeface="Cambria" panose="02040503050406030204" pitchFamily="18" charset="0"/>
            </a:rPr>
            <a:t> (</a:t>
          </a:r>
          <a:r>
            <a:rPr lang="en-US" sz="1800" kern="1200" dirty="0" err="1">
              <a:latin typeface="Cambria" panose="02040503050406030204" pitchFamily="18" charset="0"/>
            </a:rPr>
            <a:t>koštana</a:t>
          </a:r>
          <a:r>
            <a:rPr lang="en-US" sz="1800" kern="1200" dirty="0">
              <a:latin typeface="Cambria" panose="02040503050406030204" pitchFamily="18" charset="0"/>
            </a:rPr>
            <a:t> </a:t>
          </a:r>
          <a:r>
            <a:rPr lang="en-US" sz="1800" kern="1200" dirty="0" err="1">
              <a:latin typeface="Cambria" panose="02040503050406030204" pitchFamily="18" charset="0"/>
            </a:rPr>
            <a:t>srž</a:t>
          </a:r>
          <a:r>
            <a:rPr lang="en-US" sz="1800" kern="1200" dirty="0">
              <a:latin typeface="Cambria" panose="02040503050406030204" pitchFamily="18" charset="0"/>
            </a:rPr>
            <a:t>)</a:t>
          </a:r>
          <a:endParaRPr lang="hr-HR" sz="1800" kern="1200" dirty="0">
            <a:latin typeface="Cambria" panose="02040503050406030204" pitchFamily="18" charset="0"/>
          </a:endParaRPr>
        </a:p>
      </dsp:txBody>
      <dsp:txXfrm rot="5400000">
        <a:off x="760042" y="1452096"/>
        <a:ext cx="3520592" cy="2440538"/>
      </dsp:txXfrm>
    </dsp:sp>
    <dsp:sp modelId="{6A211818-6DEB-43AF-B573-6AE79DA86017}">
      <dsp:nvSpPr>
        <dsp:cNvPr id="0" name=""/>
        <dsp:cNvSpPr/>
      </dsp:nvSpPr>
      <dsp:spPr>
        <a:xfrm rot="5400000">
          <a:off x="4427722" y="538673"/>
          <a:ext cx="4829569" cy="4267384"/>
        </a:xfrm>
        <a:prstGeom prst="upArrow">
          <a:avLst>
            <a:gd name="adj1" fmla="val 50000"/>
            <a:gd name="adj2" fmla="val 3500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hr-HR" sz="1800" b="1" kern="1200"/>
            <a:t>2. Kadaverični donor</a:t>
          </a:r>
          <a:endParaRPr lang="hr-HR" sz="1800" b="1" kern="1200" dirty="0"/>
        </a:p>
        <a:p>
          <a:pPr marL="171450" lvl="1" indent="-171450" algn="l" defTabSz="800100">
            <a:lnSpc>
              <a:spcPct val="90000"/>
            </a:lnSpc>
            <a:spcBef>
              <a:spcPct val="0"/>
            </a:spcBef>
            <a:spcAft>
              <a:spcPct val="15000"/>
            </a:spcAft>
            <a:buChar char="•"/>
          </a:pPr>
          <a:r>
            <a:rPr lang="en-US" sz="1800" kern="1200" dirty="0" err="1">
              <a:latin typeface="Cambria" panose="02040503050406030204" pitchFamily="18" charset="0"/>
            </a:rPr>
            <a:t>može</a:t>
          </a:r>
          <a:r>
            <a:rPr lang="en-US" sz="1800" kern="1200" dirty="0">
              <a:latin typeface="Cambria" panose="02040503050406030204" pitchFamily="18" charset="0"/>
            </a:rPr>
            <a:t> se </a:t>
          </a:r>
          <a:r>
            <a:rPr lang="en-US" sz="1800" kern="1200" dirty="0" err="1">
              <a:latin typeface="Cambria" panose="02040503050406030204" pitchFamily="18" charset="0"/>
            </a:rPr>
            <a:t>smatrati</a:t>
          </a:r>
          <a:r>
            <a:rPr lang="en-US" sz="1800" kern="1200" dirty="0">
              <a:latin typeface="Cambria" panose="02040503050406030204" pitchFamily="18" charset="0"/>
            </a:rPr>
            <a:t> </a:t>
          </a:r>
          <a:r>
            <a:rPr lang="en-US" sz="1800" kern="1200" dirty="0" err="1">
              <a:latin typeface="Cambria" panose="02040503050406030204" pitchFamily="18" charset="0"/>
            </a:rPr>
            <a:t>svaka</a:t>
          </a:r>
          <a:r>
            <a:rPr lang="en-US" sz="1800" kern="1200" dirty="0">
              <a:latin typeface="Cambria" panose="02040503050406030204" pitchFamily="18" charset="0"/>
            </a:rPr>
            <a:t> </a:t>
          </a:r>
          <a:r>
            <a:rPr lang="en-US" sz="1800" kern="1200" dirty="0" err="1">
              <a:latin typeface="Cambria" panose="02040503050406030204" pitchFamily="18" charset="0"/>
            </a:rPr>
            <a:t>umrla</a:t>
          </a:r>
          <a:r>
            <a:rPr lang="en-US" sz="1800" kern="1200" dirty="0">
              <a:latin typeface="Cambria" panose="02040503050406030204" pitchFamily="18" charset="0"/>
            </a:rPr>
            <a:t> </a:t>
          </a:r>
          <a:r>
            <a:rPr lang="en-US" sz="1800" kern="1200" dirty="0" err="1">
              <a:latin typeface="Cambria" panose="02040503050406030204" pitchFamily="18" charset="0"/>
            </a:rPr>
            <a:t>osoba</a:t>
          </a:r>
          <a:r>
            <a:rPr lang="hr-HR" sz="1800" kern="1200" dirty="0">
              <a:latin typeface="Cambria" panose="02040503050406030204" pitchFamily="18" charset="0"/>
            </a:rPr>
            <a:t> </a:t>
          </a:r>
          <a:r>
            <a:rPr lang="en-US" sz="1800" kern="1200" dirty="0" err="1">
              <a:latin typeface="Cambria" panose="02040503050406030204" pitchFamily="18" charset="0"/>
            </a:rPr>
            <a:t>koja</a:t>
          </a:r>
          <a:r>
            <a:rPr lang="en-US" sz="1800" kern="1200" dirty="0">
              <a:latin typeface="Cambria" panose="02040503050406030204" pitchFamily="18" charset="0"/>
            </a:rPr>
            <a:t> se </a:t>
          </a:r>
          <a:r>
            <a:rPr lang="en-US" sz="1800" kern="1200" dirty="0" err="1">
              <a:latin typeface="Cambria" panose="02040503050406030204" pitchFamily="18" charset="0"/>
            </a:rPr>
            <a:t>za</a:t>
          </a:r>
          <a:r>
            <a:rPr lang="en-US" sz="1800" kern="1200" dirty="0">
              <a:latin typeface="Cambria" panose="02040503050406030204" pitchFamily="18" charset="0"/>
            </a:rPr>
            <a:t> </a:t>
          </a:r>
          <a:r>
            <a:rPr lang="en-US" sz="1800" kern="1200" dirty="0" err="1">
              <a:latin typeface="Cambria" panose="02040503050406030204" pitchFamily="18" charset="0"/>
            </a:rPr>
            <a:t>života</a:t>
          </a:r>
          <a:r>
            <a:rPr lang="en-US" sz="1800" kern="1200" dirty="0">
              <a:latin typeface="Cambria" panose="02040503050406030204" pitchFamily="18" charset="0"/>
            </a:rPr>
            <a:t> </a:t>
          </a:r>
          <a:r>
            <a:rPr lang="en-US" sz="1800" kern="1200" dirty="0" err="1">
              <a:latin typeface="Cambria" panose="02040503050406030204" pitchFamily="18" charset="0"/>
            </a:rPr>
            <a:t>nije</a:t>
          </a:r>
          <a:r>
            <a:rPr lang="en-US" sz="1800" kern="1200" dirty="0">
              <a:latin typeface="Cambria" panose="02040503050406030204" pitchFamily="18" charset="0"/>
            </a:rPr>
            <a:t> </a:t>
          </a:r>
          <a:r>
            <a:rPr lang="en-US" sz="1800" kern="1200" dirty="0" err="1">
              <a:latin typeface="Cambria" panose="02040503050406030204" pitchFamily="18" charset="0"/>
            </a:rPr>
            <a:t>izričito</a:t>
          </a:r>
          <a:r>
            <a:rPr lang="en-US" sz="1800" kern="1200" dirty="0">
              <a:latin typeface="Cambria" panose="02040503050406030204" pitchFamily="18" charset="0"/>
            </a:rPr>
            <a:t> </a:t>
          </a:r>
          <a:r>
            <a:rPr lang="en-US" sz="1800" kern="1200" dirty="0" err="1">
              <a:latin typeface="Cambria" panose="02040503050406030204" pitchFamily="18" charset="0"/>
            </a:rPr>
            <a:t>protivila</a:t>
          </a:r>
          <a:r>
            <a:rPr lang="en-US" sz="1800" kern="1200" dirty="0">
              <a:latin typeface="Cambria" panose="02040503050406030204" pitchFamily="18" charset="0"/>
            </a:rPr>
            <a:t> </a:t>
          </a:r>
          <a:r>
            <a:rPr lang="en-US" sz="1800" kern="1200" dirty="0" err="1">
              <a:latin typeface="Cambria" panose="02040503050406030204" pitchFamily="18" charset="0"/>
            </a:rPr>
            <a:t>donaciji</a:t>
          </a:r>
          <a:r>
            <a:rPr lang="en-US" sz="1800" kern="1200" dirty="0">
              <a:latin typeface="Cambria" panose="02040503050406030204" pitchFamily="18" charset="0"/>
            </a:rPr>
            <a:t> organa </a:t>
          </a:r>
          <a:endParaRPr lang="hr-HR" sz="1800" kern="1200" dirty="0">
            <a:latin typeface="Cambria" panose="02040503050406030204" pitchFamily="18" charset="0"/>
          </a:endParaRPr>
        </a:p>
        <a:p>
          <a:pPr marL="171450" lvl="1" indent="-171450" algn="l" defTabSz="800100">
            <a:lnSpc>
              <a:spcPct val="90000"/>
            </a:lnSpc>
            <a:spcBef>
              <a:spcPct val="0"/>
            </a:spcBef>
            <a:spcAft>
              <a:spcPct val="15000"/>
            </a:spcAft>
            <a:buChar char="•"/>
          </a:pPr>
          <a:r>
            <a:rPr lang="hr-HR" sz="1800" kern="1200" dirty="0">
              <a:latin typeface="Cambria" panose="02040503050406030204" pitchFamily="18" charset="0"/>
            </a:rPr>
            <a:t>t</a:t>
          </a:r>
          <a:r>
            <a:rPr lang="en-US" sz="1800" kern="1200" dirty="0" err="1">
              <a:latin typeface="Cambria" panose="02040503050406030204" pitchFamily="18" charset="0"/>
            </a:rPr>
            <a:t>ime</a:t>
          </a:r>
          <a:r>
            <a:rPr lang="en-US" sz="1800" kern="1200" dirty="0">
              <a:latin typeface="Cambria" panose="02040503050406030204" pitchFamily="18" charset="0"/>
            </a:rPr>
            <a:t> se </a:t>
          </a:r>
          <a:r>
            <a:rPr lang="en-US" sz="1800" kern="1200" dirty="0" err="1">
              <a:latin typeface="Cambria" panose="02040503050406030204" pitchFamily="18" charset="0"/>
            </a:rPr>
            <a:t>velik</a:t>
          </a:r>
          <a:r>
            <a:rPr lang="en-US" sz="1800" kern="1200" dirty="0">
              <a:latin typeface="Cambria" panose="02040503050406030204" pitchFamily="18" charset="0"/>
            </a:rPr>
            <a:t> </a:t>
          </a:r>
          <a:r>
            <a:rPr lang="en-US" sz="1800" kern="1200" dirty="0" err="1">
              <a:latin typeface="Cambria" panose="02040503050406030204" pitchFamily="18" charset="0"/>
            </a:rPr>
            <a:t>broj</a:t>
          </a:r>
          <a:r>
            <a:rPr lang="en-US" sz="1800" kern="1200" dirty="0">
              <a:latin typeface="Cambria" panose="02040503050406030204" pitchFamily="18" charset="0"/>
            </a:rPr>
            <a:t> </a:t>
          </a:r>
          <a:r>
            <a:rPr lang="en-US" sz="1800" kern="1200" dirty="0" err="1">
              <a:latin typeface="Cambria" panose="02040503050406030204" pitchFamily="18" charset="0"/>
            </a:rPr>
            <a:t>umrlih</a:t>
          </a:r>
          <a:r>
            <a:rPr lang="en-US" sz="1800" kern="1200" dirty="0">
              <a:latin typeface="Cambria" panose="02040503050406030204" pitchFamily="18" charset="0"/>
            </a:rPr>
            <a:t> </a:t>
          </a:r>
          <a:r>
            <a:rPr lang="en-US" sz="1800" kern="1200" dirty="0" err="1">
              <a:latin typeface="Cambria" panose="02040503050406030204" pitchFamily="18" charset="0"/>
            </a:rPr>
            <a:t>osoba</a:t>
          </a:r>
          <a:r>
            <a:rPr lang="en-US" sz="1800" kern="1200" dirty="0">
              <a:latin typeface="Cambria" panose="02040503050406030204" pitchFamily="18" charset="0"/>
            </a:rPr>
            <a:t> </a:t>
          </a:r>
          <a:r>
            <a:rPr lang="en-US" sz="1800" kern="1200" dirty="0" err="1">
              <a:latin typeface="Cambria" panose="02040503050406030204" pitchFamily="18" charset="0"/>
            </a:rPr>
            <a:t>može</a:t>
          </a:r>
          <a:r>
            <a:rPr lang="en-US" sz="1800" kern="1200" dirty="0">
              <a:latin typeface="Cambria" panose="02040503050406030204" pitchFamily="18" charset="0"/>
            </a:rPr>
            <a:t> </a:t>
          </a:r>
          <a:r>
            <a:rPr lang="en-US" sz="1800" kern="1200" dirty="0" err="1">
              <a:latin typeface="Cambria" panose="02040503050406030204" pitchFamily="18" charset="0"/>
            </a:rPr>
            <a:t>smatrati</a:t>
          </a:r>
          <a:r>
            <a:rPr lang="en-US" sz="1800" kern="1200" dirty="0">
              <a:latin typeface="Cambria" panose="02040503050406030204" pitchFamily="18" charset="0"/>
            </a:rPr>
            <a:t> </a:t>
          </a:r>
          <a:r>
            <a:rPr lang="en-US" sz="1800" kern="1200" dirty="0" err="1">
              <a:latin typeface="Cambria" panose="02040503050406030204" pitchFamily="18" charset="0"/>
            </a:rPr>
            <a:t>mogućim</a:t>
          </a:r>
          <a:r>
            <a:rPr lang="hr-HR" sz="1800" kern="1200" dirty="0">
              <a:latin typeface="Cambria" panose="02040503050406030204" pitchFamily="18" charset="0"/>
            </a:rPr>
            <a:t> </a:t>
          </a:r>
          <a:r>
            <a:rPr lang="en-US" sz="1800" kern="1200" dirty="0" err="1">
              <a:latin typeface="Cambria" panose="02040503050406030204" pitchFamily="18" charset="0"/>
            </a:rPr>
            <a:t>donorima</a:t>
          </a:r>
          <a:r>
            <a:rPr lang="en-US" sz="1800" kern="1200" dirty="0">
              <a:latin typeface="Cambria" panose="02040503050406030204" pitchFamily="18" charset="0"/>
            </a:rPr>
            <a:t> organa </a:t>
          </a:r>
          <a:r>
            <a:rPr lang="en-US" sz="1800" kern="1200" dirty="0" err="1">
              <a:latin typeface="Cambria" panose="02040503050406030204" pitchFamily="18" charset="0"/>
            </a:rPr>
            <a:t>ili</a:t>
          </a:r>
          <a:r>
            <a:rPr lang="en-US" sz="1800" kern="1200" dirty="0">
              <a:latin typeface="Cambria" panose="02040503050406030204" pitchFamily="18" charset="0"/>
            </a:rPr>
            <a:t> </a:t>
          </a:r>
          <a:r>
            <a:rPr lang="en-US" sz="1800" kern="1200" dirty="0" err="1">
              <a:latin typeface="Cambria" panose="02040503050406030204" pitchFamily="18" charset="0"/>
            </a:rPr>
            <a:t>tkiva</a:t>
          </a:r>
          <a:endParaRPr lang="en-US" sz="1800" b="0" i="0" kern="1200" dirty="0">
            <a:effectLst/>
            <a:latin typeface="Cambria" panose="02040503050406030204" pitchFamily="18" charset="0"/>
          </a:endParaRPr>
        </a:p>
      </dsp:txBody>
      <dsp:txXfrm rot="-5400000">
        <a:off x="4708815" y="1464972"/>
        <a:ext cx="3520592" cy="24147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6EBBA-53E2-4EB2-9CCF-B8C2309C2A26}">
      <dsp:nvSpPr>
        <dsp:cNvPr id="0" name=""/>
        <dsp:cNvSpPr/>
      </dsp:nvSpPr>
      <dsp:spPr>
        <a:xfrm>
          <a:off x="0" y="0"/>
          <a:ext cx="8596585" cy="2514821"/>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FA7799-3EB7-4C76-AE2D-CEB812AEAF69}">
      <dsp:nvSpPr>
        <dsp:cNvPr id="0" name=""/>
        <dsp:cNvSpPr/>
      </dsp:nvSpPr>
      <dsp:spPr>
        <a:xfrm>
          <a:off x="257897" y="335309"/>
          <a:ext cx="2525246" cy="1844202"/>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F1C789-0529-4193-94B2-E8BAB190BA42}">
      <dsp:nvSpPr>
        <dsp:cNvPr id="0" name=""/>
        <dsp:cNvSpPr/>
      </dsp:nvSpPr>
      <dsp:spPr>
        <a:xfrm rot="10800000">
          <a:off x="257897" y="2514821"/>
          <a:ext cx="2525246" cy="3073670"/>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latin typeface="Cambria" panose="02040503050406030204" pitchFamily="18" charset="0"/>
            </a:rPr>
            <a:t>BUBREG</a:t>
          </a:r>
          <a:r>
            <a:rPr lang="en-US" sz="2300" kern="1200" dirty="0">
              <a:latin typeface="Cambria" panose="02040503050406030204" pitchFamily="18" charset="0"/>
            </a:rPr>
            <a:t> </a:t>
          </a:r>
          <a:endParaRPr lang="hr-HR" sz="2300" kern="1200" dirty="0">
            <a:latin typeface="Cambria" panose="02040503050406030204" pitchFamily="18" charset="0"/>
          </a:endParaRPr>
        </a:p>
        <a:p>
          <a:pPr marL="0" lvl="0" indent="0" algn="ctr" defTabSz="1022350">
            <a:lnSpc>
              <a:spcPct val="90000"/>
            </a:lnSpc>
            <a:spcBef>
              <a:spcPct val="0"/>
            </a:spcBef>
            <a:spcAft>
              <a:spcPct val="35000"/>
            </a:spcAft>
            <a:buNone/>
          </a:pPr>
          <a:r>
            <a:rPr lang="en-US" sz="2300" kern="1200" dirty="0">
              <a:latin typeface="Cambria" panose="02040503050406030204" pitchFamily="18" charset="0"/>
            </a:rPr>
            <a:t>(</a:t>
          </a:r>
          <a:r>
            <a:rPr lang="en-US" sz="2300" kern="1200" dirty="0" err="1">
              <a:latin typeface="Cambria" panose="02040503050406030204" pitchFamily="18" charset="0"/>
            </a:rPr>
            <a:t>prekida</a:t>
          </a:r>
          <a:r>
            <a:rPr lang="en-US" sz="2300" kern="1200" dirty="0">
              <a:latin typeface="Cambria" panose="02040503050406030204" pitchFamily="18" charset="0"/>
            </a:rPr>
            <a:t> se </a:t>
          </a:r>
          <a:r>
            <a:rPr lang="en-US" sz="2300" kern="1200" dirty="0" err="1">
              <a:latin typeface="Cambria" panose="02040503050406030204" pitchFamily="18" charset="0"/>
            </a:rPr>
            <a:t>potreba</a:t>
          </a:r>
          <a:r>
            <a:rPr lang="en-US" sz="2300" kern="1200" dirty="0">
              <a:latin typeface="Cambria" panose="02040503050406030204" pitchFamily="18" charset="0"/>
            </a:rPr>
            <a:t> za </a:t>
          </a:r>
          <a:r>
            <a:rPr lang="en-US" sz="2300" kern="1200" dirty="0" err="1">
              <a:latin typeface="Cambria" panose="02040503050406030204" pitchFamily="18" charset="0"/>
            </a:rPr>
            <a:t>dijalizom</a:t>
          </a:r>
          <a:r>
            <a:rPr lang="en-US" sz="2300" kern="1200" dirty="0">
              <a:latin typeface="Cambria" panose="02040503050406030204" pitchFamily="18" charset="0"/>
            </a:rPr>
            <a:t>)</a:t>
          </a:r>
        </a:p>
      </dsp:txBody>
      <dsp:txXfrm rot="10800000">
        <a:off x="335557" y="2514821"/>
        <a:ext cx="2369926" cy="2996010"/>
      </dsp:txXfrm>
    </dsp:sp>
    <dsp:sp modelId="{A09E30CE-F6F6-4DFC-A1C9-5D5539696A81}">
      <dsp:nvSpPr>
        <dsp:cNvPr id="0" name=""/>
        <dsp:cNvSpPr/>
      </dsp:nvSpPr>
      <dsp:spPr>
        <a:xfrm>
          <a:off x="3035669" y="335309"/>
          <a:ext cx="2525246" cy="1844202"/>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C5E04B-A134-4EAF-8127-9CF1BF654CD4}">
      <dsp:nvSpPr>
        <dsp:cNvPr id="0" name=""/>
        <dsp:cNvSpPr/>
      </dsp:nvSpPr>
      <dsp:spPr>
        <a:xfrm rot="10800000">
          <a:off x="3035669" y="2514821"/>
          <a:ext cx="2525246" cy="3073670"/>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latin typeface="Cambria" panose="02040503050406030204" pitchFamily="18" charset="0"/>
            </a:rPr>
            <a:t>GUŠTERAČA </a:t>
          </a:r>
          <a:endParaRPr lang="hr-HR" sz="2300" b="1" kern="1200" dirty="0">
            <a:latin typeface="Cambria" panose="02040503050406030204" pitchFamily="18" charset="0"/>
          </a:endParaRPr>
        </a:p>
        <a:p>
          <a:pPr marL="0" lvl="0" indent="0" algn="ctr" defTabSz="1022350">
            <a:lnSpc>
              <a:spcPct val="90000"/>
            </a:lnSpc>
            <a:spcBef>
              <a:spcPct val="0"/>
            </a:spcBef>
            <a:spcAft>
              <a:spcPct val="35000"/>
            </a:spcAft>
            <a:buNone/>
          </a:pPr>
          <a:r>
            <a:rPr lang="en-US" sz="2300" kern="1200" dirty="0">
              <a:latin typeface="Cambria" panose="02040503050406030204" pitchFamily="18" charset="0"/>
            </a:rPr>
            <a:t>(</a:t>
          </a:r>
          <a:r>
            <a:rPr lang="en-US" sz="2300" kern="1200" dirty="0" err="1">
              <a:latin typeface="Cambria" panose="02040503050406030204" pitchFamily="18" charset="0"/>
            </a:rPr>
            <a:t>prekida</a:t>
          </a:r>
          <a:r>
            <a:rPr lang="en-US" sz="2300" kern="1200" dirty="0">
              <a:latin typeface="Cambria" panose="02040503050406030204" pitchFamily="18" charset="0"/>
            </a:rPr>
            <a:t> se </a:t>
          </a:r>
          <a:r>
            <a:rPr lang="en-US" sz="2300" kern="1200" dirty="0" err="1">
              <a:latin typeface="Cambria" panose="02040503050406030204" pitchFamily="18" charset="0"/>
            </a:rPr>
            <a:t>potreba</a:t>
          </a:r>
          <a:r>
            <a:rPr lang="en-US" sz="2300" kern="1200" dirty="0">
              <a:latin typeface="Cambria" panose="02040503050406030204" pitchFamily="18" charset="0"/>
            </a:rPr>
            <a:t> za </a:t>
          </a:r>
          <a:r>
            <a:rPr lang="en-US" sz="2300" kern="1200" dirty="0" err="1">
              <a:latin typeface="Cambria" panose="02040503050406030204" pitchFamily="18" charset="0"/>
            </a:rPr>
            <a:t>uzimanjem</a:t>
          </a:r>
          <a:r>
            <a:rPr lang="en-US" sz="2300" kern="1200" dirty="0">
              <a:latin typeface="Cambria" panose="02040503050406030204" pitchFamily="18" charset="0"/>
            </a:rPr>
            <a:t> </a:t>
          </a:r>
          <a:r>
            <a:rPr lang="en-US" sz="2300" kern="1200" dirty="0" err="1">
              <a:latin typeface="Cambria" panose="02040503050406030204" pitchFamily="18" charset="0"/>
            </a:rPr>
            <a:t>inzulina</a:t>
          </a:r>
          <a:r>
            <a:rPr lang="en-US" sz="2300" kern="1200" dirty="0">
              <a:latin typeface="Cambria" panose="02040503050406030204" pitchFamily="18" charset="0"/>
            </a:rPr>
            <a:t> </a:t>
          </a:r>
          <a:r>
            <a:rPr lang="en-US" sz="2300" kern="1200" dirty="0" err="1">
              <a:latin typeface="Cambria" panose="02040503050406030204" pitchFamily="18" charset="0"/>
            </a:rPr>
            <a:t>kod</a:t>
          </a:r>
          <a:r>
            <a:rPr lang="en-US" sz="2300" kern="1200" dirty="0">
              <a:latin typeface="Cambria" panose="02040503050406030204" pitchFamily="18" charset="0"/>
            </a:rPr>
            <a:t> </a:t>
          </a:r>
          <a:r>
            <a:rPr lang="en-US" sz="2300" kern="1200" dirty="0" err="1">
              <a:latin typeface="Cambria" panose="02040503050406030204" pitchFamily="18" charset="0"/>
            </a:rPr>
            <a:t>nekih</a:t>
          </a:r>
          <a:r>
            <a:rPr lang="en-US" sz="2300" kern="1200" dirty="0">
              <a:latin typeface="Cambria" panose="02040503050406030204" pitchFamily="18" charset="0"/>
            </a:rPr>
            <a:t> </a:t>
          </a:r>
          <a:r>
            <a:rPr lang="en-US" sz="2300" kern="1200" dirty="0" err="1">
              <a:latin typeface="Cambria" panose="02040503050406030204" pitchFamily="18" charset="0"/>
            </a:rPr>
            <a:t>pacijenata</a:t>
          </a:r>
          <a:r>
            <a:rPr lang="en-US" sz="2300" kern="1200" dirty="0">
              <a:latin typeface="Cambria" panose="02040503050406030204" pitchFamily="18" charset="0"/>
            </a:rPr>
            <a:t>)</a:t>
          </a:r>
        </a:p>
      </dsp:txBody>
      <dsp:txXfrm rot="10800000">
        <a:off x="3113329" y="2514821"/>
        <a:ext cx="2369926" cy="2996010"/>
      </dsp:txXfrm>
    </dsp:sp>
    <dsp:sp modelId="{115B0F5B-A981-4EE6-92B3-E1B23C020617}">
      <dsp:nvSpPr>
        <dsp:cNvPr id="0" name=""/>
        <dsp:cNvSpPr/>
      </dsp:nvSpPr>
      <dsp:spPr>
        <a:xfrm>
          <a:off x="5870523" y="335309"/>
          <a:ext cx="2411080" cy="1844202"/>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C92191-47F6-4CA1-B9C2-D4BFEFD76EC3}">
      <dsp:nvSpPr>
        <dsp:cNvPr id="0" name=""/>
        <dsp:cNvSpPr/>
      </dsp:nvSpPr>
      <dsp:spPr>
        <a:xfrm rot="10800000">
          <a:off x="5813440" y="2514821"/>
          <a:ext cx="2525246" cy="3073670"/>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b="1" kern="1200" dirty="0">
              <a:latin typeface="Cambria" panose="02040503050406030204" pitchFamily="18" charset="0"/>
            </a:rPr>
            <a:t>JETRA, PLUĆA, SRCE</a:t>
          </a:r>
          <a:r>
            <a:rPr lang="en-US" sz="2300" kern="1200" dirty="0">
              <a:latin typeface="Cambria" panose="02040503050406030204" pitchFamily="18" charset="0"/>
            </a:rPr>
            <a:t> </a:t>
          </a:r>
          <a:endParaRPr lang="hr-HR" sz="2300" b="1" kern="1200" dirty="0">
            <a:latin typeface="Cambria" panose="02040503050406030204" pitchFamily="18" charset="0"/>
          </a:endParaRPr>
        </a:p>
        <a:p>
          <a:pPr marL="0" lvl="0" indent="0" algn="ctr" defTabSz="1022350">
            <a:lnSpc>
              <a:spcPct val="90000"/>
            </a:lnSpc>
            <a:spcBef>
              <a:spcPct val="0"/>
            </a:spcBef>
            <a:spcAft>
              <a:spcPct val="35000"/>
            </a:spcAft>
            <a:buNone/>
          </a:pPr>
          <a:r>
            <a:rPr lang="en-US" sz="2300" kern="1200" dirty="0">
              <a:latin typeface="Cambria" panose="02040503050406030204" pitchFamily="18" charset="0"/>
            </a:rPr>
            <a:t>(</a:t>
          </a:r>
          <a:r>
            <a:rPr lang="en-US" sz="2300" kern="1200" dirty="0" err="1">
              <a:latin typeface="Cambria" panose="02040503050406030204" pitchFamily="18" charset="0"/>
            </a:rPr>
            <a:t>kada</a:t>
          </a:r>
          <a:r>
            <a:rPr lang="en-US" sz="2300" kern="1200" dirty="0">
              <a:latin typeface="Cambria" panose="02040503050406030204" pitchFamily="18" charset="0"/>
            </a:rPr>
            <a:t> organ </a:t>
          </a:r>
          <a:r>
            <a:rPr lang="en-US" sz="2300" kern="1200" dirty="0" err="1">
              <a:latin typeface="Cambria" panose="02040503050406030204" pitchFamily="18" charset="0"/>
            </a:rPr>
            <a:t>nepovratno</a:t>
          </a:r>
          <a:r>
            <a:rPr lang="en-US" sz="2300" kern="1200" dirty="0">
              <a:latin typeface="Cambria" panose="02040503050406030204" pitchFamily="18" charset="0"/>
            </a:rPr>
            <a:t> </a:t>
          </a:r>
          <a:r>
            <a:rPr lang="en-US" sz="2300" kern="1200" dirty="0" err="1">
              <a:latin typeface="Cambria" panose="02040503050406030204" pitchFamily="18" charset="0"/>
            </a:rPr>
            <a:t>izgubi</a:t>
          </a:r>
          <a:r>
            <a:rPr lang="en-US" sz="2300" kern="1200" dirty="0">
              <a:latin typeface="Cambria" panose="02040503050406030204" pitchFamily="18" charset="0"/>
            </a:rPr>
            <a:t> </a:t>
          </a:r>
          <a:r>
            <a:rPr lang="en-US" sz="2300" kern="1200" dirty="0" err="1">
              <a:latin typeface="Cambria" panose="02040503050406030204" pitchFamily="18" charset="0"/>
            </a:rPr>
            <a:t>svoju</a:t>
          </a:r>
          <a:r>
            <a:rPr lang="en-US" sz="2300" kern="1200" dirty="0">
              <a:latin typeface="Cambria" panose="02040503050406030204" pitchFamily="18" charset="0"/>
            </a:rPr>
            <a:t> </a:t>
          </a:r>
          <a:r>
            <a:rPr lang="en-US" sz="2300" kern="1200" dirty="0" err="1">
              <a:latin typeface="Cambria" panose="02040503050406030204" pitchFamily="18" charset="0"/>
            </a:rPr>
            <a:t>funkciju</a:t>
          </a:r>
          <a:r>
            <a:rPr lang="en-US" sz="2300" kern="1200" dirty="0">
              <a:latin typeface="Cambria" panose="02040503050406030204" pitchFamily="18" charset="0"/>
            </a:rPr>
            <a:t> </a:t>
          </a:r>
          <a:r>
            <a:rPr lang="en-US" sz="2300" kern="1200" dirty="0" err="1">
              <a:latin typeface="Cambria" panose="02040503050406030204" pitchFamily="18" charset="0"/>
            </a:rPr>
            <a:t>te</a:t>
          </a:r>
          <a:r>
            <a:rPr lang="en-US" sz="2300" kern="1200" dirty="0">
              <a:latin typeface="Cambria" panose="02040503050406030204" pitchFamily="18" charset="0"/>
            </a:rPr>
            <a:t> je </a:t>
          </a:r>
          <a:r>
            <a:rPr lang="en-US" sz="2300" kern="1200" dirty="0" err="1">
              <a:latin typeface="Cambria" panose="02040503050406030204" pitchFamily="18" charset="0"/>
            </a:rPr>
            <a:t>pacijentov</a:t>
          </a:r>
          <a:r>
            <a:rPr lang="en-US" sz="2300" kern="1200" dirty="0">
              <a:latin typeface="Cambria" panose="02040503050406030204" pitchFamily="18" charset="0"/>
            </a:rPr>
            <a:t> </a:t>
          </a:r>
          <a:r>
            <a:rPr lang="en-US" sz="2300" kern="1200" dirty="0" err="1">
              <a:latin typeface="Cambria" panose="02040503050406030204" pitchFamily="18" charset="0"/>
            </a:rPr>
            <a:t>život</a:t>
          </a:r>
          <a:r>
            <a:rPr lang="en-US" sz="2300" kern="1200" dirty="0">
              <a:latin typeface="Cambria" panose="02040503050406030204" pitchFamily="18" charset="0"/>
            </a:rPr>
            <a:t> </a:t>
          </a:r>
          <a:r>
            <a:rPr lang="en-US" sz="2300" kern="1200" dirty="0" err="1">
              <a:latin typeface="Cambria" panose="02040503050406030204" pitchFamily="18" charset="0"/>
            </a:rPr>
            <a:t>ugrožen</a:t>
          </a:r>
          <a:r>
            <a:rPr lang="en-US" sz="2300" kern="1200" dirty="0">
              <a:latin typeface="Cambria" panose="02040503050406030204" pitchFamily="18" charset="0"/>
            </a:rPr>
            <a:t>)</a:t>
          </a:r>
        </a:p>
      </dsp:txBody>
      <dsp:txXfrm rot="10800000">
        <a:off x="5891100" y="2514821"/>
        <a:ext cx="2369926" cy="29960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ED6F7-7D15-4529-AF99-A70074D39B7D}">
      <dsp:nvSpPr>
        <dsp:cNvPr id="0" name=""/>
        <dsp:cNvSpPr/>
      </dsp:nvSpPr>
      <dsp:spPr>
        <a:xfrm>
          <a:off x="0" y="0"/>
          <a:ext cx="8963695" cy="2387743"/>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C46CF5-B26E-4898-9664-53C72336E371}">
      <dsp:nvSpPr>
        <dsp:cNvPr id="0" name=""/>
        <dsp:cNvSpPr/>
      </dsp:nvSpPr>
      <dsp:spPr>
        <a:xfrm>
          <a:off x="271379" y="318365"/>
          <a:ext cx="1958357" cy="1751011"/>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5FBF12-EF95-43A4-9C20-1C66D95D0560}">
      <dsp:nvSpPr>
        <dsp:cNvPr id="0" name=""/>
        <dsp:cNvSpPr/>
      </dsp:nvSpPr>
      <dsp:spPr>
        <a:xfrm rot="10800000">
          <a:off x="271379" y="2387743"/>
          <a:ext cx="1958357" cy="2918352"/>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rPr>
            <a:t>KOŽU</a:t>
          </a:r>
          <a:r>
            <a:rPr lang="en-US" sz="2400" kern="1200" dirty="0">
              <a:latin typeface="Cambria" panose="02040503050406030204" pitchFamily="18" charset="0"/>
            </a:rPr>
            <a:t> </a:t>
          </a:r>
          <a:endParaRPr lang="hr-HR" sz="2400" kern="1200" dirty="0">
            <a:latin typeface="Cambria" panose="02040503050406030204" pitchFamily="18" charset="0"/>
          </a:endParaRPr>
        </a:p>
        <a:p>
          <a:pPr marL="0" lvl="0" indent="0" algn="ctr" defTabSz="1066800">
            <a:lnSpc>
              <a:spcPct val="90000"/>
            </a:lnSpc>
            <a:spcBef>
              <a:spcPct val="0"/>
            </a:spcBef>
            <a:spcAft>
              <a:spcPct val="35000"/>
            </a:spcAft>
            <a:buNone/>
          </a:pPr>
          <a:r>
            <a:rPr lang="en-US" sz="2000" kern="1200" dirty="0" err="1">
              <a:latin typeface="Cambria" panose="02040503050406030204" pitchFamily="18" charset="0"/>
            </a:rPr>
            <a:t>kod</a:t>
          </a:r>
          <a:r>
            <a:rPr lang="en-US" sz="2000" kern="1200" dirty="0">
              <a:latin typeface="Cambria" panose="02040503050406030204" pitchFamily="18" charset="0"/>
            </a:rPr>
            <a:t> </a:t>
          </a:r>
          <a:endParaRPr lang="hr-HR" sz="2000" kern="1200" dirty="0">
            <a:latin typeface="Cambria" panose="02040503050406030204" pitchFamily="18" charset="0"/>
          </a:endParaRPr>
        </a:p>
        <a:p>
          <a:pPr marL="0" lvl="0" indent="0" algn="ctr" defTabSz="1066800">
            <a:lnSpc>
              <a:spcPct val="90000"/>
            </a:lnSpc>
            <a:spcBef>
              <a:spcPct val="0"/>
            </a:spcBef>
            <a:spcAft>
              <a:spcPct val="35000"/>
            </a:spcAft>
            <a:buNone/>
          </a:pPr>
          <a:r>
            <a:rPr lang="en-US" sz="2000" kern="1200" dirty="0">
              <a:latin typeface="Cambria" panose="02040503050406030204" pitchFamily="18" charset="0"/>
            </a:rPr>
            <a:t>po </a:t>
          </a:r>
          <a:r>
            <a:rPr lang="en-US" sz="2000" kern="1200" dirty="0" err="1">
              <a:latin typeface="Cambria" panose="02040503050406030204" pitchFamily="18" charset="0"/>
            </a:rPr>
            <a:t>život</a:t>
          </a:r>
          <a:r>
            <a:rPr lang="en-US" sz="2000" kern="1200" dirty="0">
              <a:latin typeface="Cambria" panose="02040503050406030204" pitchFamily="18" charset="0"/>
            </a:rPr>
            <a:t> </a:t>
          </a:r>
          <a:r>
            <a:rPr lang="en-US" sz="2000" kern="1200" dirty="0" err="1">
              <a:latin typeface="Cambria" panose="02040503050406030204" pitchFamily="18" charset="0"/>
            </a:rPr>
            <a:t>opasnih</a:t>
          </a:r>
          <a:r>
            <a:rPr lang="en-US" sz="2000" kern="1200" dirty="0">
              <a:latin typeface="Cambria" panose="02040503050406030204" pitchFamily="18" charset="0"/>
            </a:rPr>
            <a:t> </a:t>
          </a:r>
          <a:r>
            <a:rPr lang="en-US" sz="2000" kern="1200" dirty="0" err="1">
              <a:latin typeface="Cambria" panose="02040503050406030204" pitchFamily="18" charset="0"/>
            </a:rPr>
            <a:t>opeklina</a:t>
          </a:r>
          <a:endParaRPr lang="en-US" sz="2000" kern="1200" dirty="0">
            <a:latin typeface="Cambria" panose="02040503050406030204" pitchFamily="18" charset="0"/>
          </a:endParaRPr>
        </a:p>
      </dsp:txBody>
      <dsp:txXfrm rot="10800000">
        <a:off x="331605" y="2387743"/>
        <a:ext cx="1837905" cy="2858126"/>
      </dsp:txXfrm>
    </dsp:sp>
    <dsp:sp modelId="{018EC118-94EC-40ED-AFEC-2069EF6B8A8B}">
      <dsp:nvSpPr>
        <dsp:cNvPr id="0" name=""/>
        <dsp:cNvSpPr/>
      </dsp:nvSpPr>
      <dsp:spPr>
        <a:xfrm>
          <a:off x="2425572" y="318365"/>
          <a:ext cx="1958357" cy="1751011"/>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87149B-BD30-42FB-BFEF-5A1FD5BB536B}">
      <dsp:nvSpPr>
        <dsp:cNvPr id="0" name=""/>
        <dsp:cNvSpPr/>
      </dsp:nvSpPr>
      <dsp:spPr>
        <a:xfrm rot="10800000">
          <a:off x="2425572" y="2387743"/>
          <a:ext cx="1958357" cy="2918352"/>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rPr>
            <a:t>SRČANE VALVULE</a:t>
          </a:r>
          <a:endParaRPr lang="hr-HR" sz="2400" b="1" kern="1200" dirty="0">
            <a:latin typeface="Cambria" panose="02040503050406030204" pitchFamily="18" charset="0"/>
          </a:endParaRPr>
        </a:p>
        <a:p>
          <a:pPr marL="0" lvl="0" indent="0" algn="ctr" defTabSz="1066800">
            <a:lnSpc>
              <a:spcPct val="90000"/>
            </a:lnSpc>
            <a:spcBef>
              <a:spcPct val="0"/>
            </a:spcBef>
            <a:spcAft>
              <a:spcPct val="35000"/>
            </a:spcAft>
            <a:buNone/>
          </a:pPr>
          <a:r>
            <a:rPr lang="en-US" sz="2400" b="1" kern="1200" dirty="0">
              <a:latin typeface="Cambria" panose="02040503050406030204" pitchFamily="18" charset="0"/>
            </a:rPr>
            <a:t>ILI</a:t>
          </a:r>
          <a:r>
            <a:rPr lang="en-US" sz="2400" kern="1200" dirty="0">
              <a:latin typeface="Cambria" panose="02040503050406030204" pitchFamily="18" charset="0"/>
            </a:rPr>
            <a:t> </a:t>
          </a:r>
          <a:r>
            <a:rPr lang="en-US" sz="2400" b="1" kern="1200" dirty="0">
              <a:latin typeface="Cambria" panose="02040503050406030204" pitchFamily="18" charset="0"/>
            </a:rPr>
            <a:t>KRVNE ŽILE</a:t>
          </a:r>
          <a:r>
            <a:rPr lang="en-US" sz="2400" kern="1200" dirty="0">
              <a:latin typeface="Cambria" panose="02040503050406030204" pitchFamily="18" charset="0"/>
            </a:rPr>
            <a:t>  </a:t>
          </a:r>
          <a:endParaRPr lang="hr-HR" sz="2400" kern="1200" dirty="0">
            <a:latin typeface="Cambria" panose="02040503050406030204" pitchFamily="18" charset="0"/>
          </a:endParaRPr>
        </a:p>
        <a:p>
          <a:pPr marL="0" lvl="0" indent="0" algn="ctr" defTabSz="1066800">
            <a:lnSpc>
              <a:spcPct val="90000"/>
            </a:lnSpc>
            <a:spcBef>
              <a:spcPct val="0"/>
            </a:spcBef>
            <a:spcAft>
              <a:spcPct val="35000"/>
            </a:spcAft>
            <a:buNone/>
          </a:pPr>
          <a:r>
            <a:rPr lang="en-US" sz="2400" kern="1200" dirty="0" err="1">
              <a:latin typeface="Cambria" panose="02040503050406030204" pitchFamily="18" charset="0"/>
            </a:rPr>
            <a:t>uslijed</a:t>
          </a:r>
          <a:r>
            <a:rPr lang="en-US" sz="2400" kern="1200" dirty="0">
              <a:latin typeface="Cambria" panose="02040503050406030204" pitchFamily="18" charset="0"/>
            </a:rPr>
            <a:t> </a:t>
          </a:r>
          <a:r>
            <a:rPr lang="en-US" sz="2400" kern="1200" dirty="0" err="1">
              <a:latin typeface="Cambria" panose="02040503050406030204" pitchFamily="18" charset="0"/>
            </a:rPr>
            <a:t>određenih</a:t>
          </a:r>
          <a:r>
            <a:rPr lang="en-US" sz="2400" kern="1200" dirty="0">
              <a:latin typeface="Cambria" panose="02040503050406030204" pitchFamily="18" charset="0"/>
            </a:rPr>
            <a:t> </a:t>
          </a:r>
          <a:r>
            <a:rPr lang="en-US" sz="2400" kern="1200" dirty="0" err="1">
              <a:latin typeface="Cambria" panose="02040503050406030204" pitchFamily="18" charset="0"/>
            </a:rPr>
            <a:t>bolesti</a:t>
          </a:r>
          <a:endParaRPr lang="en-US" sz="2400" kern="1200" dirty="0">
            <a:latin typeface="Cambria" panose="02040503050406030204" pitchFamily="18" charset="0"/>
          </a:endParaRPr>
        </a:p>
      </dsp:txBody>
      <dsp:txXfrm rot="10800000">
        <a:off x="2485798" y="2387743"/>
        <a:ext cx="1837905" cy="2858126"/>
      </dsp:txXfrm>
    </dsp:sp>
    <dsp:sp modelId="{9293B666-E092-419E-80A6-BF824201F1FE}">
      <dsp:nvSpPr>
        <dsp:cNvPr id="0" name=""/>
        <dsp:cNvSpPr/>
      </dsp:nvSpPr>
      <dsp:spPr>
        <a:xfrm>
          <a:off x="4579765" y="318365"/>
          <a:ext cx="1958357" cy="1751011"/>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93C0A7-8BA6-4A6B-9465-8EE002522ECA}">
      <dsp:nvSpPr>
        <dsp:cNvPr id="0" name=""/>
        <dsp:cNvSpPr/>
      </dsp:nvSpPr>
      <dsp:spPr>
        <a:xfrm rot="10800000">
          <a:off x="4579765" y="2387743"/>
          <a:ext cx="1958357" cy="2918352"/>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rPr>
            <a:t>ROŽNICU </a:t>
          </a:r>
          <a:r>
            <a:rPr lang="en-US" sz="2400" kern="1200" dirty="0">
              <a:latin typeface="Cambria" panose="02040503050406030204" pitchFamily="18" charset="0"/>
            </a:rPr>
            <a:t> </a:t>
          </a:r>
          <a:endParaRPr lang="hr-HR" sz="2400" kern="1200" dirty="0">
            <a:latin typeface="Cambria" panose="02040503050406030204" pitchFamily="18" charset="0"/>
          </a:endParaRPr>
        </a:p>
        <a:p>
          <a:pPr marL="0" lvl="0" indent="0" algn="ctr" defTabSz="1066800">
            <a:lnSpc>
              <a:spcPct val="90000"/>
            </a:lnSpc>
            <a:spcBef>
              <a:spcPct val="0"/>
            </a:spcBef>
            <a:spcAft>
              <a:spcPct val="35000"/>
            </a:spcAft>
            <a:buNone/>
          </a:pPr>
          <a:r>
            <a:rPr lang="en-US" sz="2400" kern="1200" dirty="0" err="1">
              <a:latin typeface="Cambria" panose="02040503050406030204" pitchFamily="18" charset="0"/>
            </a:rPr>
            <a:t>kod</a:t>
          </a:r>
          <a:r>
            <a:rPr lang="en-US" sz="2400" kern="1200" dirty="0">
              <a:latin typeface="Cambria" panose="02040503050406030204" pitchFamily="18" charset="0"/>
            </a:rPr>
            <a:t> </a:t>
          </a:r>
          <a:r>
            <a:rPr lang="en-US" sz="2400" kern="1200" dirty="0" err="1">
              <a:latin typeface="Cambria" panose="02040503050406030204" pitchFamily="18" charset="0"/>
            </a:rPr>
            <a:t>ozljede</a:t>
          </a:r>
          <a:r>
            <a:rPr lang="en-US" sz="2400" kern="1200" dirty="0">
              <a:latin typeface="Cambria" panose="02040503050406030204" pitchFamily="18" charset="0"/>
            </a:rPr>
            <a:t> </a:t>
          </a:r>
          <a:r>
            <a:rPr lang="en-US" sz="2400" kern="1200" dirty="0" err="1">
              <a:latin typeface="Cambria" panose="02040503050406030204" pitchFamily="18" charset="0"/>
            </a:rPr>
            <a:t>oka</a:t>
          </a:r>
          <a:r>
            <a:rPr lang="en-US" sz="2400" kern="1200" dirty="0">
              <a:latin typeface="Cambria" panose="02040503050406030204" pitchFamily="18" charset="0"/>
            </a:rPr>
            <a:t>, </a:t>
          </a:r>
          <a:r>
            <a:rPr lang="en-US" sz="2400" kern="1200" dirty="0" err="1">
              <a:latin typeface="Cambria" panose="02040503050406030204" pitchFamily="18" charset="0"/>
            </a:rPr>
            <a:t>očne</a:t>
          </a:r>
          <a:r>
            <a:rPr lang="en-US" sz="2400" kern="1200" dirty="0">
              <a:latin typeface="Cambria" panose="02040503050406030204" pitchFamily="18" charset="0"/>
            </a:rPr>
            <a:t> </a:t>
          </a:r>
          <a:r>
            <a:rPr lang="en-US" sz="2400" kern="1200" dirty="0" err="1">
              <a:latin typeface="Cambria" panose="02040503050406030204" pitchFamily="18" charset="0"/>
            </a:rPr>
            <a:t>mrene</a:t>
          </a:r>
          <a:endParaRPr lang="en-US" sz="2400" kern="1200" dirty="0">
            <a:latin typeface="Cambria" panose="02040503050406030204" pitchFamily="18" charset="0"/>
          </a:endParaRPr>
        </a:p>
      </dsp:txBody>
      <dsp:txXfrm rot="10800000">
        <a:off x="4639991" y="2387743"/>
        <a:ext cx="1837905" cy="2858126"/>
      </dsp:txXfrm>
    </dsp:sp>
    <dsp:sp modelId="{0EDB05AE-434B-437E-BADF-7D483EC0A26D}">
      <dsp:nvSpPr>
        <dsp:cNvPr id="0" name=""/>
        <dsp:cNvSpPr/>
      </dsp:nvSpPr>
      <dsp:spPr>
        <a:xfrm>
          <a:off x="6733958" y="318365"/>
          <a:ext cx="1958357" cy="1751011"/>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1B540-5482-433D-AED3-2D855875A3C3}">
      <dsp:nvSpPr>
        <dsp:cNvPr id="0" name=""/>
        <dsp:cNvSpPr/>
      </dsp:nvSpPr>
      <dsp:spPr>
        <a:xfrm rot="10800000">
          <a:off x="6733958" y="2387743"/>
          <a:ext cx="1958357" cy="2918352"/>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rPr>
            <a:t>KOSTI</a:t>
          </a:r>
          <a:endParaRPr lang="en-US" sz="2400" kern="1200" dirty="0">
            <a:latin typeface="Cambria" panose="02040503050406030204" pitchFamily="18" charset="0"/>
          </a:endParaRPr>
        </a:p>
      </dsp:txBody>
      <dsp:txXfrm rot="10800000">
        <a:off x="6794184" y="2387743"/>
        <a:ext cx="1837905" cy="28581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DA3EF-6D92-4F2B-AE2F-8FF1C1ED3647}">
      <dsp:nvSpPr>
        <dsp:cNvPr id="0" name=""/>
        <dsp:cNvSpPr/>
      </dsp:nvSpPr>
      <dsp:spPr>
        <a:xfrm rot="16200000">
          <a:off x="483" y="648357"/>
          <a:ext cx="4248423" cy="4248423"/>
        </a:xfrm>
        <a:prstGeom prst="downArrow">
          <a:avLst>
            <a:gd name="adj1" fmla="val 50000"/>
            <a:gd name="adj2" fmla="val 3500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hr-HR" sz="2600" b="1" kern="1200" cap="none" spc="0" dirty="0">
              <a:ln w="0"/>
              <a:effectLst/>
              <a:latin typeface="Cambria" panose="02040503050406030204" pitchFamily="18" charset="0"/>
            </a:rPr>
            <a:t>Za života osoba može darovati:</a:t>
          </a:r>
        </a:p>
      </dsp:txBody>
      <dsp:txXfrm rot="5400000">
        <a:off x="483" y="1710463"/>
        <a:ext cx="3504949" cy="2124211"/>
      </dsp:txXfrm>
    </dsp:sp>
    <dsp:sp modelId="{D3E06C07-2A6D-4479-808B-083405CCD046}">
      <dsp:nvSpPr>
        <dsp:cNvPr id="0" name=""/>
        <dsp:cNvSpPr/>
      </dsp:nvSpPr>
      <dsp:spPr>
        <a:xfrm rot="5400000">
          <a:off x="4522031" y="648357"/>
          <a:ext cx="4248423" cy="4248423"/>
        </a:xfrm>
        <a:prstGeom prst="downArrow">
          <a:avLst>
            <a:gd name="adj1" fmla="val 50000"/>
            <a:gd name="adj2" fmla="val 35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hr-HR" sz="2600" b="0" kern="1200" cap="none" spc="0" dirty="0">
              <a:ln w="0"/>
              <a:effectLst>
                <a:outerShdw blurRad="38100" dist="19050" dir="2700000" algn="tl" rotWithShape="0">
                  <a:schemeClr val="dk1">
                    <a:alpha val="40000"/>
                  </a:schemeClr>
                </a:outerShdw>
              </a:effectLst>
              <a:latin typeface="Cambria" panose="02040503050406030204" pitchFamily="18" charset="0"/>
            </a:rPr>
            <a:t>bubreg, dio jetre ili pluća, krvotvorne matične stanice, koža, koštana srž, hrskavica</a:t>
          </a:r>
        </a:p>
      </dsp:txBody>
      <dsp:txXfrm rot="-5400000">
        <a:off x="5265505" y="1710463"/>
        <a:ext cx="3504949" cy="21242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71695-6945-4FA4-8782-6F6A1F0D7D33}">
      <dsp:nvSpPr>
        <dsp:cNvPr id="0" name=""/>
        <dsp:cNvSpPr/>
      </dsp:nvSpPr>
      <dsp:spPr>
        <a:xfrm rot="16200000">
          <a:off x="673" y="257906"/>
          <a:ext cx="3835524" cy="3835524"/>
        </a:xfrm>
        <a:prstGeom prst="downArrow">
          <a:avLst>
            <a:gd name="adj1" fmla="val 50000"/>
            <a:gd name="adj2" fmla="val 35000"/>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hr-HR" sz="2800" b="1" kern="1200" cap="none" spc="0" dirty="0">
              <a:ln w="9525">
                <a:prstDash val="solid"/>
              </a:ln>
              <a:effectLst/>
              <a:latin typeface="Cambria" panose="02040503050406030204" pitchFamily="18" charset="0"/>
            </a:rPr>
            <a:t>Nakon smrti daruju se / </a:t>
          </a:r>
          <a:r>
            <a:rPr lang="hr-HR" sz="2800" b="1" kern="1200" cap="none" spc="0" dirty="0" err="1">
              <a:ln w="9525">
                <a:prstDash val="solid"/>
              </a:ln>
              <a:effectLst/>
              <a:latin typeface="Cambria" panose="02040503050406030204" pitchFamily="18" charset="0"/>
            </a:rPr>
            <a:t>kadaverični</a:t>
          </a:r>
          <a:r>
            <a:rPr lang="hr-HR" sz="2800" b="1" kern="1200" cap="none" spc="0" dirty="0">
              <a:ln w="9525">
                <a:prstDash val="solid"/>
              </a:ln>
              <a:effectLst/>
              <a:latin typeface="Cambria" panose="02040503050406030204" pitchFamily="18" charset="0"/>
            </a:rPr>
            <a:t> </a:t>
          </a:r>
          <a:r>
            <a:rPr lang="hr-HR" sz="2800" b="1" kern="1200" cap="none" spc="0" dirty="0" err="1">
              <a:ln w="9525">
                <a:prstDash val="solid"/>
              </a:ln>
              <a:effectLst/>
              <a:latin typeface="Cambria" panose="02040503050406030204" pitchFamily="18" charset="0"/>
            </a:rPr>
            <a:t>davaoc</a:t>
          </a:r>
          <a:r>
            <a:rPr lang="hr-HR" sz="2800" b="1" kern="1200" cap="none" spc="0" dirty="0">
              <a:ln w="9525">
                <a:prstDash val="solid"/>
              </a:ln>
              <a:effectLst/>
              <a:latin typeface="Cambria" panose="02040503050406030204" pitchFamily="18" charset="0"/>
            </a:rPr>
            <a:t>:</a:t>
          </a:r>
        </a:p>
      </dsp:txBody>
      <dsp:txXfrm rot="5400000">
        <a:off x="674" y="1216787"/>
        <a:ext cx="3164307" cy="1917762"/>
      </dsp:txXfrm>
    </dsp:sp>
    <dsp:sp modelId="{EB62A25F-E460-4FE7-A881-FD5468C6C5E4}">
      <dsp:nvSpPr>
        <dsp:cNvPr id="0" name=""/>
        <dsp:cNvSpPr/>
      </dsp:nvSpPr>
      <dsp:spPr>
        <a:xfrm rot="5400000">
          <a:off x="4050502" y="257906"/>
          <a:ext cx="3835524" cy="3835524"/>
        </a:xfrm>
        <a:prstGeom prst="downArrow">
          <a:avLst>
            <a:gd name="adj1" fmla="val 50000"/>
            <a:gd name="adj2" fmla="val 35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hr-HR" sz="2800" kern="1200" dirty="0">
              <a:latin typeface="Cambria" panose="02040503050406030204" pitchFamily="18" charset="0"/>
            </a:rPr>
            <a:t>jetru, bubreg, gušteraču, srce, srčani zalisci i krvne žile, rožnica</a:t>
          </a:r>
        </a:p>
      </dsp:txBody>
      <dsp:txXfrm rot="-5400000">
        <a:off x="4721720" y="1216787"/>
        <a:ext cx="3164307" cy="19177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5B393-5701-4E45-AE7A-19254DD9634C}" type="datetimeFigureOut">
              <a:rPr lang="hr-HR" smtClean="0"/>
              <a:t>31.5.2020.</a:t>
            </a:fld>
            <a:endParaRPr lang="hr-HR"/>
          </a:p>
        </p:txBody>
      </p:sp>
      <p:sp>
        <p:nvSpPr>
          <p:cNvPr id="4" name="Rezervirano mjesto slike slajd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D7DB7-3406-4E72-8DC6-D61D71AF9CA6}" type="slidenum">
              <a:rPr lang="hr-HR" smtClean="0"/>
              <a:t>‹#›</a:t>
            </a:fld>
            <a:endParaRPr lang="hr-HR"/>
          </a:p>
        </p:txBody>
      </p:sp>
    </p:spTree>
    <p:extLst>
      <p:ext uri="{BB962C8B-B14F-4D97-AF65-F5344CB8AC3E}">
        <p14:creationId xmlns:p14="http://schemas.microsoft.com/office/powerpoint/2010/main" val="967809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241257-4923-4DB4-84C3-2D3E6E1F3D02}" type="slidenum">
              <a:rPr lang="hr-HR" altLang="sr-Latn-RS"/>
              <a:pPr eaLnBrk="1" hangingPunct="1"/>
              <a:t>9</a:t>
            </a:fld>
            <a:endParaRPr lang="hr-HR" altLang="sr-Latn-R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sr-Latn-RS">
              <a:latin typeface="Arial" panose="020B0604020202020204" pitchFamily="34" charset="0"/>
            </a:endParaRPr>
          </a:p>
        </p:txBody>
      </p:sp>
    </p:spTree>
    <p:extLst>
      <p:ext uri="{BB962C8B-B14F-4D97-AF65-F5344CB8AC3E}">
        <p14:creationId xmlns:p14="http://schemas.microsoft.com/office/powerpoint/2010/main" val="203045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hr-HR"/>
              <a:t>Uredite stil naslova matrice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hr-HR"/>
              <a:t>Uredite stil podnaslova matrice</a:t>
            </a:r>
            <a:endParaRPr lang="en-US" dirty="0"/>
          </a:p>
        </p:txBody>
      </p:sp>
      <p:sp>
        <p:nvSpPr>
          <p:cNvPr id="4" name="Date Placeholder 3"/>
          <p:cNvSpPr>
            <a:spLocks noGrp="1"/>
          </p:cNvSpPr>
          <p:nvPr>
            <p:ph type="dt" sz="half" idx="10"/>
          </p:nvPr>
        </p:nvSpPr>
        <p:spPr/>
        <p:txBody>
          <a:bodyPr/>
          <a:lstStyle/>
          <a:p>
            <a:fld id="{1EA81DB1-ABA1-4989-BB83-4AA9D9069C00}" type="datetimeFigureOut">
              <a:rPr lang="hr-HR" smtClean="0"/>
              <a:t>31.5.2020.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B8AAE319-A360-4296-A16C-1E0DABF96819}" type="slidenum">
              <a:rPr lang="hr-HR" smtClean="0"/>
              <a:t>‹#›</a:t>
            </a:fld>
            <a:endParaRPr lang="hr-HR"/>
          </a:p>
        </p:txBody>
      </p:sp>
    </p:spTree>
    <p:extLst>
      <p:ext uri="{BB962C8B-B14F-4D97-AF65-F5344CB8AC3E}">
        <p14:creationId xmlns:p14="http://schemas.microsoft.com/office/powerpoint/2010/main" val="3208969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a:p>
        </p:txBody>
      </p:sp>
      <p:sp>
        <p:nvSpPr>
          <p:cNvPr id="3" name="Vertical Text Placeholder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1EA81DB1-ABA1-4989-BB83-4AA9D9069C00}" type="datetimeFigureOut">
              <a:rPr lang="hr-HR" smtClean="0"/>
              <a:t>31.5.2020.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B8AAE319-A360-4296-A16C-1E0DABF96819}" type="slidenum">
              <a:rPr lang="hr-HR" smtClean="0"/>
              <a:t>‹#›</a:t>
            </a:fld>
            <a:endParaRPr lang="hr-HR"/>
          </a:p>
        </p:txBody>
      </p:sp>
    </p:spTree>
    <p:extLst>
      <p:ext uri="{BB962C8B-B14F-4D97-AF65-F5344CB8AC3E}">
        <p14:creationId xmlns:p14="http://schemas.microsoft.com/office/powerpoint/2010/main" val="714851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hr-HR"/>
              <a:t>Uredite stil naslova matrice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a:p>
        </p:txBody>
      </p:sp>
      <p:sp>
        <p:nvSpPr>
          <p:cNvPr id="4" name="Date Placeholder 3"/>
          <p:cNvSpPr>
            <a:spLocks noGrp="1"/>
          </p:cNvSpPr>
          <p:nvPr>
            <p:ph type="dt" sz="half" idx="10"/>
          </p:nvPr>
        </p:nvSpPr>
        <p:spPr/>
        <p:txBody>
          <a:bodyPr/>
          <a:lstStyle/>
          <a:p>
            <a:fld id="{1EA81DB1-ABA1-4989-BB83-4AA9D9069C00}" type="datetimeFigureOut">
              <a:rPr lang="hr-HR" smtClean="0"/>
              <a:t>31.5.2020.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B8AAE319-A360-4296-A16C-1E0DABF96819}" type="slidenum">
              <a:rPr lang="hr-HR" smtClean="0"/>
              <a:t>‹#›</a:t>
            </a:fld>
            <a:endParaRPr lang="hr-HR"/>
          </a:p>
        </p:txBody>
      </p:sp>
    </p:spTree>
    <p:extLst>
      <p:ext uri="{BB962C8B-B14F-4D97-AF65-F5344CB8AC3E}">
        <p14:creationId xmlns:p14="http://schemas.microsoft.com/office/powerpoint/2010/main" val="4140450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Content Placeholder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1EA81DB1-ABA1-4989-BB83-4AA9D9069C00}" type="datetimeFigureOut">
              <a:rPr lang="hr-HR" smtClean="0"/>
              <a:t>31.5.2020.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B8AAE319-A360-4296-A16C-1E0DABF96819}" type="slidenum">
              <a:rPr lang="hr-HR" smtClean="0"/>
              <a:t>‹#›</a:t>
            </a:fld>
            <a:endParaRPr lang="hr-HR"/>
          </a:p>
        </p:txBody>
      </p:sp>
    </p:spTree>
    <p:extLst>
      <p:ext uri="{BB962C8B-B14F-4D97-AF65-F5344CB8AC3E}">
        <p14:creationId xmlns:p14="http://schemas.microsoft.com/office/powerpoint/2010/main" val="194743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hr-HR"/>
              <a:t>Uredite stil naslova matrice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1EA81DB1-ABA1-4989-BB83-4AA9D9069C00}" type="datetimeFigureOut">
              <a:rPr lang="hr-HR" smtClean="0"/>
              <a:t>31.5.2020.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B8AAE319-A360-4296-A16C-1E0DABF96819}" type="slidenum">
              <a:rPr lang="hr-HR" smtClean="0"/>
              <a:t>‹#›</a:t>
            </a:fld>
            <a:endParaRPr lang="hr-HR"/>
          </a:p>
        </p:txBody>
      </p:sp>
    </p:spTree>
    <p:extLst>
      <p:ext uri="{BB962C8B-B14F-4D97-AF65-F5344CB8AC3E}">
        <p14:creationId xmlns:p14="http://schemas.microsoft.com/office/powerpoint/2010/main" val="182056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Uredite stil naslova matrice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Date Placeholder 4"/>
          <p:cNvSpPr>
            <a:spLocks noGrp="1"/>
          </p:cNvSpPr>
          <p:nvPr>
            <p:ph type="dt" sz="half" idx="10"/>
          </p:nvPr>
        </p:nvSpPr>
        <p:spPr/>
        <p:txBody>
          <a:bodyPr/>
          <a:lstStyle/>
          <a:p>
            <a:fld id="{1EA81DB1-ABA1-4989-BB83-4AA9D9069C00}" type="datetimeFigureOut">
              <a:rPr lang="hr-HR" smtClean="0"/>
              <a:t>31.5.2020.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B8AAE319-A360-4296-A16C-1E0DABF96819}" type="slidenum">
              <a:rPr lang="hr-HR" smtClean="0"/>
              <a:t>‹#›</a:t>
            </a:fld>
            <a:endParaRPr lang="hr-HR"/>
          </a:p>
        </p:txBody>
      </p:sp>
    </p:spTree>
    <p:extLst>
      <p:ext uri="{BB962C8B-B14F-4D97-AF65-F5344CB8AC3E}">
        <p14:creationId xmlns:p14="http://schemas.microsoft.com/office/powerpoint/2010/main" val="224141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Usporedb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4" name="Content Placeholder 3"/>
          <p:cNvSpPr>
            <a:spLocks noGrp="1"/>
          </p:cNvSpPr>
          <p:nvPr>
            <p:ph sz="half" idx="2"/>
          </p:nvPr>
        </p:nvSpPr>
        <p:spPr>
          <a:xfrm>
            <a:off x="633845" y="2507551"/>
            <a:ext cx="3867150" cy="3680525"/>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r-HR"/>
              <a:t>Uredite stilove teksta matrice</a:t>
            </a:r>
          </a:p>
        </p:txBody>
      </p:sp>
      <p:sp>
        <p:nvSpPr>
          <p:cNvPr id="6" name="Content Placeholder 5"/>
          <p:cNvSpPr>
            <a:spLocks noGrp="1"/>
          </p:cNvSpPr>
          <p:nvPr>
            <p:ph sz="quarter" idx="4"/>
          </p:nvPr>
        </p:nvSpPr>
        <p:spPr>
          <a:xfrm>
            <a:off x="4629150" y="2507551"/>
            <a:ext cx="3886201" cy="3680525"/>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a:p>
        </p:txBody>
      </p:sp>
      <p:sp>
        <p:nvSpPr>
          <p:cNvPr id="7" name="Date Placeholder 6"/>
          <p:cNvSpPr>
            <a:spLocks noGrp="1"/>
          </p:cNvSpPr>
          <p:nvPr>
            <p:ph type="dt" sz="half" idx="10"/>
          </p:nvPr>
        </p:nvSpPr>
        <p:spPr/>
        <p:txBody>
          <a:bodyPr/>
          <a:lstStyle/>
          <a:p>
            <a:fld id="{1EA81DB1-ABA1-4989-BB83-4AA9D9069C00}" type="datetimeFigureOut">
              <a:rPr lang="hr-HR" smtClean="0"/>
              <a:t>31.5.2020.</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B8AAE319-A360-4296-A16C-1E0DABF96819}" type="slidenum">
              <a:rPr lang="hr-HR" smtClean="0"/>
              <a:t>‹#›</a:t>
            </a:fld>
            <a:endParaRPr lang="hr-HR"/>
          </a:p>
        </p:txBody>
      </p:sp>
      <p:sp>
        <p:nvSpPr>
          <p:cNvPr id="10" name="Title 9"/>
          <p:cNvSpPr>
            <a:spLocks noGrp="1"/>
          </p:cNvSpPr>
          <p:nvPr>
            <p:ph type="title"/>
          </p:nvPr>
        </p:nvSpPr>
        <p:spPr/>
        <p:txBody>
          <a:bodyPr/>
          <a:lstStyle/>
          <a:p>
            <a:r>
              <a:rPr lang="hr-HR"/>
              <a:t>Uredite stil naslova matrice</a:t>
            </a:r>
            <a:endParaRPr lang="en-US" dirty="0"/>
          </a:p>
        </p:txBody>
      </p:sp>
    </p:spTree>
    <p:extLst>
      <p:ext uri="{BB962C8B-B14F-4D97-AF65-F5344CB8AC3E}">
        <p14:creationId xmlns:p14="http://schemas.microsoft.com/office/powerpoint/2010/main" val="3739738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amo naslov">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EA81DB1-ABA1-4989-BB83-4AA9D9069C00}" type="datetimeFigureOut">
              <a:rPr lang="hr-HR" smtClean="0"/>
              <a:t>31.5.2020.</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B8AAE319-A360-4296-A16C-1E0DABF96819}" type="slidenum">
              <a:rPr lang="hr-HR" smtClean="0"/>
              <a:t>‹#›</a:t>
            </a:fld>
            <a:endParaRPr lang="hr-HR"/>
          </a:p>
        </p:txBody>
      </p:sp>
      <p:sp>
        <p:nvSpPr>
          <p:cNvPr id="6" name="Title 5"/>
          <p:cNvSpPr>
            <a:spLocks noGrp="1"/>
          </p:cNvSpPr>
          <p:nvPr>
            <p:ph type="title"/>
          </p:nvPr>
        </p:nvSpPr>
        <p:spPr/>
        <p:txBody>
          <a:bodyPr/>
          <a:lstStyle/>
          <a:p>
            <a:r>
              <a:rPr lang="hr-HR"/>
              <a:t>Uredite stil naslova matrice</a:t>
            </a:r>
            <a:endParaRPr lang="en-US"/>
          </a:p>
        </p:txBody>
      </p:sp>
    </p:spTree>
    <p:extLst>
      <p:ext uri="{BB962C8B-B14F-4D97-AF65-F5344CB8AC3E}">
        <p14:creationId xmlns:p14="http://schemas.microsoft.com/office/powerpoint/2010/main" val="678371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A81DB1-ABA1-4989-BB83-4AA9D9069C00}" type="datetimeFigureOut">
              <a:rPr lang="hr-HR" smtClean="0"/>
              <a:t>31.5.2020.</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B8AAE319-A360-4296-A16C-1E0DABF96819}" type="slidenum">
              <a:rPr lang="hr-HR" smtClean="0"/>
              <a:t>‹#›</a:t>
            </a:fld>
            <a:endParaRPr lang="hr-HR"/>
          </a:p>
        </p:txBody>
      </p:sp>
    </p:spTree>
    <p:extLst>
      <p:ext uri="{BB962C8B-B14F-4D97-AF65-F5344CB8AC3E}">
        <p14:creationId xmlns:p14="http://schemas.microsoft.com/office/powerpoint/2010/main" val="1114658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hr-HR"/>
              <a:t>Uredite stil naslova matrice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r-HR"/>
              <a:t>Uredite stilove teksta matrice</a:t>
            </a:r>
          </a:p>
        </p:txBody>
      </p:sp>
      <p:sp>
        <p:nvSpPr>
          <p:cNvPr id="5" name="Date Placeholder 4"/>
          <p:cNvSpPr>
            <a:spLocks noGrp="1"/>
          </p:cNvSpPr>
          <p:nvPr>
            <p:ph type="dt" sz="half" idx="10"/>
          </p:nvPr>
        </p:nvSpPr>
        <p:spPr/>
        <p:txBody>
          <a:bodyPr/>
          <a:lstStyle/>
          <a:p>
            <a:fld id="{1EA81DB1-ABA1-4989-BB83-4AA9D9069C00}" type="datetimeFigureOut">
              <a:rPr lang="hr-HR" smtClean="0"/>
              <a:t>31.5.2020.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B8AAE319-A360-4296-A16C-1E0DABF96819}" type="slidenum">
              <a:rPr lang="hr-HR" smtClean="0"/>
              <a:t>‹#›</a:t>
            </a:fld>
            <a:endParaRPr lang="hr-HR"/>
          </a:p>
        </p:txBody>
      </p:sp>
    </p:spTree>
    <p:extLst>
      <p:ext uri="{BB962C8B-B14F-4D97-AF65-F5344CB8AC3E}">
        <p14:creationId xmlns:p14="http://schemas.microsoft.com/office/powerpoint/2010/main" val="380502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hr-HR"/>
              <a:t>Uredite stil naslova matrice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r-HR"/>
              <a:t>Kliknite ikonu da biste dodali  sliku</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r-HR"/>
              <a:t>Uredite stilove teksta matrice</a:t>
            </a:r>
          </a:p>
        </p:txBody>
      </p:sp>
      <p:sp>
        <p:nvSpPr>
          <p:cNvPr id="5" name="Date Placeholder 4"/>
          <p:cNvSpPr>
            <a:spLocks noGrp="1"/>
          </p:cNvSpPr>
          <p:nvPr>
            <p:ph type="dt" sz="half" idx="10"/>
          </p:nvPr>
        </p:nvSpPr>
        <p:spPr/>
        <p:txBody>
          <a:bodyPr/>
          <a:lstStyle/>
          <a:p>
            <a:fld id="{1EA81DB1-ABA1-4989-BB83-4AA9D9069C00}" type="datetimeFigureOut">
              <a:rPr lang="hr-HR" smtClean="0"/>
              <a:t>31.5.2020.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B8AAE319-A360-4296-A16C-1E0DABF96819}" type="slidenum">
              <a:rPr lang="hr-HR" smtClean="0"/>
              <a:t>‹#›</a:t>
            </a:fld>
            <a:endParaRPr lang="hr-HR"/>
          </a:p>
        </p:txBody>
      </p:sp>
    </p:spTree>
    <p:extLst>
      <p:ext uri="{BB962C8B-B14F-4D97-AF65-F5344CB8AC3E}">
        <p14:creationId xmlns:p14="http://schemas.microsoft.com/office/powerpoint/2010/main" val="69207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hr-HR"/>
              <a:t>Uredite stil naslova matrice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1EA81DB1-ABA1-4989-BB83-4AA9D9069C00}" type="datetimeFigureOut">
              <a:rPr lang="hr-HR" smtClean="0"/>
              <a:t>31.5.2020.</a:t>
            </a:fld>
            <a:endParaRPr lang="hr-H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hr-H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B8AAE319-A360-4296-A16C-1E0DABF96819}" type="slidenum">
              <a:rPr lang="hr-HR" smtClean="0"/>
              <a:t>‹#›</a:t>
            </a:fld>
            <a:endParaRPr lang="hr-HR"/>
          </a:p>
        </p:txBody>
      </p:sp>
    </p:spTree>
    <p:extLst>
      <p:ext uri="{BB962C8B-B14F-4D97-AF65-F5344CB8AC3E}">
        <p14:creationId xmlns:p14="http://schemas.microsoft.com/office/powerpoint/2010/main" val="45139881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1.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7.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7.xml"/><Relationship Id="rId7" Type="http://schemas.openxmlformats.org/officeDocument/2006/relationships/image" Target="../media/image28.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renalmed.com/history-of-kidney-transplantation/" TargetMode="Externa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hyperlink" Target="http://biomedicalephemera.tumblr.com/post/7892351497/recent-history-organ-and-tissue-transplant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niOkvir 1"/>
          <p:cNvSpPr txBox="1"/>
          <p:nvPr/>
        </p:nvSpPr>
        <p:spPr>
          <a:xfrm>
            <a:off x="445215" y="363275"/>
            <a:ext cx="8588414" cy="1938992"/>
          </a:xfrm>
          <a:prstGeom prst="rect">
            <a:avLst/>
          </a:prstGeom>
          <a:noFill/>
        </p:spPr>
        <p:txBody>
          <a:bodyPr wrap="square" rtlCol="0">
            <a:spAutoFit/>
          </a:bodyPr>
          <a:lstStyle/>
          <a:p>
            <a:pPr algn="ctr"/>
            <a:r>
              <a:rPr lang="hr-HR" sz="6000" b="1" spc="-150" dirty="0">
                <a:solidFill>
                  <a:schemeClr val="accent5">
                    <a:lumMod val="75000"/>
                  </a:schemeClr>
                </a:solidFill>
                <a:effectLst>
                  <a:outerShdw blurRad="12700" dist="25400" dir="18900000" algn="bl" rotWithShape="0">
                    <a:prstClr val="black"/>
                  </a:outerShdw>
                </a:effectLst>
                <a:latin typeface="Cambria" panose="02040503050406030204" pitchFamily="18" charset="0"/>
                <a:cs typeface="MoolBoran" pitchFamily="34" charset="0"/>
              </a:rPr>
              <a:t> </a:t>
            </a:r>
            <a:r>
              <a:rPr lang="hr-HR" sz="6000" b="1" spc="-150" dirty="0">
                <a:solidFill>
                  <a:srgbClr val="C00000"/>
                </a:solidFill>
                <a:effectLst>
                  <a:outerShdw blurRad="12700" dist="25400" dir="18900000" algn="bl" rotWithShape="0">
                    <a:prstClr val="black"/>
                  </a:outerShdw>
                </a:effectLst>
                <a:latin typeface="Cambria" panose="02040503050406030204" pitchFamily="18" charset="0"/>
                <a:cs typeface="MoolBoran" pitchFamily="34" charset="0"/>
              </a:rPr>
              <a:t>TRANSPLANTACIJA /</a:t>
            </a:r>
          </a:p>
          <a:p>
            <a:pPr algn="ctr"/>
            <a:r>
              <a:rPr lang="hr-HR" sz="6000" b="1" spc="-150" dirty="0">
                <a:solidFill>
                  <a:srgbClr val="C00000"/>
                </a:solidFill>
                <a:effectLst>
                  <a:outerShdw blurRad="12700" dist="25400" dir="18900000" algn="bl" rotWithShape="0">
                    <a:prstClr val="black"/>
                  </a:outerShdw>
                </a:effectLst>
                <a:latin typeface="Cambria" panose="02040503050406030204" pitchFamily="18" charset="0"/>
                <a:cs typeface="MoolBoran" pitchFamily="34" charset="0"/>
              </a:rPr>
              <a:t>PRESAĐIVANJE ORGANA</a:t>
            </a:r>
          </a:p>
        </p:txBody>
      </p:sp>
      <p:pic>
        <p:nvPicPr>
          <p:cNvPr id="2" name="Slika 1">
            <a:extLst>
              <a:ext uri="{FF2B5EF4-FFF2-40B4-BE49-F238E27FC236}">
                <a16:creationId xmlns:a16="http://schemas.microsoft.com/office/drawing/2014/main" id="{4F0F0AB9-3EF1-4243-9523-D8BA48667396}"/>
              </a:ext>
            </a:extLst>
          </p:cNvPr>
          <p:cNvPicPr>
            <a:picLocks noChangeAspect="1"/>
          </p:cNvPicPr>
          <p:nvPr/>
        </p:nvPicPr>
        <p:blipFill>
          <a:blip r:embed="rId2"/>
          <a:stretch>
            <a:fillRect/>
          </a:stretch>
        </p:blipFill>
        <p:spPr>
          <a:xfrm>
            <a:off x="2272682" y="2365869"/>
            <a:ext cx="5255581" cy="3260879"/>
          </a:xfrm>
          <a:prstGeom prst="rect">
            <a:avLst/>
          </a:prstGeom>
        </p:spPr>
      </p:pic>
      <p:sp>
        <p:nvSpPr>
          <p:cNvPr id="3" name="Pravokutnik 2">
            <a:extLst>
              <a:ext uri="{FF2B5EF4-FFF2-40B4-BE49-F238E27FC236}">
                <a16:creationId xmlns:a16="http://schemas.microsoft.com/office/drawing/2014/main" id="{94F1537D-41BE-4A10-B53E-AFAC09207E33}"/>
              </a:ext>
            </a:extLst>
          </p:cNvPr>
          <p:cNvSpPr/>
          <p:nvPr/>
        </p:nvSpPr>
        <p:spPr>
          <a:xfrm>
            <a:off x="580899" y="5911938"/>
            <a:ext cx="8317045" cy="825867"/>
          </a:xfrm>
          <a:prstGeom prst="rect">
            <a:avLst/>
          </a:prstGeom>
          <a:ln>
            <a:solidFill>
              <a:schemeClr val="tx1">
                <a:lumMod val="75000"/>
                <a:lumOff val="25000"/>
              </a:schemeClr>
            </a:solidFill>
          </a:ln>
        </p:spPr>
        <p:txBody>
          <a:bodyPr wrap="square">
            <a:spAutoFit/>
          </a:bodyPr>
          <a:lstStyle/>
          <a:p>
            <a:pPr marL="91440" indent="-91080" algn="ctr">
              <a:lnSpc>
                <a:spcPct val="100000"/>
              </a:lnSpc>
              <a:spcBef>
                <a:spcPts val="1199"/>
              </a:spcBef>
              <a:spcAft>
                <a:spcPts val="201"/>
              </a:spcAft>
              <a:buClr>
                <a:srgbClr val="48B758"/>
              </a:buClr>
              <a:buFont typeface="Calibri"/>
              <a:buChar char=" "/>
            </a:pPr>
            <a:r>
              <a:rPr lang="en-HR" spc="-1" dirty="0">
                <a:latin typeface="Cambria" panose="02040503050406030204" pitchFamily="18" charset="0"/>
                <a:ea typeface="Cambria" panose="02040503050406030204" pitchFamily="18" charset="0"/>
              </a:rPr>
              <a:t>Presađivanje je prijenos tkiva ili organa s jednog organizma na drugi ili </a:t>
            </a:r>
            <a:endParaRPr lang="hr-HR" spc="-1" dirty="0">
              <a:latin typeface="Cambria" panose="02040503050406030204" pitchFamily="18" charset="0"/>
              <a:ea typeface="Cambria" panose="02040503050406030204" pitchFamily="18" charset="0"/>
            </a:endParaRPr>
          </a:p>
          <a:p>
            <a:pPr marL="91440" indent="-91080" algn="ctr">
              <a:lnSpc>
                <a:spcPct val="100000"/>
              </a:lnSpc>
              <a:spcBef>
                <a:spcPts val="1199"/>
              </a:spcBef>
              <a:spcAft>
                <a:spcPts val="201"/>
              </a:spcAft>
              <a:buClr>
                <a:srgbClr val="48B758"/>
              </a:buClr>
              <a:buFont typeface="Calibri"/>
              <a:buChar char=" "/>
            </a:pPr>
            <a:r>
              <a:rPr lang="en-HR" spc="-1" dirty="0">
                <a:latin typeface="Cambria" panose="02040503050406030204" pitchFamily="18" charset="0"/>
                <a:ea typeface="Cambria" panose="02040503050406030204" pitchFamily="18" charset="0"/>
              </a:rPr>
              <a:t>s jednog mjesta istog organizma na drugo mjesto</a:t>
            </a:r>
          </a:p>
        </p:txBody>
      </p:sp>
    </p:spTree>
    <p:extLst>
      <p:ext uri="{BB962C8B-B14F-4D97-AF65-F5344CB8AC3E}">
        <p14:creationId xmlns:p14="http://schemas.microsoft.com/office/powerpoint/2010/main" val="3514530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69AD62E2-1C3B-474C-B2B1-81745B6664F7}"/>
              </a:ext>
            </a:extLst>
          </p:cNvPr>
          <p:cNvPicPr>
            <a:picLocks noChangeAspect="1"/>
          </p:cNvPicPr>
          <p:nvPr/>
        </p:nvPicPr>
        <p:blipFill>
          <a:blip r:embed="rId2"/>
          <a:stretch>
            <a:fillRect/>
          </a:stretch>
        </p:blipFill>
        <p:spPr>
          <a:xfrm>
            <a:off x="1189608" y="531532"/>
            <a:ext cx="5717219" cy="6202180"/>
          </a:xfrm>
          <a:prstGeom prst="rect">
            <a:avLst/>
          </a:prstGeom>
        </p:spPr>
      </p:pic>
      <p:sp>
        <p:nvSpPr>
          <p:cNvPr id="3" name="Dijagram toka: Odgoda 2">
            <a:extLst>
              <a:ext uri="{FF2B5EF4-FFF2-40B4-BE49-F238E27FC236}">
                <a16:creationId xmlns:a16="http://schemas.microsoft.com/office/drawing/2014/main" id="{74066877-38A8-437F-A677-14B858D7DE5A}"/>
              </a:ext>
            </a:extLst>
          </p:cNvPr>
          <p:cNvSpPr/>
          <p:nvPr/>
        </p:nvSpPr>
        <p:spPr>
          <a:xfrm>
            <a:off x="7052830" y="2112885"/>
            <a:ext cx="1807085" cy="1837678"/>
          </a:xfrm>
          <a:prstGeom prst="flowChartDela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b="1" dirty="0">
                <a:solidFill>
                  <a:schemeClr val="tx1"/>
                </a:solidFill>
              </a:rPr>
              <a:t>Što se sve može transplantirati</a:t>
            </a:r>
          </a:p>
        </p:txBody>
      </p:sp>
    </p:spTree>
    <p:extLst>
      <p:ext uri="{BB962C8B-B14F-4D97-AF65-F5344CB8AC3E}">
        <p14:creationId xmlns:p14="http://schemas.microsoft.com/office/powerpoint/2010/main" val="2133739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05307" y="167425"/>
            <a:ext cx="7910043" cy="953038"/>
          </a:xfrm>
          <a:solidFill>
            <a:schemeClr val="bg1"/>
          </a:solidFill>
          <a:ln>
            <a:solidFill>
              <a:schemeClr val="bg1"/>
            </a:solidFill>
          </a:ln>
        </p:spPr>
        <p:txBody>
          <a:bodyPr>
            <a:noAutofit/>
          </a:bodyPr>
          <a:lstStyle/>
          <a:p>
            <a:pPr algn="ctr"/>
            <a:br>
              <a:rPr lang="hr-HR" sz="3200" b="1" dirty="0">
                <a:effectLst>
                  <a:outerShdw blurRad="38100" dist="38100" dir="2700000" algn="tl">
                    <a:srgbClr val="000000">
                      <a:alpha val="43137"/>
                    </a:srgbClr>
                  </a:outerShdw>
                </a:effectLst>
                <a:latin typeface="Cambria" panose="02040503050406030204" pitchFamily="18" charset="0"/>
              </a:rPr>
            </a:br>
            <a:r>
              <a:rPr lang="en-US" sz="3200" b="1" dirty="0" err="1">
                <a:ln w="0"/>
                <a:latin typeface="Cambria" panose="02040503050406030204" pitchFamily="18" charset="0"/>
              </a:rPr>
              <a:t>Najčešće</a:t>
            </a:r>
            <a:r>
              <a:rPr lang="en-US" sz="3200" b="1" dirty="0">
                <a:ln w="0"/>
                <a:latin typeface="Cambria" panose="02040503050406030204" pitchFamily="18" charset="0"/>
              </a:rPr>
              <a:t> se </a:t>
            </a:r>
            <a:r>
              <a:rPr lang="en-US" sz="3200" b="1" dirty="0" err="1">
                <a:ln w="0"/>
                <a:latin typeface="Cambria" panose="02040503050406030204" pitchFamily="18" charset="0"/>
              </a:rPr>
              <a:t>transplantiraju</a:t>
            </a:r>
            <a:r>
              <a:rPr lang="en-US" sz="3200" b="1" dirty="0">
                <a:ln w="0"/>
                <a:latin typeface="Cambria" panose="02040503050406030204" pitchFamily="18" charset="0"/>
              </a:rPr>
              <a:t> </a:t>
            </a:r>
            <a:r>
              <a:rPr lang="en-US" sz="3200" b="1" dirty="0" err="1">
                <a:ln w="0"/>
                <a:latin typeface="Cambria" panose="02040503050406030204" pitchFamily="18" charset="0"/>
              </a:rPr>
              <a:t>sljedeći</a:t>
            </a:r>
            <a:r>
              <a:rPr lang="en-US" sz="3200" b="1" dirty="0">
                <a:ln w="0"/>
                <a:latin typeface="Cambria" panose="02040503050406030204" pitchFamily="18" charset="0"/>
              </a:rPr>
              <a:t> </a:t>
            </a:r>
            <a:r>
              <a:rPr lang="en-US" sz="3200" b="1" dirty="0" err="1">
                <a:ln w="0"/>
                <a:latin typeface="Cambria" panose="02040503050406030204" pitchFamily="18" charset="0"/>
              </a:rPr>
              <a:t>organi</a:t>
            </a:r>
            <a:r>
              <a:rPr lang="en-US" sz="3200" b="1" dirty="0">
                <a:ln w="0"/>
                <a:latin typeface="Cambria" panose="02040503050406030204" pitchFamily="18" charset="0"/>
              </a:rPr>
              <a:t>:</a:t>
            </a:r>
            <a:br>
              <a:rPr lang="en-US" sz="3200" b="1" dirty="0">
                <a:ln w="0"/>
                <a:latin typeface="Cambria" panose="02040503050406030204" pitchFamily="18" charset="0"/>
              </a:rPr>
            </a:br>
            <a:endParaRPr lang="hr-HR" sz="3200" b="1" dirty="0"/>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2373109830"/>
              </p:ext>
            </p:extLst>
          </p:nvPr>
        </p:nvGraphicFramePr>
        <p:xfrm>
          <a:off x="218941" y="1269508"/>
          <a:ext cx="8596585" cy="5588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Slika 2">
            <a:extLst>
              <a:ext uri="{FF2B5EF4-FFF2-40B4-BE49-F238E27FC236}">
                <a16:creationId xmlns:a16="http://schemas.microsoft.com/office/drawing/2014/main" id="{47A27F60-DB02-4A97-8142-6FD62DB8CEE3}"/>
              </a:ext>
            </a:extLst>
          </p:cNvPr>
          <p:cNvPicPr>
            <a:picLocks noChangeAspect="1"/>
          </p:cNvPicPr>
          <p:nvPr/>
        </p:nvPicPr>
        <p:blipFill>
          <a:blip r:embed="rId7"/>
          <a:stretch>
            <a:fillRect/>
          </a:stretch>
        </p:blipFill>
        <p:spPr>
          <a:xfrm>
            <a:off x="283613" y="1085302"/>
            <a:ext cx="8553429" cy="42676"/>
          </a:xfrm>
          <a:prstGeom prst="rect">
            <a:avLst/>
          </a:prstGeom>
        </p:spPr>
      </p:pic>
    </p:spTree>
    <p:extLst>
      <p:ext uri="{BB962C8B-B14F-4D97-AF65-F5344CB8AC3E}">
        <p14:creationId xmlns:p14="http://schemas.microsoft.com/office/powerpoint/2010/main" val="4201355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28650" y="210581"/>
            <a:ext cx="7886700" cy="845487"/>
          </a:xfrm>
          <a:solidFill>
            <a:schemeClr val="bg1"/>
          </a:solidFill>
          <a:ln>
            <a:solidFill>
              <a:schemeClr val="bg1"/>
            </a:solidFill>
          </a:ln>
        </p:spPr>
        <p:txBody>
          <a:bodyPr>
            <a:normAutofit fontScale="90000"/>
          </a:bodyPr>
          <a:lstStyle/>
          <a:p>
            <a:pPr algn="ctr"/>
            <a:br>
              <a:rPr lang="hr-HR" sz="3600" b="1" dirty="0">
                <a:effectLst>
                  <a:outerShdw blurRad="38100" dist="38100" dir="2700000" algn="tl">
                    <a:srgbClr val="000000">
                      <a:alpha val="43137"/>
                    </a:srgbClr>
                  </a:outerShdw>
                </a:effectLst>
                <a:latin typeface="Cambria" panose="02040503050406030204" pitchFamily="18" charset="0"/>
              </a:rPr>
            </a:br>
            <a:r>
              <a:rPr lang="en-US" sz="3600" b="1" dirty="0" err="1">
                <a:ln w="9525">
                  <a:solidFill>
                    <a:schemeClr val="bg1"/>
                  </a:solidFill>
                  <a:prstDash val="solid"/>
                </a:ln>
                <a:latin typeface="Cambria" panose="02040503050406030204" pitchFamily="18" charset="0"/>
              </a:rPr>
              <a:t>Transplantacija</a:t>
            </a:r>
            <a:r>
              <a:rPr lang="en-US" sz="3600" b="1" dirty="0">
                <a:ln w="9525">
                  <a:solidFill>
                    <a:schemeClr val="bg1"/>
                  </a:solidFill>
                  <a:prstDash val="solid"/>
                </a:ln>
                <a:latin typeface="Cambria" panose="02040503050406030204" pitchFamily="18" charset="0"/>
              </a:rPr>
              <a:t> </a:t>
            </a:r>
            <a:r>
              <a:rPr lang="en-US" sz="3600" b="1" dirty="0" err="1">
                <a:ln w="9525">
                  <a:solidFill>
                    <a:schemeClr val="bg1"/>
                  </a:solidFill>
                  <a:prstDash val="solid"/>
                </a:ln>
                <a:latin typeface="Cambria" panose="02040503050406030204" pitchFamily="18" charset="0"/>
              </a:rPr>
              <a:t>tkiva</a:t>
            </a:r>
            <a:r>
              <a:rPr lang="en-US" sz="3600" b="1" dirty="0">
                <a:ln w="9525">
                  <a:solidFill>
                    <a:schemeClr val="bg1"/>
                  </a:solidFill>
                  <a:prstDash val="solid"/>
                </a:ln>
                <a:latin typeface="Cambria" panose="02040503050406030204" pitchFamily="18" charset="0"/>
              </a:rPr>
              <a:t> </a:t>
            </a:r>
            <a:r>
              <a:rPr lang="en-US" sz="3600" b="1" dirty="0" err="1">
                <a:ln w="9525">
                  <a:solidFill>
                    <a:schemeClr val="bg1"/>
                  </a:solidFill>
                  <a:prstDash val="solid"/>
                </a:ln>
                <a:latin typeface="Cambria" panose="02040503050406030204" pitchFamily="18" charset="0"/>
              </a:rPr>
              <a:t>odnosi</a:t>
            </a:r>
            <a:r>
              <a:rPr lang="en-US" sz="3600" b="1" dirty="0">
                <a:ln w="9525">
                  <a:solidFill>
                    <a:schemeClr val="bg1"/>
                  </a:solidFill>
                  <a:prstDash val="solid"/>
                </a:ln>
                <a:latin typeface="Cambria" panose="02040503050406030204" pitchFamily="18" charset="0"/>
              </a:rPr>
              <a:t> se </a:t>
            </a:r>
            <a:r>
              <a:rPr lang="en-US" sz="3600" b="1" dirty="0" err="1">
                <a:ln w="9525">
                  <a:solidFill>
                    <a:schemeClr val="bg1"/>
                  </a:solidFill>
                  <a:prstDash val="solid"/>
                </a:ln>
                <a:latin typeface="Cambria" panose="02040503050406030204" pitchFamily="18" charset="0"/>
              </a:rPr>
              <a:t>na</a:t>
            </a:r>
            <a:r>
              <a:rPr lang="en-US" sz="3600" b="1" dirty="0">
                <a:ln w="9525">
                  <a:solidFill>
                    <a:schemeClr val="bg1"/>
                  </a:solidFill>
                  <a:prstDash val="solid"/>
                </a:ln>
                <a:latin typeface="Cambria" panose="02040503050406030204" pitchFamily="18" charset="0"/>
              </a:rPr>
              <a:t>:</a:t>
            </a:r>
            <a:br>
              <a:rPr lang="en-US" sz="3600" b="1" dirty="0">
                <a:ln w="9525">
                  <a:solidFill>
                    <a:schemeClr val="bg1"/>
                  </a:solidFill>
                  <a:prstDash val="solid"/>
                </a:ln>
                <a:latin typeface="Cambria" panose="02040503050406030204" pitchFamily="18" charset="0"/>
              </a:rPr>
            </a:br>
            <a:endParaRPr lang="hr-HR" sz="3600" dirty="0"/>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3918940265"/>
              </p:ext>
            </p:extLst>
          </p:nvPr>
        </p:nvGraphicFramePr>
        <p:xfrm>
          <a:off x="0" y="1300766"/>
          <a:ext cx="8963695" cy="5306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Slika 2">
            <a:extLst>
              <a:ext uri="{FF2B5EF4-FFF2-40B4-BE49-F238E27FC236}">
                <a16:creationId xmlns:a16="http://schemas.microsoft.com/office/drawing/2014/main" id="{36AEB576-CDAB-46AC-9AAF-5E3BB8FAAC12}"/>
              </a:ext>
            </a:extLst>
          </p:cNvPr>
          <p:cNvPicPr>
            <a:picLocks noChangeAspect="1"/>
          </p:cNvPicPr>
          <p:nvPr/>
        </p:nvPicPr>
        <p:blipFill>
          <a:blip r:embed="rId7"/>
          <a:stretch>
            <a:fillRect/>
          </a:stretch>
        </p:blipFill>
        <p:spPr>
          <a:xfrm>
            <a:off x="410266" y="806505"/>
            <a:ext cx="8553429" cy="42676"/>
          </a:xfrm>
          <a:prstGeom prst="rect">
            <a:avLst/>
          </a:prstGeom>
        </p:spPr>
      </p:pic>
    </p:spTree>
    <p:extLst>
      <p:ext uri="{BB962C8B-B14F-4D97-AF65-F5344CB8AC3E}">
        <p14:creationId xmlns:p14="http://schemas.microsoft.com/office/powerpoint/2010/main" val="313367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p:cNvGraphicFramePr>
            <a:graphicFrameLocks noGrp="1"/>
          </p:cNvGraphicFramePr>
          <p:nvPr>
            <p:ph idx="4294967295"/>
            <p:extLst>
              <p:ext uri="{D42A27DB-BD31-4B8C-83A1-F6EECF244321}">
                <p14:modId xmlns:p14="http://schemas.microsoft.com/office/powerpoint/2010/main" val="2388124032"/>
              </p:ext>
            </p:extLst>
          </p:nvPr>
        </p:nvGraphicFramePr>
        <p:xfrm>
          <a:off x="0" y="631825"/>
          <a:ext cx="8770938" cy="5545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Slika 1">
            <a:extLst>
              <a:ext uri="{FF2B5EF4-FFF2-40B4-BE49-F238E27FC236}">
                <a16:creationId xmlns:a16="http://schemas.microsoft.com/office/drawing/2014/main" id="{58F30FB3-EF5C-4883-B410-D57BC418FA3F}"/>
              </a:ext>
            </a:extLst>
          </p:cNvPr>
          <p:cNvPicPr>
            <a:picLocks noChangeAspect="1"/>
          </p:cNvPicPr>
          <p:nvPr/>
        </p:nvPicPr>
        <p:blipFill>
          <a:blip r:embed="rId7"/>
          <a:stretch>
            <a:fillRect/>
          </a:stretch>
        </p:blipFill>
        <p:spPr>
          <a:xfrm>
            <a:off x="3523140" y="4857750"/>
            <a:ext cx="1866900" cy="2000250"/>
          </a:xfrm>
          <a:prstGeom prst="rect">
            <a:avLst/>
          </a:prstGeom>
        </p:spPr>
      </p:pic>
    </p:spTree>
    <p:extLst>
      <p:ext uri="{BB962C8B-B14F-4D97-AF65-F5344CB8AC3E}">
        <p14:creationId xmlns:p14="http://schemas.microsoft.com/office/powerpoint/2010/main" val="574763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p:cNvGraphicFramePr>
            <a:graphicFrameLocks noGrp="1"/>
          </p:cNvGraphicFramePr>
          <p:nvPr>
            <p:ph idx="4294967295"/>
            <p:extLst>
              <p:ext uri="{D42A27DB-BD31-4B8C-83A1-F6EECF244321}">
                <p14:modId xmlns:p14="http://schemas.microsoft.com/office/powerpoint/2010/main" val="3190179030"/>
              </p:ext>
            </p:extLst>
          </p:nvPr>
        </p:nvGraphicFramePr>
        <p:xfrm>
          <a:off x="843378" y="355954"/>
          <a:ext cx="78867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Slika 4"/>
          <p:cNvPicPr>
            <a:picLocks noChangeAspect="1"/>
          </p:cNvPicPr>
          <p:nvPr/>
        </p:nvPicPr>
        <p:blipFill>
          <a:blip r:embed="rId7"/>
          <a:stretch>
            <a:fillRect/>
          </a:stretch>
        </p:blipFill>
        <p:spPr>
          <a:xfrm>
            <a:off x="1953388" y="4456089"/>
            <a:ext cx="5284540" cy="2164818"/>
          </a:xfrm>
          <a:prstGeom prst="rect">
            <a:avLst/>
          </a:prstGeom>
        </p:spPr>
      </p:pic>
      <p:pic>
        <p:nvPicPr>
          <p:cNvPr id="2" name="Slika 1">
            <a:extLst>
              <a:ext uri="{FF2B5EF4-FFF2-40B4-BE49-F238E27FC236}">
                <a16:creationId xmlns:a16="http://schemas.microsoft.com/office/drawing/2014/main" id="{38D3308A-6816-4E27-84D8-5AE4719C298B}"/>
              </a:ext>
            </a:extLst>
          </p:cNvPr>
          <p:cNvPicPr>
            <a:picLocks noChangeAspect="1"/>
          </p:cNvPicPr>
          <p:nvPr/>
        </p:nvPicPr>
        <p:blipFill>
          <a:blip r:embed="rId8"/>
          <a:stretch>
            <a:fillRect/>
          </a:stretch>
        </p:blipFill>
        <p:spPr>
          <a:xfrm>
            <a:off x="3984779" y="138436"/>
            <a:ext cx="1866900" cy="1583832"/>
          </a:xfrm>
          <a:prstGeom prst="rect">
            <a:avLst/>
          </a:prstGeom>
        </p:spPr>
      </p:pic>
    </p:spTree>
    <p:extLst>
      <p:ext uri="{BB962C8B-B14F-4D97-AF65-F5344CB8AC3E}">
        <p14:creationId xmlns:p14="http://schemas.microsoft.com/office/powerpoint/2010/main" val="1344868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0308" y="1181197"/>
            <a:ext cx="8553691"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TextBox 1"/>
          <p:cNvSpPr txBox="1"/>
          <p:nvPr/>
        </p:nvSpPr>
        <p:spPr>
          <a:xfrm>
            <a:off x="24680" y="1787254"/>
            <a:ext cx="8218026" cy="4893647"/>
          </a:xfrm>
          <a:prstGeom prst="rect">
            <a:avLst/>
          </a:prstGeom>
          <a:noFill/>
        </p:spPr>
        <p:txBody>
          <a:bodyPr wrap="square" rtlCol="0">
            <a:spAutoFit/>
          </a:bodyPr>
          <a:lstStyle/>
          <a:p>
            <a:pPr marL="342900" indent="-342900">
              <a:buFont typeface="Arial" panose="020B0604020202020204" pitchFamily="34" charset="0"/>
              <a:buChar char="•"/>
            </a:pPr>
            <a:r>
              <a:rPr lang="hr-HR" sz="2400" dirty="0">
                <a:latin typeface="Cambria" panose="02040503050406030204" pitchFamily="18" charset="0"/>
              </a:rPr>
              <a:t>s obzirom na </a:t>
            </a:r>
            <a:r>
              <a:rPr lang="hr-HR" sz="2400" b="1" dirty="0">
                <a:solidFill>
                  <a:srgbClr val="C00000"/>
                </a:solidFill>
                <a:latin typeface="Cambria" panose="02040503050406030204" pitchFamily="18" charset="0"/>
              </a:rPr>
              <a:t>odnos davatelja i primatelja </a:t>
            </a:r>
            <a:r>
              <a:rPr lang="hr-HR" sz="2400" dirty="0">
                <a:latin typeface="Cambria" panose="02040503050406030204" pitchFamily="18" charset="0"/>
              </a:rPr>
              <a:t>dijeli se na:</a:t>
            </a:r>
          </a:p>
          <a:p>
            <a:pPr marL="457200" indent="-457200">
              <a:buFont typeface="+mj-lt"/>
              <a:buAutoNum type="arabicPeriod"/>
            </a:pPr>
            <a:endParaRPr lang="hr-HR" sz="2400" dirty="0">
              <a:latin typeface="Cambria" panose="02040503050406030204" pitchFamily="18" charset="0"/>
            </a:endParaRPr>
          </a:p>
          <a:p>
            <a:pPr marL="914400" lvl="1" indent="-457200">
              <a:buFont typeface="+mj-lt"/>
              <a:buAutoNum type="arabicPeriod"/>
            </a:pPr>
            <a:r>
              <a:rPr lang="hr-HR" sz="2400" b="1" dirty="0">
                <a:solidFill>
                  <a:srgbClr val="C00000"/>
                </a:solidFill>
                <a:latin typeface="Cambria" panose="02040503050406030204" pitchFamily="18" charset="0"/>
              </a:rPr>
              <a:t>autotransplantaciju</a:t>
            </a:r>
            <a:r>
              <a:rPr lang="hr-HR" sz="2400" dirty="0">
                <a:latin typeface="Cambria" panose="02040503050406030204" pitchFamily="18" charset="0"/>
              </a:rPr>
              <a:t>, tj. presađivanje tkiva ili organa s jednog mjesta na drugo, ali na istoj osobi,</a:t>
            </a:r>
            <a:r>
              <a:rPr lang="en-US" sz="2400" dirty="0"/>
              <a:t> </a:t>
            </a:r>
            <a:r>
              <a:rPr lang="en-US" sz="2400" dirty="0">
                <a:latin typeface="Cambria" panose="02040503050406030204" pitchFamily="18" charset="0"/>
              </a:rPr>
              <a:t>(</a:t>
            </a:r>
            <a:r>
              <a:rPr lang="en-US" sz="2400" dirty="0" err="1">
                <a:latin typeface="Cambria" panose="02040503050406030204" pitchFamily="18" charset="0"/>
              </a:rPr>
              <a:t>npr</a:t>
            </a:r>
            <a:r>
              <a:rPr lang="en-US" sz="2400" dirty="0">
                <a:latin typeface="Cambria" panose="02040503050406030204" pitchFamily="18" charset="0"/>
              </a:rPr>
              <a:t>. </a:t>
            </a:r>
            <a:r>
              <a:rPr lang="en-US" sz="2400" dirty="0" err="1">
                <a:latin typeface="Cambria" panose="02040503050406030204" pitchFamily="18" charset="0"/>
              </a:rPr>
              <a:t>kost</a:t>
            </a:r>
            <a:r>
              <a:rPr lang="en-US" sz="2400" dirty="0">
                <a:latin typeface="Cambria" panose="02040503050406030204" pitchFamily="18" charset="0"/>
              </a:rPr>
              <a:t>, </a:t>
            </a:r>
            <a:r>
              <a:rPr lang="en-US" sz="2400" dirty="0" err="1">
                <a:latin typeface="Cambria" panose="02040503050406030204" pitchFamily="18" charset="0"/>
              </a:rPr>
              <a:t>koštana</a:t>
            </a:r>
            <a:r>
              <a:rPr lang="en-US" sz="2400" dirty="0">
                <a:latin typeface="Cambria" panose="02040503050406030204" pitchFamily="18" charset="0"/>
              </a:rPr>
              <a:t> </a:t>
            </a:r>
            <a:r>
              <a:rPr lang="en-US" sz="2400" dirty="0" err="1">
                <a:latin typeface="Cambria" panose="02040503050406030204" pitchFamily="18" charset="0"/>
              </a:rPr>
              <a:t>srž</a:t>
            </a:r>
            <a:r>
              <a:rPr lang="en-US" sz="2400" dirty="0">
                <a:latin typeface="Cambria" panose="02040503050406030204" pitchFamily="18" charset="0"/>
              </a:rPr>
              <a:t>, </a:t>
            </a:r>
            <a:r>
              <a:rPr lang="en-US" sz="2400" dirty="0" err="1">
                <a:latin typeface="Cambria" panose="02040503050406030204" pitchFamily="18" charset="0"/>
              </a:rPr>
              <a:t>koža</a:t>
            </a:r>
            <a:r>
              <a:rPr lang="hr-HR" sz="2400" dirty="0">
                <a:latin typeface="Cambria" panose="02040503050406030204" pitchFamily="18" charset="0"/>
              </a:rPr>
              <a:t>) </a:t>
            </a:r>
          </a:p>
          <a:p>
            <a:pPr marL="914400" lvl="1" indent="-457200">
              <a:buFont typeface="+mj-lt"/>
              <a:buAutoNum type="arabicPeriod"/>
            </a:pPr>
            <a:r>
              <a:rPr lang="hr-HR" sz="2400" b="1" dirty="0">
                <a:solidFill>
                  <a:srgbClr val="C00000"/>
                </a:solidFill>
                <a:latin typeface="Cambria" panose="02040503050406030204" pitchFamily="18" charset="0"/>
              </a:rPr>
              <a:t>homotransplantaciju</a:t>
            </a:r>
            <a:r>
              <a:rPr lang="hr-HR" sz="2400" dirty="0">
                <a:latin typeface="Cambria" panose="02040503050406030204" pitchFamily="18" charset="0"/>
              </a:rPr>
              <a:t>, tj. presađivanje tkiva ili organa s jedne osobe na drugu,</a:t>
            </a:r>
          </a:p>
          <a:p>
            <a:pPr marL="914400" lvl="1" indent="-457200">
              <a:buFont typeface="+mj-lt"/>
              <a:buAutoNum type="arabicPeriod"/>
            </a:pPr>
            <a:r>
              <a:rPr lang="hr-HR" sz="2400" b="1" dirty="0">
                <a:solidFill>
                  <a:srgbClr val="C00000"/>
                </a:solidFill>
                <a:latin typeface="Cambria" panose="02040503050406030204" pitchFamily="18" charset="0"/>
              </a:rPr>
              <a:t>heterotransplantaciju</a:t>
            </a:r>
            <a:r>
              <a:rPr lang="hr-HR" sz="2400" dirty="0">
                <a:latin typeface="Cambria" panose="02040503050406030204" pitchFamily="18" charset="0"/>
              </a:rPr>
              <a:t> ili </a:t>
            </a:r>
            <a:r>
              <a:rPr lang="hr-HR" sz="2400" b="1" dirty="0">
                <a:solidFill>
                  <a:srgbClr val="C00000"/>
                </a:solidFill>
                <a:latin typeface="Cambria" panose="02040503050406030204" pitchFamily="18" charset="0"/>
              </a:rPr>
              <a:t>ksenotransplantaciju</a:t>
            </a:r>
            <a:r>
              <a:rPr lang="hr-HR" sz="2400" dirty="0">
                <a:latin typeface="Cambria" panose="02040503050406030204" pitchFamily="18" charset="0"/>
              </a:rPr>
              <a:t>, tj. presađivanje na organizam različite vrste, npr. sa životinje na čovjeka i</a:t>
            </a:r>
          </a:p>
          <a:p>
            <a:pPr marL="914400" lvl="1" indent="-457200">
              <a:buFont typeface="+mj-lt"/>
              <a:buAutoNum type="arabicPeriod"/>
            </a:pPr>
            <a:r>
              <a:rPr lang="hr-HR" sz="2400" b="1" dirty="0">
                <a:solidFill>
                  <a:srgbClr val="C00000"/>
                </a:solidFill>
                <a:latin typeface="Cambria" panose="02040503050406030204" pitchFamily="18" charset="0"/>
              </a:rPr>
              <a:t>alotransplantaciju</a:t>
            </a:r>
            <a:r>
              <a:rPr lang="hr-HR" sz="2400" dirty="0">
                <a:latin typeface="Cambria" panose="02040503050406030204" pitchFamily="18" charset="0"/>
              </a:rPr>
              <a:t> ili </a:t>
            </a:r>
            <a:r>
              <a:rPr lang="hr-HR" sz="2400" b="1" dirty="0">
                <a:solidFill>
                  <a:srgbClr val="C00000"/>
                </a:solidFill>
                <a:latin typeface="Cambria" panose="02040503050406030204" pitchFamily="18" charset="0"/>
              </a:rPr>
              <a:t>aloplastiku</a:t>
            </a:r>
            <a:r>
              <a:rPr lang="hr-HR" sz="2400" dirty="0">
                <a:latin typeface="Cambria" panose="02040503050406030204" pitchFamily="18" charset="0"/>
              </a:rPr>
              <a:t>, tj. pokrivanje defekata gdje se umjesto živog tkiva primjenjuje neživi materijal</a:t>
            </a:r>
          </a:p>
        </p:txBody>
      </p:sp>
      <p:sp>
        <p:nvSpPr>
          <p:cNvPr id="3" name="TextBox 2"/>
          <p:cNvSpPr txBox="1"/>
          <p:nvPr/>
        </p:nvSpPr>
        <p:spPr>
          <a:xfrm>
            <a:off x="1624369" y="348855"/>
            <a:ext cx="6322688" cy="523220"/>
          </a:xfrm>
          <a:prstGeom prst="rect">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hr-HR" sz="2800" b="1" dirty="0">
                <a:effectLst>
                  <a:outerShdw blurRad="38100" dist="38100" dir="2700000" algn="tl">
                    <a:srgbClr val="000000">
                      <a:alpha val="43137"/>
                    </a:srgbClr>
                  </a:outerShdw>
                </a:effectLst>
                <a:latin typeface="Cambria" panose="02040503050406030204" pitchFamily="18" charset="0"/>
              </a:rPr>
              <a:t>PODJELA TRANSPLANTACIJE</a:t>
            </a:r>
          </a:p>
        </p:txBody>
      </p:sp>
    </p:spTree>
    <p:extLst>
      <p:ext uri="{BB962C8B-B14F-4D97-AF65-F5344CB8AC3E}">
        <p14:creationId xmlns:p14="http://schemas.microsoft.com/office/powerpoint/2010/main" val="2863554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br>
              <a:rPr lang="hr-HR" altLang="sr-Latn-RS" b="1" dirty="0">
                <a:latin typeface="Cambria" panose="02040503050406030204" pitchFamily="18" charset="0"/>
                <a:ea typeface="Cambria" panose="02040503050406030204" pitchFamily="18" charset="0"/>
              </a:rPr>
            </a:br>
            <a:endParaRPr lang="hr-HR" dirty="0"/>
          </a:p>
        </p:txBody>
      </p:sp>
      <p:sp>
        <p:nvSpPr>
          <p:cNvPr id="6" name="Rezervirano mjesto sadržaja 5"/>
          <p:cNvSpPr>
            <a:spLocks noGrp="1"/>
          </p:cNvSpPr>
          <p:nvPr>
            <p:ph idx="1"/>
          </p:nvPr>
        </p:nvSpPr>
        <p:spPr>
          <a:xfrm>
            <a:off x="230613" y="1459525"/>
            <a:ext cx="7886700" cy="4351338"/>
          </a:xfrm>
        </p:spPr>
        <p:txBody>
          <a:bodyPr/>
          <a:lstStyle/>
          <a:p>
            <a:pPr marL="514350" indent="-514350">
              <a:lnSpc>
                <a:spcPct val="110000"/>
              </a:lnSpc>
              <a:buFont typeface="+mj-lt"/>
              <a:buAutoNum type="arabicPeriod"/>
            </a:pPr>
            <a:r>
              <a:rPr lang="hr-HR" altLang="en-US" b="1" dirty="0">
                <a:latin typeface="Cambria" panose="02040503050406030204" pitchFamily="18" charset="0"/>
                <a:ea typeface="Cambria" panose="02040503050406030204" pitchFamily="18" charset="0"/>
              </a:rPr>
              <a:t>K</a:t>
            </a:r>
            <a:r>
              <a:rPr lang="en-US" altLang="en-US" b="1" dirty="0" err="1">
                <a:latin typeface="Cambria" panose="02040503050406030204" pitchFamily="18" charset="0"/>
                <a:ea typeface="Cambria" panose="02040503050406030204" pitchFamily="18" charset="0"/>
              </a:rPr>
              <a:t>iru</a:t>
            </a:r>
            <a:r>
              <a:rPr lang="hr-HR" altLang="en-US" b="1" dirty="0">
                <a:latin typeface="Cambria" panose="02040503050406030204" pitchFamily="18" charset="0"/>
                <a:ea typeface="Cambria" panose="02040503050406030204" pitchFamily="18" charset="0"/>
              </a:rPr>
              <a:t>r</a:t>
            </a:r>
            <a:r>
              <a:rPr lang="sr-Latn-CS" altLang="en-US" b="1" dirty="0" err="1">
                <a:latin typeface="Cambria" panose="02040503050406030204" pitchFamily="18" charset="0"/>
                <a:ea typeface="Cambria" panose="02040503050406030204" pitchFamily="18" charset="0"/>
              </a:rPr>
              <a:t>ška</a:t>
            </a:r>
            <a:r>
              <a:rPr lang="sr-Latn-CS" altLang="en-US" b="1" dirty="0">
                <a:latin typeface="Cambria" panose="02040503050406030204" pitchFamily="18" charset="0"/>
                <a:ea typeface="Cambria" panose="02040503050406030204" pitchFamily="18" charset="0"/>
              </a:rPr>
              <a:t> tehnika </a:t>
            </a:r>
          </a:p>
          <a:p>
            <a:pPr marL="514350" indent="-514350">
              <a:lnSpc>
                <a:spcPct val="110000"/>
              </a:lnSpc>
              <a:buFont typeface="+mj-lt"/>
              <a:buAutoNum type="arabicPeriod"/>
            </a:pPr>
            <a:endParaRPr lang="sr-Latn-CS" altLang="en-US" b="1" dirty="0">
              <a:latin typeface="Cambria" panose="02040503050406030204" pitchFamily="18" charset="0"/>
              <a:ea typeface="Cambria" panose="02040503050406030204" pitchFamily="18" charset="0"/>
            </a:endParaRPr>
          </a:p>
          <a:p>
            <a:pPr marL="514350" indent="-514350">
              <a:lnSpc>
                <a:spcPct val="110000"/>
              </a:lnSpc>
              <a:buFont typeface="+mj-lt"/>
              <a:buAutoNum type="arabicPeriod"/>
            </a:pPr>
            <a:r>
              <a:rPr lang="sr-Latn-CS" altLang="en-US" b="1" dirty="0" err="1">
                <a:latin typeface="Cambria" panose="02040503050406030204" pitchFamily="18" charset="0"/>
                <a:ea typeface="Cambria" panose="02040503050406030204" pitchFamily="18" charset="0"/>
              </a:rPr>
              <a:t>Tkivna</a:t>
            </a:r>
            <a:r>
              <a:rPr lang="sr-Latn-CS" altLang="en-US" b="1" dirty="0">
                <a:latin typeface="Cambria" panose="02040503050406030204" pitchFamily="18" charset="0"/>
                <a:ea typeface="Cambria" panose="02040503050406030204" pitchFamily="18" charset="0"/>
              </a:rPr>
              <a:t> podudarnost </a:t>
            </a:r>
          </a:p>
          <a:p>
            <a:pPr marL="514350" indent="-514350">
              <a:lnSpc>
                <a:spcPct val="110000"/>
              </a:lnSpc>
              <a:buFont typeface="+mj-lt"/>
              <a:buAutoNum type="arabicPeriod"/>
            </a:pPr>
            <a:endParaRPr lang="sr-Latn-CS" altLang="en-US" b="1" dirty="0">
              <a:latin typeface="Cambria" panose="02040503050406030204" pitchFamily="18" charset="0"/>
              <a:ea typeface="Cambria" panose="02040503050406030204" pitchFamily="18" charset="0"/>
            </a:endParaRPr>
          </a:p>
          <a:p>
            <a:pPr marL="514350" indent="-514350">
              <a:lnSpc>
                <a:spcPct val="110000"/>
              </a:lnSpc>
              <a:buFont typeface="+mj-lt"/>
              <a:buAutoNum type="arabicPeriod"/>
            </a:pPr>
            <a:r>
              <a:rPr lang="sr-Latn-CS" altLang="en-US" b="1" dirty="0" err="1">
                <a:latin typeface="Cambria" panose="02040503050406030204" pitchFamily="18" charset="0"/>
                <a:ea typeface="Cambria" panose="02040503050406030204" pitchFamily="18" charset="0"/>
              </a:rPr>
              <a:t>Imunosupresivni</a:t>
            </a:r>
            <a:r>
              <a:rPr lang="sr-Latn-CS" altLang="en-US" b="1" dirty="0">
                <a:latin typeface="Cambria" panose="02040503050406030204" pitchFamily="18" charset="0"/>
                <a:ea typeface="Cambria" panose="02040503050406030204" pitchFamily="18" charset="0"/>
              </a:rPr>
              <a:t> </a:t>
            </a:r>
            <a:r>
              <a:rPr lang="sr-Latn-CS" altLang="en-US" b="1" dirty="0" err="1">
                <a:latin typeface="Cambria" panose="02040503050406030204" pitchFamily="18" charset="0"/>
                <a:ea typeface="Cambria" panose="02040503050406030204" pitchFamily="18" charset="0"/>
              </a:rPr>
              <a:t>lijekovi</a:t>
            </a:r>
            <a:r>
              <a:rPr lang="sr-Latn-CS" altLang="en-US" b="1" dirty="0">
                <a:latin typeface="Cambria" panose="02040503050406030204" pitchFamily="18" charset="0"/>
                <a:ea typeface="Cambria" panose="02040503050406030204" pitchFamily="18" charset="0"/>
              </a:rPr>
              <a:t> </a:t>
            </a:r>
          </a:p>
          <a:p>
            <a:endParaRPr lang="hr-HR" dirty="0"/>
          </a:p>
        </p:txBody>
      </p:sp>
      <p:sp>
        <p:nvSpPr>
          <p:cNvPr id="5" name="Pravokutnik 4"/>
          <p:cNvSpPr/>
          <p:nvPr/>
        </p:nvSpPr>
        <p:spPr>
          <a:xfrm>
            <a:off x="152132" y="204419"/>
            <a:ext cx="8991868" cy="584775"/>
          </a:xfrm>
          <a:prstGeom prst="rect">
            <a:avLst/>
          </a:prstGeom>
          <a:solidFill>
            <a:schemeClr val="bg1"/>
          </a:solidFill>
          <a:ln>
            <a:solidFill>
              <a:schemeClr val="bg1"/>
            </a:solidFill>
          </a:ln>
        </p:spPr>
        <p:txBody>
          <a:bodyPr wrap="square">
            <a:spAutoFit/>
          </a:bodyPr>
          <a:lstStyle/>
          <a:p>
            <a:pPr algn="ctr"/>
            <a:r>
              <a:rPr lang="sr-Latn-CS" alt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Što je neophodno za uspješnu transplantaciju </a:t>
            </a:r>
            <a:r>
              <a:rPr lang="en-US" alt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hr-HR"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7" name="Slika 6"/>
          <p:cNvPicPr>
            <a:picLocks noChangeAspect="1"/>
          </p:cNvPicPr>
          <p:nvPr/>
        </p:nvPicPr>
        <p:blipFill>
          <a:blip r:embed="rId2"/>
          <a:stretch>
            <a:fillRect/>
          </a:stretch>
        </p:blipFill>
        <p:spPr>
          <a:xfrm>
            <a:off x="5355198" y="2512979"/>
            <a:ext cx="3788802" cy="3159349"/>
          </a:xfrm>
          <a:prstGeom prst="rect">
            <a:avLst/>
          </a:prstGeom>
        </p:spPr>
      </p:pic>
      <p:pic>
        <p:nvPicPr>
          <p:cNvPr id="4" name="Slika 3"/>
          <p:cNvPicPr>
            <a:picLocks noChangeAspect="1"/>
          </p:cNvPicPr>
          <p:nvPr/>
        </p:nvPicPr>
        <p:blipFill>
          <a:blip r:embed="rId3"/>
          <a:stretch>
            <a:fillRect/>
          </a:stretch>
        </p:blipFill>
        <p:spPr>
          <a:xfrm>
            <a:off x="230613" y="4707151"/>
            <a:ext cx="5021151" cy="1930354"/>
          </a:xfrm>
          <a:prstGeom prst="rect">
            <a:avLst/>
          </a:prstGeom>
        </p:spPr>
      </p:pic>
      <p:pic>
        <p:nvPicPr>
          <p:cNvPr id="3" name="Slika 2">
            <a:extLst>
              <a:ext uri="{FF2B5EF4-FFF2-40B4-BE49-F238E27FC236}">
                <a16:creationId xmlns:a16="http://schemas.microsoft.com/office/drawing/2014/main" id="{0AE82AD2-405F-487B-A67F-EEAFC83B0951}"/>
              </a:ext>
            </a:extLst>
          </p:cNvPr>
          <p:cNvPicPr>
            <a:picLocks noChangeAspect="1"/>
          </p:cNvPicPr>
          <p:nvPr/>
        </p:nvPicPr>
        <p:blipFill>
          <a:blip r:embed="rId4"/>
          <a:stretch>
            <a:fillRect/>
          </a:stretch>
        </p:blipFill>
        <p:spPr>
          <a:xfrm>
            <a:off x="371351" y="907859"/>
            <a:ext cx="8553429" cy="42676"/>
          </a:xfrm>
          <a:prstGeom prst="rect">
            <a:avLst/>
          </a:prstGeom>
        </p:spPr>
      </p:pic>
    </p:spTree>
    <p:extLst>
      <p:ext uri="{BB962C8B-B14F-4D97-AF65-F5344CB8AC3E}">
        <p14:creationId xmlns:p14="http://schemas.microsoft.com/office/powerpoint/2010/main" val="2467520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8099"/>
            <a:ext cx="9151965" cy="4363657"/>
          </a:xfrm>
          <a:prstGeom prst="rect">
            <a:avLst/>
          </a:prstGeom>
        </p:spPr>
      </p:pic>
      <p:sp>
        <p:nvSpPr>
          <p:cNvPr id="4" name="Rectangle 3"/>
          <p:cNvSpPr/>
          <p:nvPr/>
        </p:nvSpPr>
        <p:spPr>
          <a:xfrm>
            <a:off x="645163" y="5478247"/>
            <a:ext cx="7861638" cy="646331"/>
          </a:xfrm>
          <a:prstGeom prst="rect">
            <a:avLst/>
          </a:prstGeom>
        </p:spPr>
        <p:txBody>
          <a:bodyPr wrap="square">
            <a:spAutoFit/>
          </a:bodyPr>
          <a:lstStyle/>
          <a:p>
            <a:pPr algn="ctr"/>
            <a:r>
              <a:rPr lang="hr-HR" i="1" dirty="0">
                <a:latin typeface="Cambria" panose="02040503050406030204" pitchFamily="18" charset="0"/>
              </a:rPr>
              <a:t>Richard Li Noris, koji je 1997. uništio lice u nesreći s vatrenim oružjem, a 2012. god. su mu liječnici presadili novo lice</a:t>
            </a:r>
          </a:p>
        </p:txBody>
      </p:sp>
    </p:spTree>
    <p:extLst>
      <p:ext uri="{BB962C8B-B14F-4D97-AF65-F5344CB8AC3E}">
        <p14:creationId xmlns:p14="http://schemas.microsoft.com/office/powerpoint/2010/main" val="3391486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68D94954-0DB7-4F9B-B02C-2E4BFCECF975}"/>
              </a:ext>
            </a:extLst>
          </p:cNvPr>
          <p:cNvSpPr>
            <a:spLocks noGrp="1"/>
          </p:cNvSpPr>
          <p:nvPr>
            <p:ph type="title" idx="4294967295"/>
          </p:nvPr>
        </p:nvSpPr>
        <p:spPr>
          <a:xfrm>
            <a:off x="628650" y="781203"/>
            <a:ext cx="7886700" cy="1325563"/>
          </a:xfrm>
        </p:spPr>
        <p:txBody>
          <a:bodyPr>
            <a:normAutofit fontScale="90000"/>
          </a:bodyPr>
          <a:lstStyle/>
          <a:p>
            <a:pPr lvl="0" algn="ctr" defTabSz="914400">
              <a:lnSpc>
                <a:spcPct val="100000"/>
              </a:lnSpc>
              <a:spcBef>
                <a:spcPts val="0"/>
              </a:spcBef>
            </a:pPr>
            <a:r>
              <a:rPr kumimoji="1" lang="hr-HR" altLang="en-US" sz="44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mn-ea"/>
                <a:cs typeface="+mn-cs"/>
              </a:rPr>
              <a:t>Na koji se način ustanovljava smrt?</a:t>
            </a:r>
            <a:br>
              <a:rPr kumimoji="1" lang="hr-HR" altLang="en-US" sz="44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mn-ea"/>
                <a:cs typeface="+mn-cs"/>
              </a:rPr>
            </a:br>
            <a:br>
              <a:rPr lang="en-US" sz="3600" dirty="0">
                <a:ln w="0"/>
                <a:solidFill>
                  <a:prstClr val="black"/>
                </a:solidFill>
                <a:effectLst>
                  <a:outerShdw blurRad="38100" dist="19050" dir="2700000" algn="tl" rotWithShape="0">
                    <a:prstClr val="black">
                      <a:alpha val="40000"/>
                    </a:prstClr>
                  </a:outerShdw>
                </a:effectLst>
                <a:latin typeface="Calibri"/>
                <a:ea typeface="+mn-ea"/>
                <a:cs typeface="+mn-cs"/>
              </a:rPr>
            </a:br>
            <a:endParaRPr lang="hr-HR" dirty="0"/>
          </a:p>
        </p:txBody>
      </p:sp>
      <p:pic>
        <p:nvPicPr>
          <p:cNvPr id="5" name="Slika 4">
            <a:extLst>
              <a:ext uri="{FF2B5EF4-FFF2-40B4-BE49-F238E27FC236}">
                <a16:creationId xmlns:a16="http://schemas.microsoft.com/office/drawing/2014/main" id="{4C7A8277-3DBC-4527-804C-9B9E4AD39F11}"/>
              </a:ext>
            </a:extLst>
          </p:cNvPr>
          <p:cNvPicPr>
            <a:picLocks noChangeAspect="1"/>
          </p:cNvPicPr>
          <p:nvPr/>
        </p:nvPicPr>
        <p:blipFill>
          <a:blip r:embed="rId2"/>
          <a:stretch>
            <a:fillRect/>
          </a:stretch>
        </p:blipFill>
        <p:spPr>
          <a:xfrm>
            <a:off x="292237" y="1401309"/>
            <a:ext cx="8559526" cy="42676"/>
          </a:xfrm>
          <a:prstGeom prst="rect">
            <a:avLst/>
          </a:prstGeom>
        </p:spPr>
      </p:pic>
      <p:pic>
        <p:nvPicPr>
          <p:cNvPr id="6" name="Slika 5">
            <a:extLst>
              <a:ext uri="{FF2B5EF4-FFF2-40B4-BE49-F238E27FC236}">
                <a16:creationId xmlns:a16="http://schemas.microsoft.com/office/drawing/2014/main" id="{DB06FDCA-A152-40C9-A267-0C65C8A1AF0B}"/>
              </a:ext>
            </a:extLst>
          </p:cNvPr>
          <p:cNvPicPr>
            <a:picLocks noChangeAspect="1"/>
          </p:cNvPicPr>
          <p:nvPr/>
        </p:nvPicPr>
        <p:blipFill>
          <a:blip r:embed="rId3"/>
          <a:stretch>
            <a:fillRect/>
          </a:stretch>
        </p:blipFill>
        <p:spPr>
          <a:xfrm>
            <a:off x="746076" y="2216458"/>
            <a:ext cx="7651847" cy="4372484"/>
          </a:xfrm>
          <a:prstGeom prst="rect">
            <a:avLst/>
          </a:prstGeom>
        </p:spPr>
      </p:pic>
    </p:spTree>
    <p:extLst>
      <p:ext uri="{BB962C8B-B14F-4D97-AF65-F5344CB8AC3E}">
        <p14:creationId xmlns:p14="http://schemas.microsoft.com/office/powerpoint/2010/main" val="2844655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695" y="1492341"/>
            <a:ext cx="8284191" cy="1938992"/>
          </a:xfrm>
          <a:prstGeom prst="rect">
            <a:avLst/>
          </a:prstGeom>
        </p:spPr>
        <p:txBody>
          <a:bodyPr wrap="square">
            <a:spAutoFit/>
          </a:bodyPr>
          <a:lstStyle/>
          <a:p>
            <a:pPr algn="ctr"/>
            <a:r>
              <a:rPr kumimoji="1" lang="hr-HR" altLang="en-US" sz="2800" dirty="0">
                <a:latin typeface="Cambria" panose="02040503050406030204" pitchFamily="18" charset="0"/>
              </a:rPr>
              <a:t>Kod ljudi zna postojati onaj osnovni strah zbog kojeg ne žele dati svoje organe poslije smrti: </a:t>
            </a:r>
          </a:p>
          <a:p>
            <a:pPr algn="ctr"/>
            <a:r>
              <a:rPr kumimoji="1" lang="hr-HR" altLang="en-US" sz="2800" b="1" i="1" dirty="0">
                <a:effectLst>
                  <a:outerShdw blurRad="38100" dist="38100" dir="2700000" algn="tl">
                    <a:srgbClr val="000000">
                      <a:alpha val="43137"/>
                    </a:srgbClr>
                  </a:outerShdw>
                </a:effectLst>
                <a:latin typeface="Cambria" panose="02040503050406030204" pitchFamily="18" charset="0"/>
              </a:rPr>
              <a:t>da će im "živima" uzeti organe</a:t>
            </a:r>
            <a:br>
              <a:rPr kumimoji="1" lang="hr-HR" altLang="en-US" b="1" i="1" dirty="0">
                <a:effectLst>
                  <a:outerShdw blurRad="38100" dist="38100" dir="2700000" algn="tl">
                    <a:srgbClr val="000000">
                      <a:alpha val="43137"/>
                    </a:srgbClr>
                  </a:outerShdw>
                </a:effectLst>
                <a:latin typeface="Cambria" panose="02040503050406030204" pitchFamily="18" charset="0"/>
              </a:rPr>
            </a:br>
            <a:br>
              <a:rPr kumimoji="1" lang="hr-HR" altLang="en-US" b="1" i="1" dirty="0">
                <a:effectLst>
                  <a:outerShdw blurRad="38100" dist="38100" dir="2700000" algn="tl">
                    <a:srgbClr val="000000">
                      <a:alpha val="43137"/>
                    </a:srgbClr>
                  </a:outerShdw>
                </a:effectLst>
                <a:latin typeface="Cambria" panose="02040503050406030204" pitchFamily="18" charset="0"/>
              </a:rPr>
            </a:br>
            <a:endParaRPr lang="en-US" dirty="0"/>
          </a:p>
        </p:txBody>
      </p:sp>
      <p:sp>
        <p:nvSpPr>
          <p:cNvPr id="4" name="Rectangle 3"/>
          <p:cNvSpPr/>
          <p:nvPr/>
        </p:nvSpPr>
        <p:spPr>
          <a:xfrm>
            <a:off x="423077" y="290004"/>
            <a:ext cx="8120417" cy="646331"/>
          </a:xfrm>
          <a:prstGeom prst="rect">
            <a:avLst/>
          </a:prstGeom>
          <a:ln>
            <a:solidFill>
              <a:schemeClr val="bg1"/>
            </a:solidFill>
          </a:ln>
        </p:spPr>
        <p:txBody>
          <a:bodyPr wrap="square">
            <a:spAutoFit/>
          </a:bodyPr>
          <a:lstStyle/>
          <a:p>
            <a:pPr algn="ctr"/>
            <a:endParaRPr lang="en-US" sz="3600" dirty="0">
              <a:ln w="0"/>
              <a:effectLst>
                <a:outerShdw blurRad="38100" dist="19050" dir="2700000" algn="tl" rotWithShape="0">
                  <a:schemeClr val="dk1">
                    <a:alpha val="40000"/>
                  </a:schemeClr>
                </a:outerShdw>
              </a:effectLst>
            </a:endParaRPr>
          </a:p>
        </p:txBody>
      </p:sp>
      <p:pic>
        <p:nvPicPr>
          <p:cNvPr id="5" name="Slika 4"/>
          <p:cNvPicPr>
            <a:picLocks noChangeAspect="1"/>
          </p:cNvPicPr>
          <p:nvPr/>
        </p:nvPicPr>
        <p:blipFill>
          <a:blip r:embed="rId2"/>
          <a:stretch>
            <a:fillRect/>
          </a:stretch>
        </p:blipFill>
        <p:spPr>
          <a:xfrm>
            <a:off x="423078" y="3618963"/>
            <a:ext cx="8120417" cy="3138018"/>
          </a:xfrm>
          <a:prstGeom prst="rect">
            <a:avLst/>
          </a:prstGeom>
        </p:spPr>
      </p:pic>
      <p:pic>
        <p:nvPicPr>
          <p:cNvPr id="3" name="Slika 2">
            <a:extLst>
              <a:ext uri="{FF2B5EF4-FFF2-40B4-BE49-F238E27FC236}">
                <a16:creationId xmlns:a16="http://schemas.microsoft.com/office/drawing/2014/main" id="{21DF8D0D-2BE0-4647-B14C-D96A76383091}"/>
              </a:ext>
            </a:extLst>
          </p:cNvPr>
          <p:cNvPicPr>
            <a:picLocks noChangeAspect="1"/>
          </p:cNvPicPr>
          <p:nvPr/>
        </p:nvPicPr>
        <p:blipFill>
          <a:blip r:embed="rId3"/>
          <a:stretch>
            <a:fillRect/>
          </a:stretch>
        </p:blipFill>
        <p:spPr>
          <a:xfrm>
            <a:off x="423077" y="1193000"/>
            <a:ext cx="8553429" cy="42676"/>
          </a:xfrm>
          <a:prstGeom prst="rect">
            <a:avLst/>
          </a:prstGeom>
        </p:spPr>
      </p:pic>
    </p:spTree>
    <p:extLst>
      <p:ext uri="{BB962C8B-B14F-4D97-AF65-F5344CB8AC3E}">
        <p14:creationId xmlns:p14="http://schemas.microsoft.com/office/powerpoint/2010/main" val="368052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4320" y="857250"/>
            <a:ext cx="9139500" cy="5143230"/>
          </a:xfrm>
          <a:prstGeom prst="rect">
            <a:avLst/>
          </a:prstGeom>
          <a:solidFill>
            <a:schemeClr val="bg1"/>
          </a:solidFill>
          <a:ln>
            <a:noFill/>
          </a:ln>
        </p:spPr>
        <p:style>
          <a:lnRef idx="2">
            <a:schemeClr val="accent6">
              <a:shade val="50000"/>
            </a:schemeClr>
          </a:lnRef>
          <a:fillRef idx="1001">
            <a:schemeClr val="lt1"/>
          </a:fillRef>
          <a:effectRef idx="0">
            <a:schemeClr val="accent6"/>
          </a:effectRef>
          <a:fontRef idx="minor"/>
        </p:style>
      </p:sp>
      <p:sp>
        <p:nvSpPr>
          <p:cNvPr id="94" name="CustomShape 2"/>
          <p:cNvSpPr/>
          <p:nvPr/>
        </p:nvSpPr>
        <p:spPr>
          <a:xfrm>
            <a:off x="0" y="857250"/>
            <a:ext cx="3037770" cy="51432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
        <p:nvSpPr>
          <p:cNvPr id="95" name="TextShape 3"/>
          <p:cNvSpPr txBox="1"/>
          <p:nvPr/>
        </p:nvSpPr>
        <p:spPr>
          <a:xfrm>
            <a:off x="369359" y="1244970"/>
            <a:ext cx="2453739" cy="4329450"/>
          </a:xfrm>
          <a:prstGeom prst="rect">
            <a:avLst/>
          </a:prstGeom>
          <a:noFill/>
          <a:ln>
            <a:noFill/>
          </a:ln>
        </p:spPr>
        <p:txBody>
          <a:bodyPr anchor="ctr">
            <a:normAutofit/>
          </a:bodyPr>
          <a:lstStyle/>
          <a:p>
            <a:pPr>
              <a:lnSpc>
                <a:spcPct val="90000"/>
              </a:lnSpc>
            </a:pPr>
            <a:r>
              <a:rPr lang="en-HR" sz="4400" b="1" spc="-39" dirty="0">
                <a:solidFill>
                  <a:srgbClr val="FFFFFF"/>
                </a:solidFill>
                <a:latin typeface="Cambria" panose="02040503050406030204" pitchFamily="18" charset="0"/>
                <a:ea typeface="Cambria" panose="02040503050406030204" pitchFamily="18" charset="0"/>
              </a:rPr>
              <a:t>SADRŽAJ</a:t>
            </a:r>
            <a:endParaRPr lang="en-HR" sz="4400" b="1" spc="-1" dirty="0">
              <a:solidFill>
                <a:srgbClr val="000000"/>
              </a:solidFill>
              <a:latin typeface="Cambria" panose="02040503050406030204" pitchFamily="18" charset="0"/>
              <a:ea typeface="Cambria" panose="02040503050406030204" pitchFamily="18" charset="0"/>
            </a:endParaRPr>
          </a:p>
        </p:txBody>
      </p:sp>
      <p:graphicFrame>
        <p:nvGraphicFramePr>
          <p:cNvPr id="2" name="Diagram1"/>
          <p:cNvGraphicFramePr/>
          <p:nvPr>
            <p:extLst>
              <p:ext uri="{D42A27DB-BD31-4B8C-83A1-F6EECF244321}">
                <p14:modId xmlns:p14="http://schemas.microsoft.com/office/powerpoint/2010/main" val="3865352135"/>
              </p:ext>
            </p:extLst>
          </p:nvPr>
        </p:nvGraphicFramePr>
        <p:xfrm>
          <a:off x="3556440" y="1337040"/>
          <a:ext cx="5097870" cy="4237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0"/>
    </mc:Choice>
    <mc:Fallback xmlns:p15="http://schemas.microsoft.com/office/powerpoint/2012/main" xmlns="">
      <p:transition spd="slow" advTm="3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06F6FE-DF2C-4070-88F0-A6574137C3C2}"/>
              </a:ext>
            </a:extLst>
          </p:cNvPr>
          <p:cNvSpPr>
            <a:spLocks noGrp="1"/>
          </p:cNvSpPr>
          <p:nvPr>
            <p:ph type="title"/>
          </p:nvPr>
        </p:nvSpPr>
        <p:spPr>
          <a:xfrm>
            <a:off x="713744" y="1360059"/>
            <a:ext cx="7886700" cy="1325562"/>
          </a:xfrm>
        </p:spPr>
        <p:txBody>
          <a:bodyPr>
            <a:normAutofit fontScale="90000"/>
          </a:bodyPr>
          <a:lstStyle/>
          <a:p>
            <a:pPr algn="ctr"/>
            <a:r>
              <a:rPr lang="hr-HR" b="1" dirty="0">
                <a:solidFill>
                  <a:srgbClr val="C00000"/>
                </a:solidFill>
                <a:latin typeface="Cambria" panose="02040503050406030204" pitchFamily="18" charset="0"/>
                <a:ea typeface="Cambria" panose="02040503050406030204" pitchFamily="18" charset="0"/>
              </a:rPr>
              <a:t>Pitanje</a:t>
            </a:r>
            <a:r>
              <a:rPr lang="hr-HR" b="1" dirty="0">
                <a:latin typeface="Cambria" panose="02040503050406030204" pitchFamily="18" charset="0"/>
                <a:ea typeface="Cambria" panose="02040503050406030204" pitchFamily="18" charset="0"/>
              </a:rPr>
              <a:t> </a:t>
            </a:r>
            <a:r>
              <a:rPr lang="hr-HR" b="1" dirty="0">
                <a:solidFill>
                  <a:srgbClr val="C00000"/>
                </a:solidFill>
                <a:latin typeface="Cambria" panose="02040503050406030204" pitchFamily="18" charset="0"/>
                <a:ea typeface="Cambria" panose="02040503050406030204" pitchFamily="18" charset="0"/>
              </a:rPr>
              <a:t>moždane smrti </a:t>
            </a:r>
            <a:br>
              <a:rPr lang="hr-HR" b="1" dirty="0">
                <a:latin typeface="Cambria" panose="02040503050406030204" pitchFamily="18" charset="0"/>
                <a:ea typeface="Cambria" panose="02040503050406030204" pitchFamily="18" charset="0"/>
              </a:rPr>
            </a:br>
            <a:r>
              <a:rPr lang="hr-HR" b="1" dirty="0">
                <a:latin typeface="Cambria" panose="02040503050406030204" pitchFamily="18" charset="0"/>
                <a:ea typeface="Cambria" panose="02040503050406030204" pitchFamily="18" charset="0"/>
              </a:rPr>
              <a:t>jedno je od temeljnih znanstvenih pitanja kao preduvjeta transplantacije</a:t>
            </a:r>
            <a:br>
              <a:rPr lang="hr-HR" dirty="0"/>
            </a:br>
            <a:endParaRPr lang="hr-HR" dirty="0"/>
          </a:p>
        </p:txBody>
      </p:sp>
      <p:pic>
        <p:nvPicPr>
          <p:cNvPr id="7" name="Slika 6">
            <a:extLst>
              <a:ext uri="{FF2B5EF4-FFF2-40B4-BE49-F238E27FC236}">
                <a16:creationId xmlns:a16="http://schemas.microsoft.com/office/drawing/2014/main" id="{B8514354-4403-468D-A271-C2822DE52B3D}"/>
              </a:ext>
            </a:extLst>
          </p:cNvPr>
          <p:cNvPicPr>
            <a:picLocks noChangeAspect="1"/>
          </p:cNvPicPr>
          <p:nvPr/>
        </p:nvPicPr>
        <p:blipFill>
          <a:blip r:embed="rId2"/>
          <a:stretch>
            <a:fillRect/>
          </a:stretch>
        </p:blipFill>
        <p:spPr>
          <a:xfrm>
            <a:off x="2147128" y="2939202"/>
            <a:ext cx="5019932" cy="2778017"/>
          </a:xfrm>
          <a:prstGeom prst="rect">
            <a:avLst/>
          </a:prstGeom>
        </p:spPr>
      </p:pic>
      <p:sp>
        <p:nvSpPr>
          <p:cNvPr id="3" name="Pravokutnik: zaobljeni kutovi 2">
            <a:extLst>
              <a:ext uri="{FF2B5EF4-FFF2-40B4-BE49-F238E27FC236}">
                <a16:creationId xmlns:a16="http://schemas.microsoft.com/office/drawing/2014/main" id="{0B6FAA23-0CFF-445B-8864-8491325152AB}"/>
              </a:ext>
            </a:extLst>
          </p:cNvPr>
          <p:cNvSpPr/>
          <p:nvPr/>
        </p:nvSpPr>
        <p:spPr>
          <a:xfrm>
            <a:off x="994299" y="5497941"/>
            <a:ext cx="7199790" cy="1027147"/>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 dirty="0" err="1">
                <a:solidFill>
                  <a:schemeClr val="tx1"/>
                </a:solidFill>
                <a:latin typeface="Cambria" panose="02040503050406030204" pitchFamily="18" charset="0"/>
                <a:ea typeface="Cambria" panose="02040503050406030204" pitchFamily="18" charset="0"/>
              </a:rPr>
              <a:t>Moždana</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smrt</a:t>
            </a:r>
            <a:r>
              <a:rPr lang="en-US" spc="-1" dirty="0">
                <a:solidFill>
                  <a:schemeClr val="tx1"/>
                </a:solidFill>
                <a:latin typeface="Cambria" panose="02040503050406030204" pitchFamily="18" charset="0"/>
                <a:ea typeface="Cambria" panose="02040503050406030204" pitchFamily="18" charset="0"/>
              </a:rPr>
              <a:t> je </a:t>
            </a:r>
            <a:r>
              <a:rPr lang="en-US" spc="-1" dirty="0" err="1">
                <a:solidFill>
                  <a:schemeClr val="tx1"/>
                </a:solidFill>
                <a:latin typeface="Cambria" panose="02040503050406030204" pitchFamily="18" charset="0"/>
                <a:ea typeface="Cambria" panose="02040503050406030204" pitchFamily="18" charset="0"/>
              </a:rPr>
              <a:t>najvažnija</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dijagnoza</a:t>
            </a:r>
            <a:r>
              <a:rPr lang="en-US" spc="-1" dirty="0">
                <a:solidFill>
                  <a:schemeClr val="tx1"/>
                </a:solidFill>
                <a:latin typeface="Cambria" panose="02040503050406030204" pitchFamily="18" charset="0"/>
                <a:ea typeface="Cambria" panose="02040503050406030204" pitchFamily="18" charset="0"/>
              </a:rPr>
              <a:t> u </a:t>
            </a:r>
            <a:r>
              <a:rPr lang="en-US" spc="-1" dirty="0" err="1">
                <a:solidFill>
                  <a:schemeClr val="tx1"/>
                </a:solidFill>
                <a:latin typeface="Cambria" panose="02040503050406030204" pitchFamily="18" charset="0"/>
                <a:ea typeface="Cambria" panose="02040503050406030204" pitchFamily="18" charset="0"/>
              </a:rPr>
              <a:t>medicini</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zato</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što</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ima</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višestruke</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medicinske</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etičke</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pravne</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i</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ekonomske</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posljedice</a:t>
            </a:r>
            <a:endParaRPr lang="hr-HR" spc="-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0282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sadržaja 3">
            <a:extLst>
              <a:ext uri="{FF2B5EF4-FFF2-40B4-BE49-F238E27FC236}">
                <a16:creationId xmlns:a16="http://schemas.microsoft.com/office/drawing/2014/main" id="{83CAF3CF-3B1A-4751-8749-5C017060E793}"/>
              </a:ext>
            </a:extLst>
          </p:cNvPr>
          <p:cNvSpPr>
            <a:spLocks noGrp="1"/>
          </p:cNvSpPr>
          <p:nvPr>
            <p:ph idx="4294967295"/>
          </p:nvPr>
        </p:nvSpPr>
        <p:spPr>
          <a:xfrm>
            <a:off x="513453" y="745725"/>
            <a:ext cx="7886700" cy="4351338"/>
          </a:xfrm>
        </p:spPr>
        <p:txBody>
          <a:bodyPr/>
          <a:lstStyle/>
          <a:p>
            <a:pPr marL="343260" indent="-342900">
              <a:lnSpc>
                <a:spcPct val="100000"/>
              </a:lnSpc>
              <a:spcBef>
                <a:spcPts val="479"/>
              </a:spcBef>
              <a:spcAft>
                <a:spcPts val="601"/>
              </a:spcAft>
              <a:buClr>
                <a:srgbClr val="8664B0"/>
              </a:buClr>
              <a:buFont typeface="Wingdings" panose="05000000000000000000" pitchFamily="2" charset="2"/>
              <a:buChar char="ü"/>
            </a:pPr>
            <a:r>
              <a:rPr lang="hr-HR" sz="2800" b="1" spc="-1" dirty="0">
                <a:latin typeface="Cambria" panose="02040503050406030204" pitchFamily="18" charset="0"/>
                <a:ea typeface="Cambria" panose="02040503050406030204" pitchFamily="18" charset="0"/>
              </a:rPr>
              <a:t>d</a:t>
            </a:r>
            <a:r>
              <a:rPr lang="en-US" sz="2800" b="1" spc="-1" dirty="0">
                <a:latin typeface="Cambria" panose="02040503050406030204" pitchFamily="18" charset="0"/>
                <a:ea typeface="Cambria" panose="02040503050406030204" pitchFamily="18" charset="0"/>
              </a:rPr>
              <a:t>o 1950. </a:t>
            </a:r>
            <a:r>
              <a:rPr lang="en-US" sz="2800" b="1" spc="-1" dirty="0" err="1">
                <a:latin typeface="Cambria" panose="02040503050406030204" pitchFamily="18" charset="0"/>
                <a:ea typeface="Cambria" panose="02040503050406030204" pitchFamily="18" charset="0"/>
              </a:rPr>
              <a:t>godine</a:t>
            </a:r>
            <a:r>
              <a:rPr lang="en-US" sz="2800" b="1" spc="-1" dirty="0">
                <a:latin typeface="Cambria" panose="02040503050406030204" pitchFamily="18" charset="0"/>
                <a:ea typeface="Cambria" panose="02040503050406030204" pitchFamily="18" charset="0"/>
              </a:rPr>
              <a:t> </a:t>
            </a:r>
            <a:r>
              <a:rPr lang="en-US" sz="2800" b="1" spc="-1" dirty="0" err="1">
                <a:latin typeface="Cambria" panose="02040503050406030204" pitchFamily="18" charset="0"/>
                <a:ea typeface="Cambria" panose="02040503050406030204" pitchFamily="18" charset="0"/>
              </a:rPr>
              <a:t>smatralo</a:t>
            </a:r>
            <a:r>
              <a:rPr lang="en-US" sz="2800" b="1" spc="-1" dirty="0">
                <a:latin typeface="Cambria" panose="02040503050406030204" pitchFamily="18" charset="0"/>
                <a:ea typeface="Cambria" panose="02040503050406030204" pitchFamily="18" charset="0"/>
              </a:rPr>
              <a:t> se da </a:t>
            </a:r>
            <a:r>
              <a:rPr lang="en-US" sz="2800" b="1" spc="-1" dirty="0" err="1">
                <a:latin typeface="Cambria" panose="02040503050406030204" pitchFamily="18" charset="0"/>
                <a:ea typeface="Cambria" panose="02040503050406030204" pitchFamily="18" charset="0"/>
              </a:rPr>
              <a:t>smrt</a:t>
            </a:r>
            <a:r>
              <a:rPr lang="en-US" sz="2800" b="1" spc="-1" dirty="0">
                <a:latin typeface="Cambria" panose="02040503050406030204" pitchFamily="18" charset="0"/>
                <a:ea typeface="Cambria" panose="02040503050406030204" pitchFamily="18" charset="0"/>
              </a:rPr>
              <a:t> </a:t>
            </a:r>
            <a:r>
              <a:rPr lang="en-US" sz="2800" b="1" spc="-1" dirty="0" err="1">
                <a:latin typeface="Cambria" panose="02040503050406030204" pitchFamily="18" charset="0"/>
                <a:ea typeface="Cambria" panose="02040503050406030204" pitchFamily="18" charset="0"/>
              </a:rPr>
              <a:t>nastupa</a:t>
            </a:r>
            <a:r>
              <a:rPr lang="en-US" sz="2800" b="1" spc="-1" dirty="0">
                <a:latin typeface="Cambria" panose="02040503050406030204" pitchFamily="18" charset="0"/>
                <a:ea typeface="Cambria" panose="02040503050406030204" pitchFamily="18" charset="0"/>
              </a:rPr>
              <a:t>  </a:t>
            </a:r>
            <a:r>
              <a:rPr lang="en-US" sz="2800" b="1" spc="-1" dirty="0" err="1">
                <a:latin typeface="Cambria" panose="02040503050406030204" pitchFamily="18" charset="0"/>
                <a:ea typeface="Cambria" panose="02040503050406030204" pitchFamily="18" charset="0"/>
              </a:rPr>
              <a:t>prekidom</a:t>
            </a:r>
            <a:r>
              <a:rPr lang="en-US" sz="2800" b="1" spc="-1" dirty="0">
                <a:latin typeface="Cambria" panose="02040503050406030204" pitchFamily="18" charset="0"/>
                <a:ea typeface="Cambria" panose="02040503050406030204" pitchFamily="18" charset="0"/>
              </a:rPr>
              <a:t> </a:t>
            </a:r>
            <a:r>
              <a:rPr lang="en-US" sz="2800" b="1" spc="-1" dirty="0" err="1">
                <a:latin typeface="Cambria" panose="02040503050406030204" pitchFamily="18" charset="0"/>
                <a:ea typeface="Cambria" panose="02040503050406030204" pitchFamily="18" charset="0"/>
              </a:rPr>
              <a:t>plućne</a:t>
            </a:r>
            <a:r>
              <a:rPr lang="en-US" sz="2800" b="1" spc="-1" dirty="0">
                <a:latin typeface="Cambria" panose="02040503050406030204" pitchFamily="18" charset="0"/>
                <a:ea typeface="Cambria" panose="02040503050406030204" pitchFamily="18" charset="0"/>
              </a:rPr>
              <a:t> </a:t>
            </a:r>
            <a:r>
              <a:rPr lang="en-US" sz="2800" b="1" spc="-1" dirty="0" err="1">
                <a:latin typeface="Cambria" panose="02040503050406030204" pitchFamily="18" charset="0"/>
                <a:ea typeface="Cambria" panose="02040503050406030204" pitchFamily="18" charset="0"/>
              </a:rPr>
              <a:t>i</a:t>
            </a:r>
            <a:r>
              <a:rPr lang="en-US" sz="2800" b="1" spc="-1" dirty="0">
                <a:latin typeface="Cambria" panose="02040503050406030204" pitchFamily="18" charset="0"/>
                <a:ea typeface="Cambria" panose="02040503050406030204" pitchFamily="18" charset="0"/>
              </a:rPr>
              <a:t> </a:t>
            </a:r>
            <a:r>
              <a:rPr lang="en-US" sz="2800" b="1" spc="-1" dirty="0" err="1">
                <a:latin typeface="Cambria" panose="02040503050406030204" pitchFamily="18" charset="0"/>
                <a:ea typeface="Cambria" panose="02040503050406030204" pitchFamily="18" charset="0"/>
              </a:rPr>
              <a:t>srčane</a:t>
            </a:r>
            <a:r>
              <a:rPr lang="en-US" sz="2800" b="1" spc="-1" dirty="0">
                <a:latin typeface="Cambria" panose="02040503050406030204" pitchFamily="18" charset="0"/>
                <a:ea typeface="Cambria" panose="02040503050406030204" pitchFamily="18" charset="0"/>
              </a:rPr>
              <a:t> </a:t>
            </a:r>
            <a:r>
              <a:rPr lang="en-US" sz="2800" b="1" spc="-1" dirty="0" err="1">
                <a:latin typeface="Cambria" panose="02040503050406030204" pitchFamily="18" charset="0"/>
                <a:ea typeface="Cambria" panose="02040503050406030204" pitchFamily="18" charset="0"/>
              </a:rPr>
              <a:t>funkcije</a:t>
            </a:r>
            <a:endParaRPr lang="en-US" sz="2800" b="1" spc="-1" dirty="0">
              <a:latin typeface="Cambria" panose="02040503050406030204" pitchFamily="18" charset="0"/>
              <a:ea typeface="Cambria" panose="02040503050406030204" pitchFamily="18" charset="0"/>
            </a:endParaRPr>
          </a:p>
          <a:p>
            <a:pPr marL="343260" indent="-342900">
              <a:lnSpc>
                <a:spcPct val="100000"/>
              </a:lnSpc>
              <a:spcBef>
                <a:spcPts val="479"/>
              </a:spcBef>
              <a:spcAft>
                <a:spcPts val="601"/>
              </a:spcAft>
              <a:buClr>
                <a:srgbClr val="8664B0"/>
              </a:buClr>
              <a:buFont typeface="Wingdings" panose="05000000000000000000" pitchFamily="2" charset="2"/>
              <a:buChar char="ü"/>
            </a:pPr>
            <a:endParaRPr lang="hr-HR" sz="2000" spc="-1" dirty="0">
              <a:latin typeface="Cambria" panose="02040503050406030204" pitchFamily="18" charset="0"/>
              <a:ea typeface="Cambria" panose="02040503050406030204" pitchFamily="18" charset="0"/>
            </a:endParaRPr>
          </a:p>
          <a:p>
            <a:pPr marL="343260" indent="-342900">
              <a:lnSpc>
                <a:spcPct val="100000"/>
              </a:lnSpc>
              <a:spcBef>
                <a:spcPts val="479"/>
              </a:spcBef>
              <a:spcAft>
                <a:spcPts val="601"/>
              </a:spcAft>
              <a:buClr>
                <a:srgbClr val="8664B0"/>
              </a:buClr>
              <a:buFont typeface="Wingdings" panose="05000000000000000000" pitchFamily="2" charset="2"/>
              <a:buChar char="ü"/>
            </a:pPr>
            <a:r>
              <a:rPr lang="hr-HR" sz="2400" spc="-1" dirty="0">
                <a:latin typeface="Cambria" panose="02040503050406030204" pitchFamily="18" charset="0"/>
                <a:ea typeface="Cambria" panose="02040503050406030204" pitchFamily="18" charset="0"/>
              </a:rPr>
              <a:t>n</a:t>
            </a:r>
            <a:r>
              <a:rPr lang="en-US" sz="2400" spc="-1" dirty="0" err="1">
                <a:latin typeface="Cambria" panose="02040503050406030204" pitchFamily="18" charset="0"/>
                <a:ea typeface="Cambria" panose="02040503050406030204" pitchFamily="18" charset="0"/>
              </a:rPr>
              <a:t>apredak</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medicinske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znanosti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omogućilo</a:t>
            </a:r>
            <a:r>
              <a:rPr lang="en-US" sz="2400" spc="-1" dirty="0">
                <a:latin typeface="Cambria" panose="02040503050406030204" pitchFamily="18" charset="0"/>
                <a:ea typeface="Cambria" panose="02040503050406030204" pitchFamily="18" charset="0"/>
              </a:rPr>
              <a:t> je </a:t>
            </a:r>
            <a:r>
              <a:rPr lang="en-US" sz="2400" spc="-1" dirty="0" err="1">
                <a:latin typeface="Cambria" panose="02040503050406030204" pitchFamily="18" charset="0"/>
                <a:ea typeface="Cambria" panose="02040503050406030204" pitchFamily="18" charset="0"/>
              </a:rPr>
              <a:t>privremeno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održavati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funkciju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disanja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rada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srca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kod</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bolesnika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kod</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kojeg</a:t>
            </a:r>
            <a:r>
              <a:rPr lang="en-US" sz="2400" spc="-1" dirty="0">
                <a:latin typeface="Cambria" panose="02040503050406030204" pitchFamily="18" charset="0"/>
                <a:ea typeface="Cambria" panose="02040503050406030204" pitchFamily="18" charset="0"/>
              </a:rPr>
              <a:t> je </a:t>
            </a:r>
            <a:r>
              <a:rPr lang="en-US" sz="2400" spc="-1" dirty="0" err="1">
                <a:latin typeface="Cambria" panose="02040503050406030204" pitchFamily="18" charset="0"/>
                <a:ea typeface="Cambria" panose="02040503050406030204" pitchFamily="18" charset="0"/>
              </a:rPr>
              <a:t>došlo</a:t>
            </a:r>
            <a:r>
              <a:rPr lang="en-US" sz="2400" spc="-1" dirty="0">
                <a:latin typeface="Cambria" panose="02040503050406030204" pitchFamily="18" charset="0"/>
                <a:ea typeface="Cambria" panose="02040503050406030204" pitchFamily="18" charset="0"/>
              </a:rPr>
              <a:t> do </a:t>
            </a:r>
            <a:r>
              <a:rPr lang="en-US" sz="2400" spc="-1" dirty="0" err="1">
                <a:latin typeface="Cambria" panose="02040503050406030204" pitchFamily="18" charset="0"/>
                <a:ea typeface="Cambria" panose="02040503050406030204" pitchFamily="18" charset="0"/>
              </a:rPr>
              <a:t>prekida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moždane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aktivnosti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moždana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smrt</a:t>
            </a:r>
            <a:r>
              <a:rPr lang="en-US" sz="2400" spc="-1" dirty="0">
                <a:latin typeface="Cambria" panose="02040503050406030204" pitchFamily="18" charset="0"/>
                <a:ea typeface="Cambria" panose="02040503050406030204" pitchFamily="18" charset="0"/>
              </a:rPr>
              <a:t>)</a:t>
            </a:r>
            <a:endParaRPr lang="hr-HR" sz="2400" dirty="0">
              <a:latin typeface="Cambria" panose="02040503050406030204" pitchFamily="18" charset="0"/>
              <a:ea typeface="Cambria" panose="02040503050406030204" pitchFamily="18" charset="0"/>
            </a:endParaRPr>
          </a:p>
        </p:txBody>
      </p:sp>
      <p:pic>
        <p:nvPicPr>
          <p:cNvPr id="5" name="Slika 4">
            <a:extLst>
              <a:ext uri="{FF2B5EF4-FFF2-40B4-BE49-F238E27FC236}">
                <a16:creationId xmlns:a16="http://schemas.microsoft.com/office/drawing/2014/main" id="{FC88435D-7F88-48B9-A64C-421520A11A76}"/>
              </a:ext>
            </a:extLst>
          </p:cNvPr>
          <p:cNvPicPr>
            <a:picLocks noChangeAspect="1"/>
          </p:cNvPicPr>
          <p:nvPr/>
        </p:nvPicPr>
        <p:blipFill>
          <a:blip r:embed="rId2"/>
          <a:stretch>
            <a:fillRect/>
          </a:stretch>
        </p:blipFill>
        <p:spPr>
          <a:xfrm>
            <a:off x="292237" y="1658761"/>
            <a:ext cx="8559526" cy="42676"/>
          </a:xfrm>
          <a:prstGeom prst="rect">
            <a:avLst/>
          </a:prstGeom>
        </p:spPr>
      </p:pic>
      <p:pic>
        <p:nvPicPr>
          <p:cNvPr id="6" name="Slika 5">
            <a:extLst>
              <a:ext uri="{FF2B5EF4-FFF2-40B4-BE49-F238E27FC236}">
                <a16:creationId xmlns:a16="http://schemas.microsoft.com/office/drawing/2014/main" id="{5FCFE981-B3D2-4718-86D2-9FA80F54CC68}"/>
              </a:ext>
            </a:extLst>
          </p:cNvPr>
          <p:cNvPicPr>
            <a:picLocks noChangeAspect="1"/>
          </p:cNvPicPr>
          <p:nvPr/>
        </p:nvPicPr>
        <p:blipFill>
          <a:blip r:embed="rId3"/>
          <a:stretch>
            <a:fillRect/>
          </a:stretch>
        </p:blipFill>
        <p:spPr>
          <a:xfrm>
            <a:off x="2166152" y="3982622"/>
            <a:ext cx="4891596" cy="2798936"/>
          </a:xfrm>
          <a:prstGeom prst="rect">
            <a:avLst/>
          </a:prstGeom>
        </p:spPr>
      </p:pic>
    </p:spTree>
    <p:extLst>
      <p:ext uri="{BB962C8B-B14F-4D97-AF65-F5344CB8AC3E}">
        <p14:creationId xmlns:p14="http://schemas.microsoft.com/office/powerpoint/2010/main" val="1375970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pPr algn="ctr"/>
            <a:r>
              <a:rPr lang="hr-HR" sz="4000" b="1" dirty="0">
                <a:ln w="0"/>
                <a:effectLst>
                  <a:outerShdw blurRad="38100" dist="19050" dir="2700000" algn="tl" rotWithShape="0">
                    <a:schemeClr val="dk1">
                      <a:alpha val="40000"/>
                    </a:schemeClr>
                  </a:outerShdw>
                </a:effectLst>
                <a:latin typeface="+mn-lt"/>
              </a:rPr>
              <a:t>MOŽDANA SMRT</a:t>
            </a:r>
          </a:p>
        </p:txBody>
      </p:sp>
      <p:sp>
        <p:nvSpPr>
          <p:cNvPr id="3" name="Rezervirano mjesto sadržaja 2"/>
          <p:cNvSpPr>
            <a:spLocks noGrp="1"/>
          </p:cNvSpPr>
          <p:nvPr>
            <p:ph idx="1"/>
          </p:nvPr>
        </p:nvSpPr>
        <p:spPr>
          <a:xfrm>
            <a:off x="118940" y="3036164"/>
            <a:ext cx="7886700" cy="4351337"/>
          </a:xfrm>
        </p:spPr>
        <p:txBody>
          <a:bodyPr/>
          <a:lstStyle/>
          <a:p>
            <a:pPr marL="0" indent="0">
              <a:buNone/>
            </a:pPr>
            <a:endParaRPr lang="hr-HR" sz="2400" b="1" dirty="0">
              <a:latin typeface="Cambria" panose="02040503050406030204" pitchFamily="18" charset="0"/>
              <a:ea typeface="Cambria" panose="02040503050406030204" pitchFamily="18" charset="0"/>
            </a:endParaRPr>
          </a:p>
          <a:p>
            <a:pPr marL="385763" indent="-385763">
              <a:buFont typeface="+mj-lt"/>
              <a:buAutoNum type="alphaLcParenR"/>
            </a:pPr>
            <a:r>
              <a:rPr lang="hr-HR" sz="3200" dirty="0">
                <a:latin typeface="Cambria" panose="02040503050406030204" pitchFamily="18" charset="0"/>
                <a:ea typeface="Cambria" panose="02040503050406030204" pitchFamily="18" charset="0"/>
              </a:rPr>
              <a:t>KORTIKALNA SMRT</a:t>
            </a:r>
          </a:p>
          <a:p>
            <a:pPr marL="385763" indent="-385763">
              <a:buFont typeface="+mj-lt"/>
              <a:buAutoNum type="alphaLcParenR"/>
            </a:pPr>
            <a:r>
              <a:rPr lang="hr-HR" sz="3200" dirty="0">
                <a:latin typeface="Cambria" panose="02040503050406030204" pitchFamily="18" charset="0"/>
                <a:ea typeface="Cambria" panose="02040503050406030204" pitchFamily="18" charset="0"/>
              </a:rPr>
              <a:t>SMRT MOŽDANOG STABLA</a:t>
            </a:r>
          </a:p>
          <a:p>
            <a:pPr marL="385763" indent="-385763">
              <a:buFont typeface="+mj-lt"/>
              <a:buAutoNum type="alphaLcParenR"/>
            </a:pPr>
            <a:r>
              <a:rPr lang="hr-HR" sz="3200" dirty="0">
                <a:latin typeface="Cambria" panose="02040503050406030204" pitchFamily="18" charset="0"/>
                <a:ea typeface="Cambria" panose="02040503050406030204" pitchFamily="18" charset="0"/>
              </a:rPr>
              <a:t>SMRT CIJELOG MOZGA</a:t>
            </a:r>
          </a:p>
          <a:p>
            <a:pPr marL="385763" indent="-385763">
              <a:buFont typeface="+mj-lt"/>
              <a:buAutoNum type="alphaLcParenR"/>
            </a:pPr>
            <a:endParaRPr lang="hr-HR" dirty="0"/>
          </a:p>
          <a:p>
            <a:pPr marL="385763" indent="-385763">
              <a:buFont typeface="+mj-lt"/>
              <a:buAutoNum type="alphaLcParenR"/>
            </a:pPr>
            <a:endParaRPr lang="hr-HR" dirty="0"/>
          </a:p>
        </p:txBody>
      </p:sp>
      <p:pic>
        <p:nvPicPr>
          <p:cNvPr id="4" name="Slika 3">
            <a:extLst>
              <a:ext uri="{FF2B5EF4-FFF2-40B4-BE49-F238E27FC236}">
                <a16:creationId xmlns:a16="http://schemas.microsoft.com/office/drawing/2014/main" id="{3EDDAF05-E9E9-49B7-80EA-61B79D26C3AC}"/>
              </a:ext>
            </a:extLst>
          </p:cNvPr>
          <p:cNvPicPr>
            <a:picLocks noChangeAspect="1"/>
          </p:cNvPicPr>
          <p:nvPr/>
        </p:nvPicPr>
        <p:blipFill>
          <a:blip r:embed="rId2"/>
          <a:stretch>
            <a:fillRect/>
          </a:stretch>
        </p:blipFill>
        <p:spPr>
          <a:xfrm>
            <a:off x="375161" y="1463453"/>
            <a:ext cx="8553429" cy="42676"/>
          </a:xfrm>
          <a:prstGeom prst="rect">
            <a:avLst/>
          </a:prstGeom>
        </p:spPr>
      </p:pic>
      <p:pic>
        <p:nvPicPr>
          <p:cNvPr id="6" name="Slika 5">
            <a:extLst>
              <a:ext uri="{FF2B5EF4-FFF2-40B4-BE49-F238E27FC236}">
                <a16:creationId xmlns:a16="http://schemas.microsoft.com/office/drawing/2014/main" id="{DCCCCC69-A055-4D53-B524-B8D7342BDD98}"/>
              </a:ext>
            </a:extLst>
          </p:cNvPr>
          <p:cNvPicPr>
            <a:picLocks noChangeAspect="1"/>
          </p:cNvPicPr>
          <p:nvPr/>
        </p:nvPicPr>
        <p:blipFill>
          <a:blip r:embed="rId3"/>
          <a:stretch>
            <a:fillRect/>
          </a:stretch>
        </p:blipFill>
        <p:spPr>
          <a:xfrm>
            <a:off x="5606249" y="2603822"/>
            <a:ext cx="3164889" cy="3164889"/>
          </a:xfrm>
          <a:prstGeom prst="rect">
            <a:avLst/>
          </a:prstGeom>
        </p:spPr>
      </p:pic>
    </p:spTree>
    <p:extLst>
      <p:ext uri="{BB962C8B-B14F-4D97-AF65-F5344CB8AC3E}">
        <p14:creationId xmlns:p14="http://schemas.microsoft.com/office/powerpoint/2010/main" val="1635305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lgn="ctr"/>
            <a:br>
              <a:rPr lang="hr-HR" sz="400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br>
            <a:br>
              <a:rPr lang="hr-HR" sz="400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br>
            <a:r>
              <a:rPr lang="hr-HR" sz="3600" b="1"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KORTIKALNA SMRT</a:t>
            </a:r>
            <a:br>
              <a:rPr lang="hr-HR" sz="360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br>
            <a:r>
              <a:rPr lang="hr-HR" sz="3600" dirty="0" err="1">
                <a:solidFill>
                  <a:srgbClr val="C00000"/>
                </a:solidFill>
                <a:latin typeface="Cambria" panose="02040503050406030204" pitchFamily="18" charset="0"/>
                <a:ea typeface="Cambria" panose="02040503050406030204" pitchFamily="18" charset="0"/>
              </a:rPr>
              <a:t>Perzistentno</a:t>
            </a:r>
            <a:r>
              <a:rPr lang="hr-HR" sz="3600" dirty="0">
                <a:solidFill>
                  <a:srgbClr val="C00000"/>
                </a:solidFill>
                <a:latin typeface="Cambria" panose="02040503050406030204" pitchFamily="18" charset="0"/>
                <a:ea typeface="Cambria" panose="02040503050406030204" pitchFamily="18" charset="0"/>
              </a:rPr>
              <a:t> vegetativno stanje (PVS)</a:t>
            </a:r>
            <a:br>
              <a:rPr lang="hr-HR" sz="3600" dirty="0">
                <a:solidFill>
                  <a:srgbClr val="C00000"/>
                </a:solidFill>
                <a:latin typeface="Cambria" panose="02040503050406030204" pitchFamily="18" charset="0"/>
                <a:ea typeface="Cambria" panose="02040503050406030204" pitchFamily="18" charset="0"/>
              </a:rPr>
            </a:br>
            <a:br>
              <a:rPr lang="hr-HR" sz="360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br>
            <a:br>
              <a:rPr lang="hr-HR" sz="4000" b="1" dirty="0">
                <a:latin typeface="Cambria" panose="02040503050406030204" pitchFamily="18" charset="0"/>
                <a:ea typeface="Cambria" panose="02040503050406030204" pitchFamily="18" charset="0"/>
              </a:rPr>
            </a:br>
            <a:endParaRPr lang="hr-HR"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 name="Rezervirano mjesto sadržaja 2"/>
          <p:cNvSpPr>
            <a:spLocks noGrp="1"/>
          </p:cNvSpPr>
          <p:nvPr>
            <p:ph sz="half" idx="1"/>
          </p:nvPr>
        </p:nvSpPr>
        <p:spPr/>
        <p:txBody>
          <a:bodyPr>
            <a:normAutofit fontScale="92500" lnSpcReduction="20000"/>
          </a:bodyPr>
          <a:lstStyle/>
          <a:p>
            <a:r>
              <a:rPr lang="hr-HR" dirty="0">
                <a:latin typeface="Cambria" panose="02040503050406030204" pitchFamily="18" charset="0"/>
                <a:ea typeface="Cambria" panose="02040503050406030204" pitchFamily="18" charset="0"/>
              </a:rPr>
              <a:t>agensi koji oštete </a:t>
            </a:r>
            <a:r>
              <a:rPr lang="hr-HR" b="1" dirty="0">
                <a:latin typeface="Cambria" panose="02040503050406030204" pitchFamily="18" charset="0"/>
                <a:ea typeface="Cambria" panose="02040503050406030204" pitchFamily="18" charset="0"/>
              </a:rPr>
              <a:t>koru velikog mozga</a:t>
            </a:r>
            <a:r>
              <a:rPr lang="hr-HR" dirty="0">
                <a:latin typeface="Cambria" panose="02040503050406030204" pitchFamily="18" charset="0"/>
                <a:ea typeface="Cambria" panose="02040503050406030204" pitchFamily="18" charset="0"/>
              </a:rPr>
              <a:t> dovode  do toga da je osoba u dubokoj komi</a:t>
            </a:r>
          </a:p>
          <a:p>
            <a:r>
              <a:rPr lang="hr-HR" b="1" dirty="0">
                <a:latin typeface="Cambria" panose="02040503050406030204" pitchFamily="18" charset="0"/>
                <a:ea typeface="Cambria" panose="02040503050406030204" pitchFamily="18" charset="0"/>
              </a:rPr>
              <a:t>ali je  očuvana funkcija moždanog stabla</a:t>
            </a:r>
            <a:r>
              <a:rPr lang="hr-HR"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hr-HR"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 osoba spontano diše i ima očuvan srčani rad</a:t>
            </a:r>
          </a:p>
          <a:p>
            <a:r>
              <a:rPr lang="hr-HR" dirty="0">
                <a:latin typeface="Cambria" panose="02040503050406030204" pitchFamily="18" charset="0"/>
                <a:ea typeface="Cambria" panose="02040503050406030204" pitchFamily="18" charset="0"/>
              </a:rPr>
              <a:t>to je stanje u kojem osoba više ne funkcionira kao jedinka društva radi ireverzibilnog besvjesnog stanja (osoba nije svjesna ne komunicira s okolinom) – SOCIJALNA SMRT</a:t>
            </a:r>
          </a:p>
          <a:p>
            <a:pPr marL="0" indent="0" algn="ctr">
              <a:buNone/>
            </a:pPr>
            <a:r>
              <a:rPr lang="hr-HR" sz="2600" b="1" dirty="0" err="1">
                <a:solidFill>
                  <a:srgbClr val="FF0000"/>
                </a:solidFill>
                <a:latin typeface="Cambria" panose="02040503050406030204" pitchFamily="18" charset="0"/>
                <a:ea typeface="Cambria" panose="02040503050406030204" pitchFamily="18" charset="0"/>
              </a:rPr>
              <a:t>Perzistentno</a:t>
            </a:r>
            <a:r>
              <a:rPr lang="hr-HR" sz="2600" b="1" dirty="0">
                <a:solidFill>
                  <a:srgbClr val="FF0000"/>
                </a:solidFill>
                <a:latin typeface="Cambria" panose="02040503050406030204" pitchFamily="18" charset="0"/>
                <a:ea typeface="Cambria" panose="02040503050406030204" pitchFamily="18" charset="0"/>
              </a:rPr>
              <a:t> vegetativno stanje (PVS)</a:t>
            </a:r>
          </a:p>
          <a:p>
            <a:r>
              <a:rPr lang="hr-HR" dirty="0">
                <a:latin typeface="Cambria" panose="02040503050406030204" pitchFamily="18" charset="0"/>
                <a:ea typeface="Cambria" panose="02040503050406030204" pitchFamily="18" charset="0"/>
              </a:rPr>
              <a:t>uz adekvatnu ishranu i njegu osoba može živjeti dugo</a:t>
            </a:r>
          </a:p>
          <a:p>
            <a:pPr marL="0" indent="0">
              <a:buNone/>
            </a:pPr>
            <a:endParaRPr lang="hr-HR" dirty="0"/>
          </a:p>
        </p:txBody>
      </p:sp>
      <p:sp>
        <p:nvSpPr>
          <p:cNvPr id="8" name="Rezervirano mjesto sadržaja 7">
            <a:extLst>
              <a:ext uri="{FF2B5EF4-FFF2-40B4-BE49-F238E27FC236}">
                <a16:creationId xmlns:a16="http://schemas.microsoft.com/office/drawing/2014/main" id="{1A542B16-870B-48AB-8DC2-4675135818FA}"/>
              </a:ext>
            </a:extLst>
          </p:cNvPr>
          <p:cNvSpPr>
            <a:spLocks noGrp="1"/>
          </p:cNvSpPr>
          <p:nvPr>
            <p:ph sz="half" idx="2"/>
          </p:nvPr>
        </p:nvSpPr>
        <p:spPr/>
        <p:txBody>
          <a:bodyPr>
            <a:normAutofit fontScale="92500" lnSpcReduction="20000"/>
          </a:bodyPr>
          <a:lstStyle/>
          <a:p>
            <a:endParaRPr lang="hr-HR"/>
          </a:p>
        </p:txBody>
      </p:sp>
      <p:pic>
        <p:nvPicPr>
          <p:cNvPr id="4" name="Slika 3">
            <a:extLst>
              <a:ext uri="{FF2B5EF4-FFF2-40B4-BE49-F238E27FC236}">
                <a16:creationId xmlns:a16="http://schemas.microsoft.com/office/drawing/2014/main" id="{4E5DBBCA-277D-43DD-A796-75EA1021557A}"/>
              </a:ext>
            </a:extLst>
          </p:cNvPr>
          <p:cNvPicPr>
            <a:picLocks noChangeAspect="1"/>
          </p:cNvPicPr>
          <p:nvPr/>
        </p:nvPicPr>
        <p:blipFill>
          <a:blip r:embed="rId2"/>
          <a:stretch>
            <a:fillRect/>
          </a:stretch>
        </p:blipFill>
        <p:spPr>
          <a:xfrm>
            <a:off x="431127" y="1561107"/>
            <a:ext cx="8553429" cy="42676"/>
          </a:xfrm>
          <a:prstGeom prst="rect">
            <a:avLst/>
          </a:prstGeom>
        </p:spPr>
      </p:pic>
      <p:pic>
        <p:nvPicPr>
          <p:cNvPr id="10" name="Slika 9">
            <a:extLst>
              <a:ext uri="{FF2B5EF4-FFF2-40B4-BE49-F238E27FC236}">
                <a16:creationId xmlns:a16="http://schemas.microsoft.com/office/drawing/2014/main" id="{3A0B2E2E-0B8C-42C9-BE5E-2A768E0DA493}"/>
              </a:ext>
            </a:extLst>
          </p:cNvPr>
          <p:cNvPicPr>
            <a:picLocks noChangeAspect="1"/>
          </p:cNvPicPr>
          <p:nvPr/>
        </p:nvPicPr>
        <p:blipFill>
          <a:blip r:embed="rId3"/>
          <a:stretch>
            <a:fillRect/>
          </a:stretch>
        </p:blipFill>
        <p:spPr>
          <a:xfrm>
            <a:off x="4623957" y="1828801"/>
            <a:ext cx="3977936" cy="4509855"/>
          </a:xfrm>
          <a:prstGeom prst="rect">
            <a:avLst/>
          </a:prstGeom>
        </p:spPr>
      </p:pic>
    </p:spTree>
    <p:extLst>
      <p:ext uri="{BB962C8B-B14F-4D97-AF65-F5344CB8AC3E}">
        <p14:creationId xmlns:p14="http://schemas.microsoft.com/office/powerpoint/2010/main" val="1074741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sz="half" idx="4294967295"/>
          </p:nvPr>
        </p:nvSpPr>
        <p:spPr>
          <a:xfrm>
            <a:off x="158750" y="1198871"/>
            <a:ext cx="4413250" cy="4756150"/>
          </a:xfrm>
        </p:spPr>
        <p:txBody>
          <a:bodyPr>
            <a:normAutofit lnSpcReduction="10000"/>
          </a:bodyPr>
          <a:lstStyle/>
          <a:p>
            <a:r>
              <a:rPr lang="hr-HR" sz="2800" dirty="0">
                <a:latin typeface="Cambria" panose="02040503050406030204" pitchFamily="18" charset="0"/>
                <a:ea typeface="Cambria" panose="02040503050406030204" pitchFamily="18" charset="0"/>
              </a:rPr>
              <a:t>agensi koji oštete moždano stablo, prvenstveno </a:t>
            </a:r>
            <a:r>
              <a:rPr lang="hr-HR" sz="2800" b="1" i="1" dirty="0">
                <a:latin typeface="Cambria" panose="02040503050406030204" pitchFamily="18" charset="0"/>
                <a:ea typeface="Cambria" panose="02040503050406030204" pitchFamily="18" charset="0"/>
              </a:rPr>
              <a:t>produženu moždinu - </a:t>
            </a:r>
            <a:r>
              <a:rPr lang="hr-HR" sz="2800" dirty="0">
                <a:latin typeface="Cambria" panose="02040503050406030204" pitchFamily="18" charset="0"/>
                <a:ea typeface="Cambria" panose="02040503050406030204" pitchFamily="18" charset="0"/>
              </a:rPr>
              <a:t>(mehaničke povrede, krvarenja, infekcije, hipoksije) </a:t>
            </a:r>
          </a:p>
          <a:p>
            <a:r>
              <a:rPr lang="hr-HR" sz="2800" dirty="0">
                <a:latin typeface="Cambria" panose="02040503050406030204" pitchFamily="18" charset="0"/>
                <a:ea typeface="Cambria" panose="02040503050406030204" pitchFamily="18" charset="0"/>
              </a:rPr>
              <a:t>dovode do </a:t>
            </a:r>
            <a:r>
              <a:rPr lang="hr-HR" sz="2800" b="1" dirty="0">
                <a:latin typeface="Cambria" panose="02040503050406030204" pitchFamily="18" charset="0"/>
                <a:ea typeface="Cambria" panose="02040503050406030204" pitchFamily="18" charset="0"/>
              </a:rPr>
              <a:t>SMRTI MOŽDANOG STABLA  i</a:t>
            </a:r>
          </a:p>
          <a:p>
            <a:pPr marL="0" indent="0">
              <a:buNone/>
            </a:pPr>
            <a:r>
              <a:rPr lang="hr-HR" sz="2800" b="1" dirty="0">
                <a:latin typeface="Cambria" panose="02040503050406030204" pitchFamily="18" charset="0"/>
                <a:ea typeface="Cambria" panose="02040503050406030204" pitchFamily="18" charset="0"/>
              </a:rPr>
              <a:t>  time dolazi do </a:t>
            </a:r>
            <a:r>
              <a:rPr lang="hr-HR" sz="2800" b="1" dirty="0">
                <a:solidFill>
                  <a:srgbClr val="FF0000"/>
                </a:solidFill>
                <a:latin typeface="Cambria" panose="02040503050406030204" pitchFamily="18" charset="0"/>
                <a:ea typeface="Cambria" panose="02040503050406030204" pitchFamily="18" charset="0"/>
              </a:rPr>
              <a:t>oštećenje</a:t>
            </a:r>
          </a:p>
          <a:p>
            <a:pPr marL="0" indent="0">
              <a:buNone/>
            </a:pPr>
            <a:r>
              <a:rPr lang="hr-HR" sz="2800" b="1" dirty="0">
                <a:solidFill>
                  <a:srgbClr val="FF0000"/>
                </a:solidFill>
                <a:latin typeface="Cambria" panose="02040503050406030204" pitchFamily="18" charset="0"/>
                <a:ea typeface="Cambria" panose="02040503050406030204" pitchFamily="18" charset="0"/>
              </a:rPr>
              <a:t>  respiratornog centra i </a:t>
            </a:r>
          </a:p>
          <a:p>
            <a:pPr marL="0" indent="0">
              <a:buNone/>
            </a:pPr>
            <a:r>
              <a:rPr lang="hr-HR" sz="2800" b="1" dirty="0">
                <a:solidFill>
                  <a:srgbClr val="FF0000"/>
                </a:solidFill>
                <a:latin typeface="Cambria" panose="02040503050406030204" pitchFamily="18" charset="0"/>
                <a:ea typeface="Cambria" panose="02040503050406030204" pitchFamily="18" charset="0"/>
              </a:rPr>
              <a:t>  prestanaka spontanog</a:t>
            </a:r>
          </a:p>
          <a:p>
            <a:pPr marL="0" indent="0">
              <a:buNone/>
            </a:pPr>
            <a:r>
              <a:rPr lang="hr-HR" sz="2800" b="1" dirty="0">
                <a:solidFill>
                  <a:srgbClr val="FF0000"/>
                </a:solidFill>
                <a:latin typeface="Cambria" panose="02040503050406030204" pitchFamily="18" charset="0"/>
                <a:ea typeface="Cambria" panose="02040503050406030204" pitchFamily="18" charset="0"/>
              </a:rPr>
              <a:t>  disanja</a:t>
            </a:r>
          </a:p>
        </p:txBody>
      </p:sp>
      <p:pic>
        <p:nvPicPr>
          <p:cNvPr id="4" name="Slika 3">
            <a:extLst>
              <a:ext uri="{FF2B5EF4-FFF2-40B4-BE49-F238E27FC236}">
                <a16:creationId xmlns:a16="http://schemas.microsoft.com/office/drawing/2014/main" id="{D7074D0C-6C44-49C5-950B-3E4ECED6B0E4}"/>
              </a:ext>
            </a:extLst>
          </p:cNvPr>
          <p:cNvPicPr>
            <a:picLocks noChangeAspect="1"/>
          </p:cNvPicPr>
          <p:nvPr/>
        </p:nvPicPr>
        <p:blipFill>
          <a:blip r:embed="rId2"/>
          <a:stretch>
            <a:fillRect/>
          </a:stretch>
        </p:blipFill>
        <p:spPr>
          <a:xfrm>
            <a:off x="4799989" y="1198871"/>
            <a:ext cx="3840813" cy="2017951"/>
          </a:xfrm>
          <a:prstGeom prst="rect">
            <a:avLst/>
          </a:prstGeom>
        </p:spPr>
      </p:pic>
      <p:pic>
        <p:nvPicPr>
          <p:cNvPr id="6" name="Slika 5">
            <a:extLst>
              <a:ext uri="{FF2B5EF4-FFF2-40B4-BE49-F238E27FC236}">
                <a16:creationId xmlns:a16="http://schemas.microsoft.com/office/drawing/2014/main" id="{458617B7-E2C8-43E9-8360-D4574380F04F}"/>
              </a:ext>
            </a:extLst>
          </p:cNvPr>
          <p:cNvPicPr>
            <a:picLocks noChangeAspect="1"/>
          </p:cNvPicPr>
          <p:nvPr/>
        </p:nvPicPr>
        <p:blipFill>
          <a:blip r:embed="rId3"/>
          <a:stretch>
            <a:fillRect/>
          </a:stretch>
        </p:blipFill>
        <p:spPr>
          <a:xfrm>
            <a:off x="4799989" y="3799644"/>
            <a:ext cx="3930773" cy="2856251"/>
          </a:xfrm>
          <a:prstGeom prst="rect">
            <a:avLst/>
          </a:prstGeom>
        </p:spPr>
      </p:pic>
    </p:spTree>
    <p:extLst>
      <p:ext uri="{BB962C8B-B14F-4D97-AF65-F5344CB8AC3E}">
        <p14:creationId xmlns:p14="http://schemas.microsoft.com/office/powerpoint/2010/main" val="553468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sz="half" idx="4294967295"/>
          </p:nvPr>
        </p:nvSpPr>
        <p:spPr>
          <a:xfrm>
            <a:off x="172559" y="1384916"/>
            <a:ext cx="4399441" cy="4489481"/>
          </a:xfrm>
        </p:spPr>
        <p:txBody>
          <a:bodyPr>
            <a:normAutofit fontScale="92500" lnSpcReduction="10000"/>
          </a:bodyPr>
          <a:lstStyle/>
          <a:p>
            <a:r>
              <a:rPr lang="hr-HR" sz="2400" dirty="0">
                <a:latin typeface="Cambria" panose="02040503050406030204" pitchFamily="18" charset="0"/>
                <a:ea typeface="Cambria" panose="02040503050406030204" pitchFamily="18" charset="0"/>
              </a:rPr>
              <a:t>smrt moždanog stabla za nekoliko minuta dovodio do prekida </a:t>
            </a:r>
            <a:r>
              <a:rPr lang="hr-HR" sz="2400" b="1" u="sng" dirty="0">
                <a:latin typeface="Cambria" panose="02040503050406030204" pitchFamily="18" charset="0"/>
                <a:ea typeface="Cambria" panose="02040503050406030204" pitchFamily="18" charset="0"/>
              </a:rPr>
              <a:t>disanja </a:t>
            </a:r>
          </a:p>
          <a:p>
            <a:r>
              <a:rPr lang="hr-HR" sz="2400" dirty="0">
                <a:latin typeface="Cambria" panose="02040503050406030204" pitchFamily="18" charset="0"/>
                <a:ea typeface="Cambria" panose="02040503050406030204" pitchFamily="18" charset="0"/>
              </a:rPr>
              <a:t>a zatim dolazi do zastoja srca zbog selektivne hipoksije srčanog mišića</a:t>
            </a:r>
          </a:p>
          <a:p>
            <a:r>
              <a:rPr lang="hr-HR" sz="2400" b="1" dirty="0">
                <a:solidFill>
                  <a:srgbClr val="FF0000"/>
                </a:solidFill>
                <a:latin typeface="Cambria" panose="02040503050406030204" pitchFamily="18" charset="0"/>
                <a:ea typeface="Cambria" panose="02040503050406030204" pitchFamily="18" charset="0"/>
              </a:rPr>
              <a:t>uvođenjem </a:t>
            </a:r>
            <a:r>
              <a:rPr lang="hr-HR" sz="2400" b="1" dirty="0" err="1">
                <a:solidFill>
                  <a:srgbClr val="FF0000"/>
                </a:solidFill>
                <a:latin typeface="Cambria" panose="02040503050406030204" pitchFamily="18" charset="0"/>
                <a:ea typeface="Cambria" panose="02040503050406030204" pitchFamily="18" charset="0"/>
              </a:rPr>
              <a:t>arteficijalne</a:t>
            </a:r>
            <a:r>
              <a:rPr lang="hr-HR" sz="2400" b="1" dirty="0">
                <a:solidFill>
                  <a:srgbClr val="FF0000"/>
                </a:solidFill>
                <a:latin typeface="Cambria" panose="02040503050406030204" pitchFamily="18" charset="0"/>
                <a:ea typeface="Cambria" panose="02040503050406030204" pitchFamily="18" charset="0"/>
              </a:rPr>
              <a:t> ventilacije - (respiratora) </a:t>
            </a:r>
            <a:r>
              <a:rPr lang="hr-HR" sz="2400" dirty="0">
                <a:latin typeface="Cambria" panose="02040503050406030204" pitchFamily="18" charset="0"/>
                <a:ea typeface="Cambria" panose="02040503050406030204" pitchFamily="18" charset="0"/>
              </a:rPr>
              <a:t>omogućilo se umjetno održavanje </a:t>
            </a:r>
            <a:r>
              <a:rPr lang="hr-HR" sz="2400" dirty="0" err="1">
                <a:latin typeface="Cambria" panose="02040503050406030204" pitchFamily="18" charset="0"/>
                <a:ea typeface="Cambria" panose="02040503050406030204" pitchFamily="18" charset="0"/>
              </a:rPr>
              <a:t>oksigenacije</a:t>
            </a:r>
            <a:r>
              <a:rPr lang="hr-HR" sz="2400" dirty="0">
                <a:latin typeface="Cambria" panose="02040503050406030204" pitchFamily="18" charset="0"/>
                <a:ea typeface="Cambria" panose="02040503050406030204" pitchFamily="18" charset="0"/>
              </a:rPr>
              <a:t> tkiva, pa time i rad miokarda i njegovu daljnju funkciju (vrlo kratko 1-2 dana) </a:t>
            </a:r>
            <a:r>
              <a:rPr lang="hr-HR"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to je vrijeme kada se pita rodbinu za doniranje organa, jer nastupa sigurno smrt </a:t>
            </a:r>
          </a:p>
        </p:txBody>
      </p:sp>
      <p:pic>
        <p:nvPicPr>
          <p:cNvPr id="6" name="Slika 5"/>
          <p:cNvPicPr>
            <a:picLocks noChangeAspect="1"/>
          </p:cNvPicPr>
          <p:nvPr/>
        </p:nvPicPr>
        <p:blipFill>
          <a:blip r:embed="rId2"/>
          <a:stretch>
            <a:fillRect/>
          </a:stretch>
        </p:blipFill>
        <p:spPr>
          <a:xfrm>
            <a:off x="4744560" y="2024109"/>
            <a:ext cx="3999945" cy="2971138"/>
          </a:xfrm>
          <a:prstGeom prst="rect">
            <a:avLst/>
          </a:prstGeom>
        </p:spPr>
      </p:pic>
      <p:pic>
        <p:nvPicPr>
          <p:cNvPr id="2" name="Slika 1">
            <a:extLst>
              <a:ext uri="{FF2B5EF4-FFF2-40B4-BE49-F238E27FC236}">
                <a16:creationId xmlns:a16="http://schemas.microsoft.com/office/drawing/2014/main" id="{7554D291-42B3-43C0-884A-20FEA6CD7E62}"/>
              </a:ext>
            </a:extLst>
          </p:cNvPr>
          <p:cNvPicPr>
            <a:picLocks noChangeAspect="1"/>
          </p:cNvPicPr>
          <p:nvPr/>
        </p:nvPicPr>
        <p:blipFill>
          <a:blip r:embed="rId3"/>
          <a:stretch>
            <a:fillRect/>
          </a:stretch>
        </p:blipFill>
        <p:spPr>
          <a:xfrm>
            <a:off x="4963357" y="513378"/>
            <a:ext cx="3562350" cy="1285875"/>
          </a:xfrm>
          <a:prstGeom prst="rect">
            <a:avLst/>
          </a:prstGeom>
        </p:spPr>
      </p:pic>
    </p:spTree>
    <p:extLst>
      <p:ext uri="{BB962C8B-B14F-4D97-AF65-F5344CB8AC3E}">
        <p14:creationId xmlns:p14="http://schemas.microsoft.com/office/powerpoint/2010/main" val="3960649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r-HR" b="1" i="1" dirty="0">
                <a:ln w="0"/>
                <a:effectLst>
                  <a:outerShdw blurRad="38100" dist="19050" dir="2700000" algn="tl" rotWithShape="0">
                    <a:schemeClr val="dk1">
                      <a:alpha val="40000"/>
                    </a:schemeClr>
                  </a:outerShdw>
                </a:effectLst>
                <a:latin typeface="Cambria" panose="02040503050406030204" pitchFamily="18" charset="0"/>
              </a:rPr>
              <a:t>Najčešći uzroci moždane smrti</a:t>
            </a:r>
            <a:endParaRPr lang="en-US" b="1" i="1" dirty="0">
              <a:ln w="0"/>
              <a:effectLst>
                <a:outerShdw blurRad="38100" dist="19050" dir="2700000" algn="tl" rotWithShape="0">
                  <a:schemeClr val="dk1">
                    <a:alpha val="40000"/>
                  </a:schemeClr>
                </a:outerShdw>
              </a:effectLst>
              <a:latin typeface="Cambria" panose="02040503050406030204" pitchFamily="18" charset="0"/>
            </a:endParaRPr>
          </a:p>
        </p:txBody>
      </p:sp>
      <p:sp>
        <p:nvSpPr>
          <p:cNvPr id="3" name="Content Placeholder 2"/>
          <p:cNvSpPr>
            <a:spLocks noGrp="1"/>
          </p:cNvSpPr>
          <p:nvPr>
            <p:ph sz="half" idx="1"/>
          </p:nvPr>
        </p:nvSpPr>
        <p:spPr>
          <a:xfrm>
            <a:off x="232012" y="1825625"/>
            <a:ext cx="4397137" cy="4351338"/>
          </a:xfrm>
        </p:spPr>
        <p:txBody>
          <a:bodyPr>
            <a:normAutofit/>
          </a:bodyPr>
          <a:lstStyle/>
          <a:p>
            <a:r>
              <a:rPr lang="hr-HR" sz="3200" dirty="0">
                <a:latin typeface="Cambria" panose="02040503050406030204" pitchFamily="18" charset="0"/>
              </a:rPr>
              <a:t>1. </a:t>
            </a:r>
            <a:r>
              <a:rPr lang="hr-HR" sz="3200" b="1" dirty="0">
                <a:latin typeface="Cambria" panose="02040503050406030204" pitchFamily="18" charset="0"/>
              </a:rPr>
              <a:t>traumatske </a:t>
            </a:r>
          </a:p>
          <a:p>
            <a:pPr marL="0" indent="0">
              <a:buNone/>
            </a:pPr>
            <a:r>
              <a:rPr lang="hr-HR" sz="3200" b="1" dirty="0">
                <a:latin typeface="Cambria" panose="02040503050406030204" pitchFamily="18" charset="0"/>
              </a:rPr>
              <a:t>      ozljede glave</a:t>
            </a:r>
          </a:p>
          <a:p>
            <a:pPr marL="0" indent="0">
              <a:buNone/>
            </a:pPr>
            <a:r>
              <a:rPr lang="hr-HR" sz="3200" dirty="0">
                <a:latin typeface="Cambria" panose="02040503050406030204" pitchFamily="18" charset="0"/>
              </a:rPr>
              <a:t>     ( teške prometne</a:t>
            </a:r>
          </a:p>
          <a:p>
            <a:pPr marL="0" indent="0">
              <a:buNone/>
            </a:pPr>
            <a:r>
              <a:rPr lang="hr-HR" sz="3200" dirty="0">
                <a:latin typeface="Cambria" panose="02040503050406030204" pitchFamily="18" charset="0"/>
              </a:rPr>
              <a:t>        nesreće)</a:t>
            </a:r>
          </a:p>
          <a:p>
            <a:r>
              <a:rPr lang="hr-HR" sz="3200" b="1" dirty="0">
                <a:latin typeface="Cambria" panose="02040503050406030204" pitchFamily="18" charset="0"/>
              </a:rPr>
              <a:t>2. teška spontana</a:t>
            </a:r>
          </a:p>
          <a:p>
            <a:pPr marL="0" indent="0">
              <a:buNone/>
            </a:pPr>
            <a:r>
              <a:rPr lang="hr-HR" sz="3200" b="1" dirty="0">
                <a:latin typeface="Cambria" panose="02040503050406030204" pitchFamily="18" charset="0"/>
              </a:rPr>
              <a:t>      moždana krvarenja </a:t>
            </a:r>
          </a:p>
          <a:p>
            <a:pPr marL="0" indent="0">
              <a:buNone/>
            </a:pPr>
            <a:r>
              <a:rPr lang="hr-HR" sz="3200" dirty="0">
                <a:latin typeface="Cambria" panose="02040503050406030204" pitchFamily="18" charset="0"/>
              </a:rPr>
              <a:t>       ( moždani udari)</a:t>
            </a:r>
            <a:endParaRPr lang="en-US" sz="3200" dirty="0">
              <a:latin typeface="Cambria" panose="02040503050406030204" pitchFamily="18" charset="0"/>
            </a:endParaRPr>
          </a:p>
        </p:txBody>
      </p:sp>
      <p:sp>
        <p:nvSpPr>
          <p:cNvPr id="4" name="Content Placeholder 3"/>
          <p:cNvSpPr>
            <a:spLocks noGrp="1"/>
          </p:cNvSpPr>
          <p:nvPr>
            <p:ph sz="half" idx="2"/>
          </p:nvPr>
        </p:nvSpPr>
        <p:spPr/>
        <p:txBody>
          <a:bodyPr>
            <a:normAutofit/>
          </a:bodyPr>
          <a:lstStyle/>
          <a:p>
            <a:endParaRPr lang="en-US" dirty="0"/>
          </a:p>
        </p:txBody>
      </p:sp>
      <p:pic>
        <p:nvPicPr>
          <p:cNvPr id="1026" name="Picture 2" descr="http://www.zzjzpgz.hr/nzl/30/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10204"/>
            <a:ext cx="4572000" cy="4782179"/>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a:extLst>
              <a:ext uri="{FF2B5EF4-FFF2-40B4-BE49-F238E27FC236}">
                <a16:creationId xmlns:a16="http://schemas.microsoft.com/office/drawing/2014/main" id="{B4989B00-C96B-4BFB-88D1-51DC15A58B59}"/>
              </a:ext>
            </a:extLst>
          </p:cNvPr>
          <p:cNvPicPr>
            <a:picLocks noChangeAspect="1"/>
          </p:cNvPicPr>
          <p:nvPr/>
        </p:nvPicPr>
        <p:blipFill>
          <a:blip r:embed="rId3"/>
          <a:stretch>
            <a:fillRect/>
          </a:stretch>
        </p:blipFill>
        <p:spPr>
          <a:xfrm>
            <a:off x="352434" y="1197122"/>
            <a:ext cx="8553429" cy="42676"/>
          </a:xfrm>
          <a:prstGeom prst="rect">
            <a:avLst/>
          </a:prstGeom>
        </p:spPr>
      </p:pic>
    </p:spTree>
    <p:extLst>
      <p:ext uri="{BB962C8B-B14F-4D97-AF65-F5344CB8AC3E}">
        <p14:creationId xmlns:p14="http://schemas.microsoft.com/office/powerpoint/2010/main" val="522767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a:blip r:embed="rId2"/>
          <a:stretch>
            <a:fillRect/>
          </a:stretch>
        </p:blipFill>
        <p:spPr>
          <a:xfrm>
            <a:off x="1313894" y="164238"/>
            <a:ext cx="6231471" cy="3848470"/>
          </a:xfrm>
          <a:prstGeom prst="rect">
            <a:avLst/>
          </a:prstGeom>
        </p:spPr>
      </p:pic>
      <p:pic>
        <p:nvPicPr>
          <p:cNvPr id="2" name="Slika 1">
            <a:extLst>
              <a:ext uri="{FF2B5EF4-FFF2-40B4-BE49-F238E27FC236}">
                <a16:creationId xmlns:a16="http://schemas.microsoft.com/office/drawing/2014/main" id="{1EBFCA26-F1D6-4BC0-81AB-8D0813186875}"/>
              </a:ext>
            </a:extLst>
          </p:cNvPr>
          <p:cNvPicPr>
            <a:picLocks noChangeAspect="1"/>
          </p:cNvPicPr>
          <p:nvPr/>
        </p:nvPicPr>
        <p:blipFill>
          <a:blip r:embed="rId3"/>
          <a:stretch>
            <a:fillRect/>
          </a:stretch>
        </p:blipFill>
        <p:spPr>
          <a:xfrm>
            <a:off x="2857956" y="4136995"/>
            <a:ext cx="2610689" cy="2668487"/>
          </a:xfrm>
          <a:prstGeom prst="rect">
            <a:avLst/>
          </a:prstGeom>
        </p:spPr>
      </p:pic>
    </p:spTree>
    <p:extLst>
      <p:ext uri="{BB962C8B-B14F-4D97-AF65-F5344CB8AC3E}">
        <p14:creationId xmlns:p14="http://schemas.microsoft.com/office/powerpoint/2010/main" val="119981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22B03006-7CB0-48F7-89DE-32C330FEC297}"/>
              </a:ext>
            </a:extLst>
          </p:cNvPr>
          <p:cNvSpPr>
            <a:spLocks noGrp="1"/>
          </p:cNvSpPr>
          <p:nvPr>
            <p:ph idx="4294967295"/>
          </p:nvPr>
        </p:nvSpPr>
        <p:spPr>
          <a:xfrm>
            <a:off x="207285" y="310718"/>
            <a:ext cx="8624450" cy="6134470"/>
          </a:xfrm>
        </p:spPr>
        <p:txBody>
          <a:bodyPr>
            <a:normAutofit fontScale="47500" lnSpcReduction="20000"/>
          </a:bodyPr>
          <a:lstStyle/>
          <a:p>
            <a:pPr marL="360" indent="0">
              <a:lnSpc>
                <a:spcPct val="100000"/>
              </a:lnSpc>
              <a:spcBef>
                <a:spcPts val="1199"/>
              </a:spcBef>
              <a:spcAft>
                <a:spcPts val="201"/>
              </a:spcAft>
              <a:buClr>
                <a:srgbClr val="48B758"/>
              </a:buClr>
              <a:buNone/>
            </a:pPr>
            <a:r>
              <a:rPr lang="en-HR" sz="5100" b="1" spc="-1" dirty="0">
                <a:latin typeface="Cambria" panose="02040503050406030204" pitchFamily="18" charset="0"/>
                <a:ea typeface="Cambria" panose="02040503050406030204" pitchFamily="18" charset="0"/>
              </a:rPr>
              <a:t>Moždana smrt nije prognoza nego DIJAGNOZA – konačna</a:t>
            </a:r>
            <a:r>
              <a:rPr lang="en-HR" sz="5100" spc="-1" dirty="0">
                <a:latin typeface="Cambria" panose="02040503050406030204" pitchFamily="18" charset="0"/>
                <a:ea typeface="Cambria" panose="02040503050406030204" pitchFamily="18" charset="0"/>
              </a:rPr>
              <a:t> </a:t>
            </a:r>
            <a:r>
              <a:rPr lang="en-HR" sz="5100" b="1" spc="-1" dirty="0">
                <a:latin typeface="Cambria" panose="02040503050406030204" pitchFamily="18" charset="0"/>
                <a:ea typeface="Cambria" panose="02040503050406030204" pitchFamily="18" charset="0"/>
              </a:rPr>
              <a:t>j</a:t>
            </a:r>
            <a:r>
              <a:rPr lang="en-HR" sz="4400" b="1" spc="-1" dirty="0">
                <a:latin typeface="Cambria" panose="02040503050406030204" pitchFamily="18" charset="0"/>
                <a:ea typeface="Cambria" panose="02040503050406030204" pitchFamily="18" charset="0"/>
              </a:rPr>
              <a:t>e</a:t>
            </a:r>
          </a:p>
          <a:p>
            <a:pPr marL="360" indent="0">
              <a:lnSpc>
                <a:spcPct val="100000"/>
              </a:lnSpc>
              <a:spcBef>
                <a:spcPts val="1199"/>
              </a:spcBef>
              <a:spcAft>
                <a:spcPts val="201"/>
              </a:spcAft>
              <a:buClr>
                <a:srgbClr val="48B758"/>
              </a:buClr>
              <a:buNone/>
            </a:pPr>
            <a:endParaRPr lang="hr-HR" sz="2400" spc="-1" dirty="0">
              <a:latin typeface="Cambria" panose="02040503050406030204" pitchFamily="18" charset="0"/>
              <a:ea typeface="Cambria" panose="02040503050406030204" pitchFamily="18" charset="0"/>
            </a:endParaRPr>
          </a:p>
          <a:p>
            <a:pPr marL="360" indent="0" algn="ctr">
              <a:lnSpc>
                <a:spcPct val="100000"/>
              </a:lnSpc>
              <a:spcBef>
                <a:spcPts val="1199"/>
              </a:spcBef>
              <a:spcAft>
                <a:spcPts val="201"/>
              </a:spcAft>
              <a:buClr>
                <a:srgbClr val="48B758"/>
              </a:buClr>
              <a:buNone/>
            </a:pPr>
            <a:r>
              <a:rPr lang="en-US" sz="5100" b="1" spc="-1" dirty="0" err="1">
                <a:solidFill>
                  <a:srgbClr val="C00000"/>
                </a:solidFill>
                <a:latin typeface="Cambria" panose="02040503050406030204" pitchFamily="18" charset="0"/>
                <a:ea typeface="Cambria" panose="02040503050406030204" pitchFamily="18" charset="0"/>
              </a:rPr>
              <a:t>Zakonski</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potvrda</a:t>
            </a:r>
            <a:r>
              <a:rPr lang="en-US" sz="5100" b="1" spc="-1" dirty="0">
                <a:solidFill>
                  <a:srgbClr val="C00000"/>
                </a:solidFill>
                <a:latin typeface="Cambria" panose="02040503050406030204" pitchFamily="18" charset="0"/>
                <a:ea typeface="Cambria" panose="02040503050406030204" pitchFamily="18" charset="0"/>
              </a:rPr>
              <a:t> o </a:t>
            </a:r>
            <a:r>
              <a:rPr lang="en-US" sz="5100" b="1" spc="-1" dirty="0" err="1">
                <a:solidFill>
                  <a:srgbClr val="C00000"/>
                </a:solidFill>
                <a:latin typeface="Cambria" panose="02040503050406030204" pitchFamily="18" charset="0"/>
                <a:ea typeface="Cambria" panose="02040503050406030204" pitchFamily="18" charset="0"/>
              </a:rPr>
              <a:t>smrti</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trenutak</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kada</a:t>
            </a:r>
            <a:r>
              <a:rPr lang="en-US" sz="5100" b="1" spc="-1" dirty="0">
                <a:solidFill>
                  <a:srgbClr val="C00000"/>
                </a:solidFill>
                <a:latin typeface="Cambria" panose="02040503050406030204" pitchFamily="18" charset="0"/>
                <a:ea typeface="Cambria" panose="02040503050406030204" pitchFamily="18" charset="0"/>
              </a:rPr>
              <a:t> je </a:t>
            </a:r>
            <a:r>
              <a:rPr lang="en-US" sz="5100" b="1" spc="-1" dirty="0" err="1">
                <a:solidFill>
                  <a:srgbClr val="C00000"/>
                </a:solidFill>
                <a:latin typeface="Cambria" panose="02040503050406030204" pitchFamily="18" charset="0"/>
                <a:ea typeface="Cambria" panose="02040503050406030204" pitchFamily="18" charset="0"/>
              </a:rPr>
              <a:t>kod</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bolesnika</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nastupila</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moždana</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smrt</a:t>
            </a:r>
            <a:r>
              <a:rPr lang="en-US" sz="5100" b="1" spc="-1" dirty="0">
                <a:solidFill>
                  <a:srgbClr val="C00000"/>
                </a:solidFill>
                <a:latin typeface="Cambria" panose="02040503050406030204" pitchFamily="18" charset="0"/>
                <a:ea typeface="Cambria" panose="02040503050406030204" pitchFamily="18" charset="0"/>
              </a:rPr>
              <a:t> (ne </a:t>
            </a:r>
            <a:r>
              <a:rPr lang="en-US" sz="5100" b="1" spc="-1" dirty="0" err="1">
                <a:solidFill>
                  <a:srgbClr val="C00000"/>
                </a:solidFill>
                <a:latin typeface="Cambria" panose="02040503050406030204" pitchFamily="18" charset="0"/>
                <a:ea typeface="Cambria" panose="02040503050406030204" pitchFamily="18" charset="0"/>
              </a:rPr>
              <a:t>trenutak</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prestanka</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rada</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srca</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i</a:t>
            </a:r>
            <a:r>
              <a:rPr lang="en-US" sz="5100" b="1" spc="-1" dirty="0">
                <a:solidFill>
                  <a:srgbClr val="C00000"/>
                </a:solidFill>
                <a:latin typeface="Cambria" panose="02040503050406030204" pitchFamily="18" charset="0"/>
                <a:ea typeface="Cambria" panose="02040503050406030204" pitchFamily="18" charset="0"/>
              </a:rPr>
              <a:t> </a:t>
            </a:r>
            <a:r>
              <a:rPr lang="en-US" sz="5100" b="1" spc="-1" dirty="0" err="1">
                <a:solidFill>
                  <a:srgbClr val="C00000"/>
                </a:solidFill>
                <a:latin typeface="Cambria" panose="02040503050406030204" pitchFamily="18" charset="0"/>
                <a:ea typeface="Cambria" panose="02040503050406030204" pitchFamily="18" charset="0"/>
              </a:rPr>
              <a:t>disanja</a:t>
            </a:r>
            <a:r>
              <a:rPr lang="en-US" sz="5100" b="1" spc="-1" dirty="0">
                <a:solidFill>
                  <a:srgbClr val="C00000"/>
                </a:solidFill>
                <a:latin typeface="Cambria" panose="02040503050406030204" pitchFamily="18" charset="0"/>
                <a:ea typeface="Cambria" panose="02040503050406030204" pitchFamily="18" charset="0"/>
              </a:rPr>
              <a:t>)</a:t>
            </a:r>
          </a:p>
          <a:p>
            <a:pPr marL="343260" indent="-342900">
              <a:lnSpc>
                <a:spcPct val="100000"/>
              </a:lnSpc>
              <a:spcBef>
                <a:spcPts val="1199"/>
              </a:spcBef>
              <a:spcAft>
                <a:spcPts val="201"/>
              </a:spcAft>
              <a:buClr>
                <a:srgbClr val="48B758"/>
              </a:buClr>
              <a:buFontTx/>
              <a:buChar char="-"/>
            </a:pPr>
            <a:r>
              <a:rPr lang="hr-HR" sz="5100" spc="-1" dirty="0">
                <a:latin typeface="Cambria" panose="02040503050406030204" pitchFamily="18" charset="0"/>
                <a:ea typeface="Cambria" panose="02040503050406030204" pitchFamily="18" charset="0"/>
              </a:rPr>
              <a:t>k</a:t>
            </a:r>
            <a:r>
              <a:rPr lang="en-HR" sz="5100" spc="-1" dirty="0">
                <a:latin typeface="Cambria" panose="02040503050406030204" pitchFamily="18" charset="0"/>
                <a:ea typeface="Cambria" panose="02040503050406030204" pitchFamily="18" charset="0"/>
              </a:rPr>
              <a:t>riteriji za dijagnozu moraju biti rigorozni s obzirom da postoji rasprava o posljedicama pogrješne procjene</a:t>
            </a:r>
            <a:endParaRPr lang="hr-HR" sz="5100" spc="-1" dirty="0">
              <a:latin typeface="Cambria" panose="02040503050406030204" pitchFamily="18" charset="0"/>
              <a:ea typeface="Cambria" panose="02040503050406030204" pitchFamily="18" charset="0"/>
            </a:endParaRPr>
          </a:p>
          <a:p>
            <a:pPr marL="343260" indent="-342900">
              <a:lnSpc>
                <a:spcPct val="100000"/>
              </a:lnSpc>
              <a:spcBef>
                <a:spcPts val="479"/>
              </a:spcBef>
              <a:spcAft>
                <a:spcPts val="601"/>
              </a:spcAft>
              <a:buClr>
                <a:srgbClr val="8664B0"/>
              </a:buClr>
              <a:buFontTx/>
              <a:buChar char="-"/>
            </a:pPr>
            <a:r>
              <a:rPr lang="hr-HR" sz="5100" spc="-1" dirty="0">
                <a:latin typeface="Cambria" panose="02040503050406030204" pitchFamily="18" charset="0"/>
                <a:ea typeface="Cambria" panose="02040503050406030204" pitchFamily="18" charset="0"/>
              </a:rPr>
              <a:t>d</a:t>
            </a:r>
            <a:r>
              <a:rPr lang="en-US" sz="5100" spc="-1" dirty="0" err="1">
                <a:latin typeface="Cambria" panose="02040503050406030204" pitchFamily="18" charset="0"/>
                <a:ea typeface="Cambria" panose="02040503050406030204" pitchFamily="18" charset="0"/>
              </a:rPr>
              <a:t>isanje</a:t>
            </a:r>
            <a:r>
              <a:rPr lang="en-US" sz="5100" spc="-1" dirty="0">
                <a:latin typeface="Cambria" panose="02040503050406030204" pitchFamily="18" charset="0"/>
                <a:ea typeface="Cambria" panose="02040503050406030204" pitchFamily="18" charset="0"/>
              </a:rPr>
              <a:t> se </a:t>
            </a:r>
            <a:r>
              <a:rPr lang="en-US" sz="5100" spc="-1" dirty="0" err="1">
                <a:latin typeface="Cambria" panose="02040503050406030204" pitchFamily="18" charset="0"/>
                <a:ea typeface="Cambria" panose="02040503050406030204" pitchFamily="18" charset="0"/>
              </a:rPr>
              <a:t>može</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održavati</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umjetno</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mehaničkom</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ventilacijom</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ili</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umjetnim</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disanjem</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i</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tako</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podržavati</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i</a:t>
            </a:r>
            <a:r>
              <a:rPr lang="en-US" sz="5100" spc="-1" dirty="0">
                <a:latin typeface="Cambria" panose="02040503050406030204" pitchFamily="18" charset="0"/>
                <a:ea typeface="Cambria" panose="02040503050406030204" pitchFamily="18" charset="0"/>
              </a:rPr>
              <a:t> rad </a:t>
            </a:r>
            <a:r>
              <a:rPr lang="en-US" sz="5100" spc="-1" dirty="0" err="1">
                <a:latin typeface="Cambria" panose="02040503050406030204" pitchFamily="18" charset="0"/>
                <a:ea typeface="Cambria" panose="02040503050406030204" pitchFamily="18" charset="0"/>
              </a:rPr>
              <a:t>srca</a:t>
            </a:r>
            <a:endParaRPr lang="hr-HR" sz="5100" spc="-1" dirty="0">
              <a:latin typeface="Cambria" panose="02040503050406030204" pitchFamily="18" charset="0"/>
              <a:ea typeface="Cambria" panose="02040503050406030204" pitchFamily="18" charset="0"/>
            </a:endParaRPr>
          </a:p>
          <a:p>
            <a:pPr marL="343260" indent="-342900">
              <a:lnSpc>
                <a:spcPct val="100000"/>
              </a:lnSpc>
              <a:spcBef>
                <a:spcPts val="479"/>
              </a:spcBef>
              <a:spcAft>
                <a:spcPts val="601"/>
              </a:spcAft>
              <a:buClr>
                <a:srgbClr val="8664B0"/>
              </a:buClr>
              <a:buFontTx/>
              <a:buChar char="-"/>
            </a:pPr>
            <a:endParaRPr lang="hr-HR" sz="5100" b="1" spc="-1" dirty="0">
              <a:latin typeface="Cambria" panose="02040503050406030204" pitchFamily="18" charset="0"/>
              <a:ea typeface="Cambria" panose="02040503050406030204" pitchFamily="18" charset="0"/>
            </a:endParaRPr>
          </a:p>
          <a:p>
            <a:pPr marL="343260" indent="-342900" algn="ctr">
              <a:lnSpc>
                <a:spcPct val="100000"/>
              </a:lnSpc>
              <a:spcBef>
                <a:spcPts val="479"/>
              </a:spcBef>
              <a:spcAft>
                <a:spcPts val="601"/>
              </a:spcAft>
              <a:buClr>
                <a:srgbClr val="8664B0"/>
              </a:buClr>
              <a:buFontTx/>
              <a:buChar char="-"/>
            </a:pPr>
            <a:r>
              <a:rPr lang="en-US" sz="5100" b="1" spc="-1" dirty="0">
                <a:latin typeface="Cambria" panose="02040503050406030204" pitchFamily="18" charset="0"/>
                <a:ea typeface="Cambria" panose="02040503050406030204" pitchFamily="18" charset="0"/>
              </a:rPr>
              <a:t>TO NIJE ODRŽAVANJE ŽIVOTA , NEGO SAMO </a:t>
            </a:r>
            <a:endParaRPr lang="hr-HR" sz="5100" b="1" spc="-1" dirty="0">
              <a:latin typeface="Cambria" panose="02040503050406030204" pitchFamily="18" charset="0"/>
              <a:ea typeface="Cambria" panose="02040503050406030204" pitchFamily="18" charset="0"/>
            </a:endParaRPr>
          </a:p>
          <a:p>
            <a:pPr marL="360" indent="0" algn="ctr">
              <a:lnSpc>
                <a:spcPct val="100000"/>
              </a:lnSpc>
              <a:spcBef>
                <a:spcPts val="479"/>
              </a:spcBef>
              <a:spcAft>
                <a:spcPts val="601"/>
              </a:spcAft>
              <a:buClr>
                <a:srgbClr val="8664B0"/>
              </a:buClr>
              <a:buNone/>
            </a:pPr>
            <a:r>
              <a:rPr lang="en-US" sz="5100" b="1" spc="-1" dirty="0">
                <a:latin typeface="Cambria" panose="02040503050406030204" pitchFamily="18" charset="0"/>
                <a:ea typeface="Cambria" panose="02040503050406030204" pitchFamily="18" charset="0"/>
              </a:rPr>
              <a:t>ODRŽAVANJE ORGANA</a:t>
            </a:r>
            <a:endParaRPr lang="hr-HR" sz="5100" b="1" spc="-1" dirty="0">
              <a:latin typeface="Cambria" panose="02040503050406030204" pitchFamily="18" charset="0"/>
              <a:ea typeface="Cambria" panose="02040503050406030204" pitchFamily="18" charset="0"/>
            </a:endParaRPr>
          </a:p>
          <a:p>
            <a:pPr marL="343260" indent="-342900">
              <a:lnSpc>
                <a:spcPct val="100000"/>
              </a:lnSpc>
              <a:spcBef>
                <a:spcPts val="479"/>
              </a:spcBef>
              <a:spcAft>
                <a:spcPts val="601"/>
              </a:spcAft>
              <a:buClr>
                <a:srgbClr val="8664B0"/>
              </a:buClr>
              <a:buFontTx/>
              <a:buChar char="-"/>
            </a:pPr>
            <a:endParaRPr lang="hr-HR" sz="5100" spc="-1" dirty="0">
              <a:latin typeface="Cambria" panose="02040503050406030204" pitchFamily="18" charset="0"/>
              <a:ea typeface="Cambria" panose="02040503050406030204" pitchFamily="18" charset="0"/>
            </a:endParaRPr>
          </a:p>
          <a:p>
            <a:pPr marL="360" indent="0">
              <a:lnSpc>
                <a:spcPct val="100000"/>
              </a:lnSpc>
              <a:spcBef>
                <a:spcPts val="479"/>
              </a:spcBef>
              <a:spcAft>
                <a:spcPts val="601"/>
              </a:spcAft>
              <a:buClr>
                <a:srgbClr val="8664B0"/>
              </a:buClr>
              <a:buNone/>
            </a:pPr>
            <a:r>
              <a:rPr lang="hr-HR" sz="5100" spc="-1" dirty="0">
                <a:latin typeface="Cambria" panose="02040503050406030204" pitchFamily="18" charset="0"/>
                <a:ea typeface="Cambria" panose="02040503050406030204" pitchFamily="18" charset="0"/>
              </a:rPr>
              <a:t>-  u </a:t>
            </a:r>
            <a:r>
              <a:rPr lang="en-US" sz="5100" spc="-1" dirty="0" err="1">
                <a:latin typeface="Cambria" panose="02040503050406030204" pitchFamily="18" charset="0"/>
                <a:ea typeface="Cambria" panose="02040503050406030204" pitchFamily="18" charset="0"/>
              </a:rPr>
              <a:t>našim</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bolnicama</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moždana</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smrt</a:t>
            </a:r>
            <a:r>
              <a:rPr lang="en-US" sz="5100" spc="-1" dirty="0">
                <a:latin typeface="Cambria" panose="02040503050406030204" pitchFamily="18" charset="0"/>
                <a:ea typeface="Cambria" panose="02040503050406030204" pitchFamily="18" charset="0"/>
              </a:rPr>
              <a:t> se </a:t>
            </a:r>
            <a:r>
              <a:rPr lang="en-US" sz="5100" spc="-1" dirty="0" err="1">
                <a:latin typeface="Cambria" panose="02040503050406030204" pitchFamily="18" charset="0"/>
                <a:ea typeface="Cambria" panose="02040503050406030204" pitchFamily="18" charset="0"/>
              </a:rPr>
              <a:t>može</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djelotvorno</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utvrditi</a:t>
            </a:r>
            <a:r>
              <a:rPr lang="en-US" sz="5100" spc="-1" dirty="0">
                <a:latin typeface="Cambria" panose="02040503050406030204" pitchFamily="18" charset="0"/>
                <a:ea typeface="Cambria" panose="02040503050406030204" pitchFamily="18" charset="0"/>
              </a:rPr>
              <a:t>.</a:t>
            </a:r>
          </a:p>
          <a:p>
            <a:pPr marL="360" indent="0">
              <a:lnSpc>
                <a:spcPct val="100000"/>
              </a:lnSpc>
              <a:spcBef>
                <a:spcPts val="479"/>
              </a:spcBef>
              <a:spcAft>
                <a:spcPts val="601"/>
              </a:spcAft>
              <a:buClr>
                <a:srgbClr val="8664B0"/>
              </a:buClr>
              <a:buNone/>
            </a:pPr>
            <a:r>
              <a:rPr lang="hr-HR" sz="5100" spc="-1" dirty="0">
                <a:latin typeface="Cambria" panose="02040503050406030204" pitchFamily="18" charset="0"/>
                <a:ea typeface="Cambria" panose="02040503050406030204" pitchFamily="18" charset="0"/>
              </a:rPr>
              <a:t>-  u</a:t>
            </a:r>
            <a:r>
              <a:rPr lang="en-US" sz="5100" spc="-1" dirty="0" err="1">
                <a:latin typeface="Cambria" panose="02040503050406030204" pitchFamily="18" charset="0"/>
                <a:ea typeface="Cambria" panose="02040503050406030204" pitchFamily="18" charset="0"/>
              </a:rPr>
              <a:t>tvrđuje</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ju</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tim</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liječnika</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koji</a:t>
            </a:r>
            <a:r>
              <a:rPr lang="en-US" sz="5100" spc="-1" dirty="0">
                <a:latin typeface="Cambria" panose="02040503050406030204" pitchFamily="18" charset="0"/>
                <a:ea typeface="Cambria" panose="02040503050406030204" pitchFamily="18" charset="0"/>
              </a:rPr>
              <a:t> ne </a:t>
            </a:r>
            <a:r>
              <a:rPr lang="en-US" sz="5100" spc="-1" dirty="0" err="1">
                <a:latin typeface="Cambria" panose="02040503050406030204" pitchFamily="18" charset="0"/>
                <a:ea typeface="Cambria" panose="02040503050406030204" pitchFamily="18" charset="0"/>
              </a:rPr>
              <a:t>obavlja</a:t>
            </a:r>
            <a:r>
              <a:rPr lang="en-US" sz="5100" spc="-1" dirty="0">
                <a:latin typeface="Cambria" panose="02040503050406030204" pitchFamily="18" charset="0"/>
                <a:ea typeface="Cambria" panose="02040503050406030204" pitchFamily="18" charset="0"/>
              </a:rPr>
              <a:t> </a:t>
            </a:r>
            <a:r>
              <a:rPr lang="en-US" sz="5100" spc="-1" dirty="0" err="1">
                <a:latin typeface="Cambria" panose="02040503050406030204" pitchFamily="18" charset="0"/>
                <a:ea typeface="Cambria" panose="02040503050406030204" pitchFamily="18" charset="0"/>
              </a:rPr>
              <a:t>eksplantaciju</a:t>
            </a:r>
            <a:r>
              <a:rPr lang="en-US" sz="5100" spc="-1" dirty="0">
                <a:latin typeface="Cambria" panose="02040503050406030204" pitchFamily="18" charset="0"/>
                <a:ea typeface="Cambria" panose="02040503050406030204" pitchFamily="18" charset="0"/>
              </a:rPr>
              <a:t> organa</a:t>
            </a:r>
            <a:endParaRPr lang="en-HR" sz="5100" spc="-1" dirty="0">
              <a:latin typeface="Cambria" panose="02040503050406030204" pitchFamily="18" charset="0"/>
              <a:ea typeface="Cambria" panose="02040503050406030204" pitchFamily="18" charset="0"/>
            </a:endParaRPr>
          </a:p>
          <a:p>
            <a:pPr marL="360" indent="0">
              <a:lnSpc>
                <a:spcPct val="100000"/>
              </a:lnSpc>
              <a:spcBef>
                <a:spcPts val="1199"/>
              </a:spcBef>
              <a:spcAft>
                <a:spcPts val="201"/>
              </a:spcAft>
              <a:buClr>
                <a:srgbClr val="48B758"/>
              </a:buClr>
              <a:buNone/>
            </a:pPr>
            <a:endParaRPr lang="hr-HR" dirty="0"/>
          </a:p>
        </p:txBody>
      </p:sp>
      <p:pic>
        <p:nvPicPr>
          <p:cNvPr id="4" name="Slika 3">
            <a:extLst>
              <a:ext uri="{FF2B5EF4-FFF2-40B4-BE49-F238E27FC236}">
                <a16:creationId xmlns:a16="http://schemas.microsoft.com/office/drawing/2014/main" id="{E80DAAC5-7260-4B4B-A20A-1B749EFCD073}"/>
              </a:ext>
            </a:extLst>
          </p:cNvPr>
          <p:cNvPicPr>
            <a:picLocks noChangeAspect="1"/>
          </p:cNvPicPr>
          <p:nvPr/>
        </p:nvPicPr>
        <p:blipFill>
          <a:blip r:embed="rId2"/>
          <a:stretch>
            <a:fillRect/>
          </a:stretch>
        </p:blipFill>
        <p:spPr>
          <a:xfrm>
            <a:off x="312265" y="651229"/>
            <a:ext cx="8553429" cy="42676"/>
          </a:xfrm>
          <a:prstGeom prst="rect">
            <a:avLst/>
          </a:prstGeom>
        </p:spPr>
      </p:pic>
      <p:pic>
        <p:nvPicPr>
          <p:cNvPr id="6" name="Slika 5">
            <a:extLst>
              <a:ext uri="{FF2B5EF4-FFF2-40B4-BE49-F238E27FC236}">
                <a16:creationId xmlns:a16="http://schemas.microsoft.com/office/drawing/2014/main" id="{B29A3380-C908-4503-B684-905DB502A734}"/>
              </a:ext>
            </a:extLst>
          </p:cNvPr>
          <p:cNvPicPr>
            <a:picLocks noChangeAspect="1"/>
          </p:cNvPicPr>
          <p:nvPr/>
        </p:nvPicPr>
        <p:blipFill>
          <a:blip r:embed="rId2"/>
          <a:stretch>
            <a:fillRect/>
          </a:stretch>
        </p:blipFill>
        <p:spPr>
          <a:xfrm>
            <a:off x="242795" y="4694924"/>
            <a:ext cx="8553429" cy="42676"/>
          </a:xfrm>
          <a:prstGeom prst="rect">
            <a:avLst/>
          </a:prstGeom>
        </p:spPr>
      </p:pic>
    </p:spTree>
    <p:extLst>
      <p:ext uri="{BB962C8B-B14F-4D97-AF65-F5344CB8AC3E}">
        <p14:creationId xmlns:p14="http://schemas.microsoft.com/office/powerpoint/2010/main" val="2682908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915" y="101333"/>
            <a:ext cx="7757310" cy="917764"/>
          </a:xfrm>
          <a:solidFill>
            <a:schemeClr val="bg1"/>
          </a:solidFill>
          <a:ln>
            <a:solidFill>
              <a:schemeClr val="bg1"/>
            </a:solidFill>
          </a:ln>
        </p:spPr>
        <p:txBody>
          <a:bodyPr/>
          <a:lstStyle/>
          <a:p>
            <a:pPr algn="ctr"/>
            <a:r>
              <a:rPr lang="hr-HR" b="1" dirty="0">
                <a:effectLst>
                  <a:outerShdw blurRad="38100" dist="38100" dir="2700000" algn="tl">
                    <a:srgbClr val="000000">
                      <a:alpha val="43137"/>
                    </a:srgbClr>
                  </a:outerShdw>
                </a:effectLst>
                <a:latin typeface="Cambria" panose="02040503050406030204" pitchFamily="18" charset="0"/>
              </a:rPr>
              <a:t>Eurotransplantat</a:t>
            </a:r>
            <a:endParaRPr lang="en-US" b="1" dirty="0">
              <a:effectLst>
                <a:outerShdw blurRad="38100" dist="38100" dir="2700000" algn="tl">
                  <a:srgbClr val="000000">
                    <a:alpha val="43137"/>
                  </a:srgbClr>
                </a:outerShdw>
              </a:effectLst>
              <a:latin typeface="Cambria" panose="02040503050406030204" pitchFamily="18" charset="0"/>
            </a:endParaRPr>
          </a:p>
        </p:txBody>
      </p:sp>
      <p:sp>
        <p:nvSpPr>
          <p:cNvPr id="3" name="Content Placeholder 2"/>
          <p:cNvSpPr>
            <a:spLocks noGrp="1"/>
          </p:cNvSpPr>
          <p:nvPr>
            <p:ph idx="1"/>
          </p:nvPr>
        </p:nvSpPr>
        <p:spPr>
          <a:xfrm>
            <a:off x="547747" y="3138234"/>
            <a:ext cx="7886700" cy="4351338"/>
          </a:xfrm>
        </p:spPr>
        <p:txBody>
          <a:bodyPr>
            <a:normAutofit/>
          </a:bodyPr>
          <a:lstStyle/>
          <a:p>
            <a:r>
              <a:rPr lang="hr-HR" sz="2400" dirty="0">
                <a:latin typeface="Cambria" panose="02040503050406030204" pitchFamily="18" charset="0"/>
              </a:rPr>
              <a:t>na središnjoj listi čekanja nalazi se otprilike 16 tisuća pacijenata</a:t>
            </a:r>
          </a:p>
          <a:p>
            <a:r>
              <a:rPr lang="hr-HR" sz="2400" dirty="0">
                <a:latin typeface="Cambria" panose="02040503050406030204" pitchFamily="18" charset="0"/>
              </a:rPr>
              <a:t>HRVATSKA se prema stopi realiziranih donora na milijun stanovnika, nalazi na </a:t>
            </a:r>
            <a:r>
              <a:rPr lang="hr-HR" sz="2400" b="1" u="sng" dirty="0">
                <a:solidFill>
                  <a:srgbClr val="FF0000"/>
                </a:solidFill>
                <a:effectLst>
                  <a:outerShdw blurRad="38100" dist="38100" dir="2700000" algn="tl">
                    <a:srgbClr val="000000">
                      <a:alpha val="43137"/>
                    </a:srgbClr>
                  </a:outerShdw>
                </a:effectLst>
                <a:latin typeface="Cambria" panose="02040503050406030204" pitchFamily="18" charset="0"/>
              </a:rPr>
              <a:t>prvom mjestu </a:t>
            </a:r>
            <a:r>
              <a:rPr lang="hr-HR" sz="2400" dirty="0">
                <a:latin typeface="Cambria" panose="02040503050406030204" pitchFamily="18" charset="0"/>
              </a:rPr>
              <a:t>u Eurotransplantatu, te trećem mjestu u Europi i svijetu</a:t>
            </a:r>
            <a:endParaRPr lang="en-US" sz="2400" dirty="0">
              <a:latin typeface="Cambria" panose="02040503050406030204" pitchFamily="18" charset="0"/>
            </a:endParaRPr>
          </a:p>
        </p:txBody>
      </p:sp>
      <p:pic>
        <p:nvPicPr>
          <p:cNvPr id="3074" name="Picture 2" descr="https://www.eurotransplant.org/cms/templates/et/img/tmp/part_of_euro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843" y="4707894"/>
            <a:ext cx="1445549" cy="18673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7747" y="1568574"/>
            <a:ext cx="7757309" cy="1569660"/>
          </a:xfrm>
          <a:prstGeom prst="rect">
            <a:avLst/>
          </a:prstGeom>
          <a:ln>
            <a:solidFill>
              <a:schemeClr val="bg1"/>
            </a:solidFill>
          </a:ln>
        </p:spPr>
        <p:txBody>
          <a:bodyPr wrap="square">
            <a:spAutoFit/>
          </a:bodyPr>
          <a:lstStyle/>
          <a:p>
            <a:r>
              <a:rPr lang="hr-HR" sz="2400" dirty="0">
                <a:latin typeface="Cambria" panose="02040503050406030204" pitchFamily="18" charset="0"/>
              </a:rPr>
              <a:t>Hrvatska je u svibnju 2007. postala punopravna članica </a:t>
            </a:r>
            <a:r>
              <a:rPr lang="hr-HR" sz="2400" b="1" dirty="0">
                <a:effectLst>
                  <a:outerShdw blurRad="38100" dist="38100" dir="2700000" algn="tl">
                    <a:srgbClr val="000000">
                      <a:alpha val="43137"/>
                    </a:srgbClr>
                  </a:outerShdw>
                </a:effectLst>
                <a:latin typeface="Cambria" panose="02040503050406030204" pitchFamily="18" charset="0"/>
              </a:rPr>
              <a:t>Eurotransplantata</a:t>
            </a:r>
            <a:r>
              <a:rPr lang="hr-HR" sz="2400" dirty="0">
                <a:latin typeface="Cambria" panose="02040503050406030204" pitchFamily="18" charset="0"/>
              </a:rPr>
              <a:t>, međunarodne organizacije čija je zadaća raspodijela organa za presađivanje primateljima iz zemalja članica</a:t>
            </a:r>
            <a:endParaRPr lang="en-US" sz="2400" dirty="0">
              <a:latin typeface="Cambria" panose="02040503050406030204" pitchFamily="18" charset="0"/>
            </a:endParaRPr>
          </a:p>
        </p:txBody>
      </p:sp>
      <p:pic>
        <p:nvPicPr>
          <p:cNvPr id="6" name="Slika 5">
            <a:extLst>
              <a:ext uri="{FF2B5EF4-FFF2-40B4-BE49-F238E27FC236}">
                <a16:creationId xmlns:a16="http://schemas.microsoft.com/office/drawing/2014/main" id="{A4F25B7A-48F5-41E4-8976-7DB0BE72410F}"/>
              </a:ext>
            </a:extLst>
          </p:cNvPr>
          <p:cNvPicPr>
            <a:picLocks noChangeAspect="1"/>
          </p:cNvPicPr>
          <p:nvPr/>
        </p:nvPicPr>
        <p:blipFill>
          <a:blip r:embed="rId3"/>
          <a:stretch>
            <a:fillRect/>
          </a:stretch>
        </p:blipFill>
        <p:spPr>
          <a:xfrm>
            <a:off x="343170" y="1214285"/>
            <a:ext cx="8553429" cy="42676"/>
          </a:xfrm>
          <a:prstGeom prst="rect">
            <a:avLst/>
          </a:prstGeom>
        </p:spPr>
      </p:pic>
    </p:spTree>
    <p:extLst>
      <p:ext uri="{BB962C8B-B14F-4D97-AF65-F5344CB8AC3E}">
        <p14:creationId xmlns:p14="http://schemas.microsoft.com/office/powerpoint/2010/main" val="3937089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4320" y="857250"/>
            <a:ext cx="9139500" cy="5143230"/>
          </a:xfrm>
          <a:prstGeom prst="rect">
            <a:avLst/>
          </a:prstGeom>
          <a:solidFill>
            <a:schemeClr val="bg1"/>
          </a:solidFill>
          <a:ln>
            <a:noFill/>
          </a:ln>
        </p:spPr>
        <p:style>
          <a:lnRef idx="2">
            <a:schemeClr val="accent6">
              <a:shade val="50000"/>
            </a:schemeClr>
          </a:lnRef>
          <a:fillRef idx="1001">
            <a:schemeClr val="lt1"/>
          </a:fillRef>
          <a:effectRef idx="0">
            <a:schemeClr val="accent6"/>
          </a:effectRef>
          <a:fontRef idx="minor"/>
        </p:style>
      </p:sp>
      <p:sp>
        <p:nvSpPr>
          <p:cNvPr id="94" name="CustomShape 2"/>
          <p:cNvSpPr/>
          <p:nvPr/>
        </p:nvSpPr>
        <p:spPr>
          <a:xfrm>
            <a:off x="29160" y="857250"/>
            <a:ext cx="3037770" cy="51432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
        <p:nvSpPr>
          <p:cNvPr id="95" name="TextShape 3"/>
          <p:cNvSpPr txBox="1"/>
          <p:nvPr/>
        </p:nvSpPr>
        <p:spPr>
          <a:xfrm>
            <a:off x="304218" y="506027"/>
            <a:ext cx="2560272" cy="4329450"/>
          </a:xfrm>
          <a:prstGeom prst="rect">
            <a:avLst/>
          </a:prstGeom>
          <a:noFill/>
          <a:ln>
            <a:noFill/>
          </a:ln>
        </p:spPr>
        <p:txBody>
          <a:bodyPr anchor="ctr">
            <a:normAutofit/>
          </a:bodyPr>
          <a:lstStyle/>
          <a:p>
            <a:pPr algn="ctr">
              <a:lnSpc>
                <a:spcPct val="90000"/>
              </a:lnSpc>
            </a:pPr>
            <a:r>
              <a:rPr lang="hr-HR" sz="2400" b="1" spc="-1" dirty="0">
                <a:solidFill>
                  <a:schemeClr val="bg1"/>
                </a:solidFill>
                <a:latin typeface="Cambria" panose="02040503050406030204" pitchFamily="18" charset="0"/>
                <a:ea typeface="Cambria" panose="02040503050406030204" pitchFamily="18" charset="0"/>
              </a:rPr>
              <a:t>Transplantacija/</a:t>
            </a:r>
          </a:p>
          <a:p>
            <a:pPr algn="ctr">
              <a:lnSpc>
                <a:spcPct val="90000"/>
              </a:lnSpc>
            </a:pPr>
            <a:r>
              <a:rPr lang="hr-HR" sz="2400" b="1" spc="-1" dirty="0">
                <a:solidFill>
                  <a:schemeClr val="bg1"/>
                </a:solidFill>
                <a:latin typeface="Cambria" panose="02040503050406030204" pitchFamily="18" charset="0"/>
                <a:ea typeface="Cambria" panose="02040503050406030204" pitchFamily="18" charset="0"/>
              </a:rPr>
              <a:t> p</a:t>
            </a:r>
            <a:r>
              <a:rPr lang="en-US" sz="2400" b="1" spc="-1" dirty="0" err="1">
                <a:solidFill>
                  <a:schemeClr val="bg1"/>
                </a:solidFill>
                <a:latin typeface="Cambria" panose="02040503050406030204" pitchFamily="18" charset="0"/>
                <a:ea typeface="Cambria" panose="02040503050406030204" pitchFamily="18" charset="0"/>
              </a:rPr>
              <a:t>resađivanje</a:t>
            </a:r>
            <a:r>
              <a:rPr lang="en-US" sz="2400" b="1" spc="-1" dirty="0">
                <a:solidFill>
                  <a:schemeClr val="bg1"/>
                </a:solidFill>
                <a:latin typeface="Cambria" panose="02040503050406030204" pitchFamily="18" charset="0"/>
                <a:ea typeface="Cambria" panose="02040503050406030204" pitchFamily="18" charset="0"/>
              </a:rPr>
              <a:t> organa</a:t>
            </a:r>
            <a:endParaRPr lang="en-HR" sz="2400" b="1" spc="-1" dirty="0">
              <a:solidFill>
                <a:schemeClr val="bg1"/>
              </a:solidFill>
              <a:latin typeface="Cambria" panose="02040503050406030204" pitchFamily="18" charset="0"/>
              <a:ea typeface="Cambria" panose="02040503050406030204" pitchFamily="18" charset="0"/>
            </a:endParaRPr>
          </a:p>
        </p:txBody>
      </p:sp>
      <p:graphicFrame>
        <p:nvGraphicFramePr>
          <p:cNvPr id="2" name="Diagram1"/>
          <p:cNvGraphicFramePr/>
          <p:nvPr>
            <p:extLst>
              <p:ext uri="{D42A27DB-BD31-4B8C-83A1-F6EECF244321}">
                <p14:modId xmlns:p14="http://schemas.microsoft.com/office/powerpoint/2010/main" val="3295116413"/>
              </p:ext>
            </p:extLst>
          </p:nvPr>
        </p:nvGraphicFramePr>
        <p:xfrm>
          <a:off x="3556439" y="506027"/>
          <a:ext cx="5218201" cy="6134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Slika 2">
            <a:extLst>
              <a:ext uri="{FF2B5EF4-FFF2-40B4-BE49-F238E27FC236}">
                <a16:creationId xmlns:a16="http://schemas.microsoft.com/office/drawing/2014/main" id="{D40B63B1-D3F8-4111-82CC-47A9048D06EF}"/>
              </a:ext>
            </a:extLst>
          </p:cNvPr>
          <p:cNvPicPr>
            <a:picLocks noChangeAspect="1"/>
          </p:cNvPicPr>
          <p:nvPr/>
        </p:nvPicPr>
        <p:blipFill>
          <a:blip r:embed="rId7"/>
          <a:stretch>
            <a:fillRect/>
          </a:stretch>
        </p:blipFill>
        <p:spPr>
          <a:xfrm>
            <a:off x="0" y="4332302"/>
            <a:ext cx="3168709" cy="2525697"/>
          </a:xfrm>
          <a:prstGeom prst="rect">
            <a:avLst/>
          </a:prstGeom>
          <a:solidFill>
            <a:schemeClr val="bg1"/>
          </a:solidFill>
        </p:spPr>
      </p:pic>
    </p:spTree>
    <p:extLst>
      <p:ext uri="{BB962C8B-B14F-4D97-AF65-F5344CB8AC3E}">
        <p14:creationId xmlns:p14="http://schemas.microsoft.com/office/powerpoint/2010/main" val="177440633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p15="http://schemas.microsoft.com/office/powerpoint/2012/main" xmlns="">
      <p:transition spd="slow" advTm="3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a:extLst>
              <a:ext uri="{FF2B5EF4-FFF2-40B4-BE49-F238E27FC236}">
                <a16:creationId xmlns:a16="http://schemas.microsoft.com/office/drawing/2014/main" id="{098F11AE-2776-4120-9113-45F21F97A9ED}"/>
              </a:ext>
            </a:extLst>
          </p:cNvPr>
          <p:cNvSpPr/>
          <p:nvPr/>
        </p:nvSpPr>
        <p:spPr>
          <a:xfrm>
            <a:off x="905521" y="2481305"/>
            <a:ext cx="7519387" cy="369332"/>
          </a:xfrm>
          <a:prstGeom prst="rect">
            <a:avLst/>
          </a:prstGeom>
        </p:spPr>
        <p:txBody>
          <a:bodyPr wrap="square">
            <a:spAutoFit/>
          </a:bodyPr>
          <a:lstStyle/>
          <a:p>
            <a:pPr marL="360">
              <a:lnSpc>
                <a:spcPct val="100000"/>
              </a:lnSpc>
              <a:spcBef>
                <a:spcPts val="479"/>
              </a:spcBef>
              <a:spcAft>
                <a:spcPts val="601"/>
              </a:spcAft>
              <a:buClr>
                <a:srgbClr val="8664B0"/>
              </a:buClr>
            </a:pPr>
            <a:r>
              <a:rPr lang="en-US" spc="-1" dirty="0">
                <a:solidFill>
                  <a:srgbClr val="FFFFFF"/>
                </a:solidFill>
                <a:latin typeface="Times New Roman"/>
              </a:rPr>
              <a:t>U FUNKCIJI</a:t>
            </a:r>
            <a:endParaRPr lang="hr-HR" dirty="0"/>
          </a:p>
        </p:txBody>
      </p:sp>
      <p:sp>
        <p:nvSpPr>
          <p:cNvPr id="4" name="Naslov 3">
            <a:extLst>
              <a:ext uri="{FF2B5EF4-FFF2-40B4-BE49-F238E27FC236}">
                <a16:creationId xmlns:a16="http://schemas.microsoft.com/office/drawing/2014/main" id="{05BF4280-B350-48E0-B440-1BF21A7BE90C}"/>
              </a:ext>
            </a:extLst>
          </p:cNvPr>
          <p:cNvSpPr>
            <a:spLocks noGrp="1"/>
          </p:cNvSpPr>
          <p:nvPr>
            <p:ph type="title"/>
          </p:nvPr>
        </p:nvSpPr>
        <p:spPr/>
        <p:txBody>
          <a:bodyPr/>
          <a:lstStyle/>
          <a:p>
            <a:pPr algn="ctr"/>
            <a:r>
              <a:rPr lang="en-US" sz="3600" b="1" spc="-1" dirty="0" err="1">
                <a:latin typeface="Cambria" panose="02040503050406030204" pitchFamily="18" charset="0"/>
                <a:ea typeface="Cambria" panose="02040503050406030204" pitchFamily="18" charset="0"/>
              </a:rPr>
              <a:t>Presađivanje</a:t>
            </a:r>
            <a:r>
              <a:rPr lang="en-US" sz="3600" b="1" spc="-1" dirty="0">
                <a:latin typeface="Cambria" panose="02040503050406030204" pitchFamily="18" charset="0"/>
                <a:ea typeface="Cambria" panose="02040503050406030204" pitchFamily="18" charset="0"/>
              </a:rPr>
              <a:t> organa u </a:t>
            </a:r>
            <a:r>
              <a:rPr lang="en-US" sz="3600" b="1" spc="-1" dirty="0" err="1">
                <a:latin typeface="Cambria" panose="02040503050406030204" pitchFamily="18" charset="0"/>
                <a:ea typeface="Cambria" panose="02040503050406030204" pitchFamily="18" charset="0"/>
              </a:rPr>
              <a:t>Hrvatskoj</a:t>
            </a:r>
            <a:br>
              <a:rPr lang="en-US" sz="3600" spc="-1" dirty="0">
                <a:latin typeface="Cambria" panose="02040503050406030204" pitchFamily="18" charset="0"/>
                <a:ea typeface="Cambria" panose="02040503050406030204" pitchFamily="18" charset="0"/>
              </a:rPr>
            </a:br>
            <a:endParaRPr lang="hr-HR" dirty="0">
              <a:latin typeface="Cambria" panose="02040503050406030204" pitchFamily="18" charset="0"/>
              <a:ea typeface="Cambria" panose="02040503050406030204" pitchFamily="18" charset="0"/>
            </a:endParaRPr>
          </a:p>
        </p:txBody>
      </p:sp>
      <p:sp>
        <p:nvSpPr>
          <p:cNvPr id="5" name="Rezervirano mjesto sadržaja 4">
            <a:extLst>
              <a:ext uri="{FF2B5EF4-FFF2-40B4-BE49-F238E27FC236}">
                <a16:creationId xmlns:a16="http://schemas.microsoft.com/office/drawing/2014/main" id="{42C8C52D-80F8-4EFE-A87F-3A7B3A695514}"/>
              </a:ext>
            </a:extLst>
          </p:cNvPr>
          <p:cNvSpPr>
            <a:spLocks noGrp="1"/>
          </p:cNvSpPr>
          <p:nvPr>
            <p:ph idx="1"/>
          </p:nvPr>
        </p:nvSpPr>
        <p:spPr/>
        <p:txBody>
          <a:bodyPr/>
          <a:lstStyle/>
          <a:p>
            <a:pPr marL="343260" indent="-342900">
              <a:lnSpc>
                <a:spcPct val="100000"/>
              </a:lnSpc>
              <a:spcBef>
                <a:spcPts val="479"/>
              </a:spcBef>
              <a:spcAft>
                <a:spcPts val="601"/>
              </a:spcAft>
              <a:buClr>
                <a:srgbClr val="8664B0"/>
              </a:buClr>
              <a:buFont typeface="Wingdings" panose="05000000000000000000" pitchFamily="2" charset="2"/>
              <a:buChar char="ü"/>
            </a:pPr>
            <a:r>
              <a:rPr lang="en-US" sz="2000" spc="-1" dirty="0">
                <a:latin typeface="Cambria" panose="02040503050406030204" pitchFamily="18" charset="0"/>
                <a:ea typeface="Cambria" panose="02040503050406030204" pitchFamily="18" charset="0"/>
              </a:rPr>
              <a:t>U </a:t>
            </a:r>
            <a:r>
              <a:rPr lang="en-US" sz="2000" spc="-1" dirty="0" err="1">
                <a:latin typeface="Cambria" panose="02040503050406030204" pitchFamily="18" charset="0"/>
                <a:ea typeface="Cambria" panose="02040503050406030204" pitchFamily="18" charset="0"/>
              </a:rPr>
              <a:t>Republici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Hrvatskoj</a:t>
            </a:r>
            <a:r>
              <a:rPr lang="en-US" sz="2000" spc="-1" dirty="0">
                <a:latin typeface="Cambria" panose="02040503050406030204" pitchFamily="18" charset="0"/>
                <a:ea typeface="Cambria" panose="02040503050406030204" pitchFamily="18" charset="0"/>
              </a:rPr>
              <a:t> je u 2010. </a:t>
            </a:r>
            <a:r>
              <a:rPr lang="en-US" sz="2000" spc="-1" dirty="0" err="1">
                <a:latin typeface="Cambria" panose="02040503050406030204" pitchFamily="18" charset="0"/>
                <a:ea typeface="Cambria" panose="02040503050406030204" pitchFamily="18" charset="0"/>
              </a:rPr>
              <a:t>godini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zabilježeno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rekordno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povećanje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broja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donora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kao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broja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transplantacija</a:t>
            </a:r>
            <a:r>
              <a:rPr lang="en-US" sz="2000" spc="-1" dirty="0">
                <a:latin typeface="Cambria" panose="02040503050406030204" pitchFamily="18" charset="0"/>
                <a:ea typeface="Cambria" panose="02040503050406030204" pitchFamily="18" charset="0"/>
              </a:rPr>
              <a:t>                                                                Hrvatska je </a:t>
            </a:r>
            <a:r>
              <a:rPr lang="en-US" sz="2000" spc="-1" dirty="0" err="1">
                <a:latin typeface="Cambria" panose="02040503050406030204" pitchFamily="18" charset="0"/>
                <a:ea typeface="Cambria" panose="02040503050406030204" pitchFamily="18" charset="0"/>
              </a:rPr>
              <a:t>sa</a:t>
            </a:r>
            <a:r>
              <a:rPr lang="en-US" sz="2000" spc="-1" dirty="0">
                <a:latin typeface="Cambria" panose="02040503050406030204" pitchFamily="18" charset="0"/>
                <a:ea typeface="Cambria" panose="02040503050406030204" pitchFamily="18" charset="0"/>
              </a:rPr>
              <a:t> 400 </a:t>
            </a:r>
            <a:r>
              <a:rPr lang="en-US" sz="2000" spc="-1" dirty="0" err="1">
                <a:latin typeface="Cambria" panose="02040503050406030204" pitchFamily="18" charset="0"/>
                <a:ea typeface="Cambria" panose="02040503050406030204" pitchFamily="18" charset="0"/>
              </a:rPr>
              <a:t>obavljenih</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transplantacija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postavljena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na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sam</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europski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svjetski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vrh</a:t>
            </a:r>
            <a:r>
              <a:rPr lang="en-US" sz="2000" spc="-1" dirty="0">
                <a:latin typeface="Cambria" panose="02040503050406030204" pitchFamily="18" charset="0"/>
                <a:ea typeface="Cambria" panose="02040503050406030204" pitchFamily="18" charset="0"/>
              </a:rPr>
              <a:t> </a:t>
            </a:r>
          </a:p>
          <a:p>
            <a:pPr marL="343260" indent="-342900">
              <a:lnSpc>
                <a:spcPct val="100000"/>
              </a:lnSpc>
              <a:spcBef>
                <a:spcPts val="479"/>
              </a:spcBef>
              <a:spcAft>
                <a:spcPts val="601"/>
              </a:spcAft>
              <a:buClr>
                <a:srgbClr val="8664B0"/>
              </a:buClr>
              <a:buFont typeface="Wingdings" panose="05000000000000000000" pitchFamily="2" charset="2"/>
              <a:buChar char="ü"/>
            </a:pPr>
            <a:r>
              <a:rPr lang="en-US" sz="2000" spc="-1" dirty="0" err="1">
                <a:latin typeface="Cambria" panose="02040503050406030204" pitchFamily="18" charset="0"/>
                <a:ea typeface="Cambria" panose="02040503050406030204" pitchFamily="18" charset="0"/>
              </a:rPr>
              <a:t>Članstvo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Hrvatske</a:t>
            </a:r>
            <a:r>
              <a:rPr lang="en-US" sz="2000" spc="-1" dirty="0">
                <a:latin typeface="Cambria" panose="02040503050406030204" pitchFamily="18" charset="0"/>
                <a:ea typeface="Cambria" panose="02040503050406030204" pitchFamily="18" charset="0"/>
              </a:rPr>
              <a:t> u </a:t>
            </a:r>
            <a:r>
              <a:rPr lang="en-US" sz="2000" spc="-1" dirty="0" err="1">
                <a:latin typeface="Cambria" panose="02040503050406030204" pitchFamily="18" charset="0"/>
                <a:ea typeface="Cambria" panose="02040503050406030204" pitchFamily="18" charset="0"/>
              </a:rPr>
              <a:t>Eurotransplantu</a:t>
            </a:r>
            <a:r>
              <a:rPr lang="en-US" sz="2000" spc="-1" dirty="0">
                <a:latin typeface="Cambria" panose="02040503050406030204" pitchFamily="18" charset="0"/>
                <a:ea typeface="Cambria" panose="02040503050406030204" pitchFamily="18" charset="0"/>
              </a:rPr>
              <a:t> je </a:t>
            </a:r>
            <a:r>
              <a:rPr lang="en-US" sz="2000" spc="-1" dirty="0" err="1">
                <a:latin typeface="Cambria" panose="02040503050406030204" pitchFamily="18" charset="0"/>
                <a:ea typeface="Cambria" panose="02040503050406030204" pitchFamily="18" charset="0"/>
              </a:rPr>
              <a:t>donijelo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razvidan</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čvrsto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strukturiran</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sustav</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dodjele</a:t>
            </a:r>
            <a:r>
              <a:rPr lang="en-US" sz="2000" spc="-1" dirty="0">
                <a:latin typeface="Cambria" panose="02040503050406030204" pitchFamily="18" charset="0"/>
                <a:ea typeface="Cambria" panose="02040503050406030204" pitchFamily="18" charset="0"/>
              </a:rPr>
              <a:t> organa</a:t>
            </a:r>
            <a:endParaRPr lang="hr-HR" dirty="0">
              <a:latin typeface="Cambria" panose="02040503050406030204" pitchFamily="18" charset="0"/>
              <a:ea typeface="Cambria" panose="02040503050406030204" pitchFamily="18" charset="0"/>
            </a:endParaRPr>
          </a:p>
        </p:txBody>
      </p:sp>
      <p:pic>
        <p:nvPicPr>
          <p:cNvPr id="6" name="Slika 5">
            <a:extLst>
              <a:ext uri="{FF2B5EF4-FFF2-40B4-BE49-F238E27FC236}">
                <a16:creationId xmlns:a16="http://schemas.microsoft.com/office/drawing/2014/main" id="{9C24C6CF-E278-4552-83F8-B544BB18E66C}"/>
              </a:ext>
            </a:extLst>
          </p:cNvPr>
          <p:cNvPicPr>
            <a:picLocks noChangeAspect="1"/>
          </p:cNvPicPr>
          <p:nvPr/>
        </p:nvPicPr>
        <p:blipFill>
          <a:blip r:embed="rId2"/>
          <a:stretch>
            <a:fillRect/>
          </a:stretch>
        </p:blipFill>
        <p:spPr>
          <a:xfrm>
            <a:off x="321918" y="4179227"/>
            <a:ext cx="3469520" cy="2313013"/>
          </a:xfrm>
          <a:prstGeom prst="rect">
            <a:avLst/>
          </a:prstGeom>
        </p:spPr>
      </p:pic>
      <p:pic>
        <p:nvPicPr>
          <p:cNvPr id="7" name="Slika 6">
            <a:extLst>
              <a:ext uri="{FF2B5EF4-FFF2-40B4-BE49-F238E27FC236}">
                <a16:creationId xmlns:a16="http://schemas.microsoft.com/office/drawing/2014/main" id="{667F46C4-7CF4-43EF-81F6-2DF89A7A77A2}"/>
              </a:ext>
            </a:extLst>
          </p:cNvPr>
          <p:cNvPicPr>
            <a:picLocks noChangeAspect="1"/>
          </p:cNvPicPr>
          <p:nvPr/>
        </p:nvPicPr>
        <p:blipFill>
          <a:blip r:embed="rId3"/>
          <a:stretch>
            <a:fillRect/>
          </a:stretch>
        </p:blipFill>
        <p:spPr>
          <a:xfrm>
            <a:off x="295285" y="1286522"/>
            <a:ext cx="8553429" cy="42676"/>
          </a:xfrm>
          <a:prstGeom prst="rect">
            <a:avLst/>
          </a:prstGeom>
        </p:spPr>
      </p:pic>
      <p:pic>
        <p:nvPicPr>
          <p:cNvPr id="8" name="Slika 7">
            <a:extLst>
              <a:ext uri="{FF2B5EF4-FFF2-40B4-BE49-F238E27FC236}">
                <a16:creationId xmlns:a16="http://schemas.microsoft.com/office/drawing/2014/main" id="{2E85D08A-A557-451A-AD34-E5AA0C51C8FF}"/>
              </a:ext>
            </a:extLst>
          </p:cNvPr>
          <p:cNvPicPr>
            <a:picLocks noChangeAspect="1"/>
          </p:cNvPicPr>
          <p:nvPr/>
        </p:nvPicPr>
        <p:blipFill>
          <a:blip r:embed="rId4"/>
          <a:stretch>
            <a:fillRect/>
          </a:stretch>
        </p:blipFill>
        <p:spPr>
          <a:xfrm>
            <a:off x="3893539" y="5021323"/>
            <a:ext cx="5250461" cy="873450"/>
          </a:xfrm>
          <a:prstGeom prst="rect">
            <a:avLst/>
          </a:prstGeom>
        </p:spPr>
      </p:pic>
    </p:spTree>
    <p:extLst>
      <p:ext uri="{BB962C8B-B14F-4D97-AF65-F5344CB8AC3E}">
        <p14:creationId xmlns:p14="http://schemas.microsoft.com/office/powerpoint/2010/main" val="2322080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3BBFD387-E12B-4ADE-85B1-4034950B83FA}"/>
              </a:ext>
            </a:extLst>
          </p:cNvPr>
          <p:cNvSpPr>
            <a:spLocks noGrp="1"/>
          </p:cNvSpPr>
          <p:nvPr>
            <p:ph idx="4294967295"/>
          </p:nvPr>
        </p:nvSpPr>
        <p:spPr>
          <a:xfrm>
            <a:off x="564842" y="710214"/>
            <a:ext cx="7886700" cy="4351338"/>
          </a:xfrm>
        </p:spPr>
        <p:txBody>
          <a:bodyPr>
            <a:normAutofit/>
          </a:bodyPr>
          <a:lstStyle/>
          <a:p>
            <a:pPr marL="360" indent="0">
              <a:lnSpc>
                <a:spcPct val="100000"/>
              </a:lnSpc>
              <a:spcBef>
                <a:spcPts val="479"/>
              </a:spcBef>
              <a:spcAft>
                <a:spcPts val="601"/>
              </a:spcAft>
              <a:buClr>
                <a:srgbClr val="8664B0"/>
              </a:buClr>
              <a:buNone/>
            </a:pPr>
            <a:r>
              <a:rPr lang="en-US" sz="2400" b="1" i="1" spc="-1" dirty="0" err="1">
                <a:latin typeface="Cambria" panose="02040503050406030204" pitchFamily="18" charset="0"/>
                <a:ea typeface="Cambria" panose="02040503050406030204" pitchFamily="18" charset="0"/>
              </a:rPr>
              <a:t>Republika</a:t>
            </a:r>
            <a:r>
              <a:rPr lang="en-US" sz="2400" b="1" i="1" spc="-1" dirty="0">
                <a:latin typeface="Cambria" panose="02040503050406030204" pitchFamily="18" charset="0"/>
                <a:ea typeface="Cambria" panose="02040503050406030204" pitchFamily="18" charset="0"/>
              </a:rPr>
              <a:t> Hrvatska je </a:t>
            </a:r>
            <a:r>
              <a:rPr lang="en-US" sz="2400" b="1" i="1" spc="-1" dirty="0" err="1">
                <a:latin typeface="Cambria" panose="02040503050406030204" pitchFamily="18" charset="0"/>
                <a:ea typeface="Cambria" panose="02040503050406030204" pitchFamily="18" charset="0"/>
              </a:rPr>
              <a:t>vodeća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zemlja</a:t>
            </a:r>
            <a:r>
              <a:rPr lang="en-US" sz="2400" b="1" i="1" spc="-1" dirty="0">
                <a:latin typeface="Cambria" panose="02040503050406030204" pitchFamily="18" charset="0"/>
                <a:ea typeface="Cambria" panose="02040503050406030204" pitchFamily="18" charset="0"/>
              </a:rPr>
              <a:t> u </a:t>
            </a:r>
            <a:r>
              <a:rPr lang="en-US" sz="2400" b="1" i="1" spc="-1" dirty="0" err="1">
                <a:latin typeface="Cambria" panose="02040503050406030204" pitchFamily="18" charset="0"/>
                <a:ea typeface="Cambria" panose="02040503050406030204" pitchFamily="18" charset="0"/>
              </a:rPr>
              <a:t>svijetu</a:t>
            </a:r>
            <a:r>
              <a:rPr lang="en-US" sz="2400" b="1" i="1" spc="-1" dirty="0">
                <a:latin typeface="Cambria" panose="02040503050406030204" pitchFamily="18" charset="0"/>
                <a:ea typeface="Cambria" panose="02040503050406030204" pitchFamily="18" charset="0"/>
              </a:rPr>
              <a:t> po </a:t>
            </a:r>
            <a:r>
              <a:rPr lang="en-US" sz="2400" b="1" i="1" spc="-1" dirty="0" err="1">
                <a:latin typeface="Cambria" panose="02040503050406030204" pitchFamily="18" charset="0"/>
                <a:ea typeface="Cambria" panose="02040503050406030204" pitchFamily="18" charset="0"/>
              </a:rPr>
              <a:t>broju</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realiziranih</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darivatelja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na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milijun</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stanovnika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kao</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i</a:t>
            </a:r>
            <a:r>
              <a:rPr lang="en-US" sz="2400" b="1" i="1" spc="-1" dirty="0">
                <a:latin typeface="Cambria" panose="02040503050406030204" pitchFamily="18" charset="0"/>
                <a:ea typeface="Cambria" panose="02040503050406030204" pitchFamily="18" charset="0"/>
              </a:rPr>
              <a:t> po </a:t>
            </a:r>
            <a:r>
              <a:rPr lang="en-US" sz="2400" b="1" i="1" spc="-1" dirty="0" err="1">
                <a:latin typeface="Cambria" panose="02040503050406030204" pitchFamily="18" charset="0"/>
                <a:ea typeface="Cambria" panose="02040503050406030204" pitchFamily="18" charset="0"/>
              </a:rPr>
              <a:t>broju</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transplantacija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bubrega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jet</a:t>
            </a:r>
            <a:r>
              <a:rPr lang="en-US" sz="2400" b="1" spc="-1" dirty="0" err="1">
                <a:latin typeface="Cambria" panose="02040503050406030204" pitchFamily="18" charset="0"/>
                <a:ea typeface="Cambria" panose="02040503050406030204" pitchFamily="18" charset="0"/>
              </a:rPr>
              <a:t>re</a:t>
            </a:r>
            <a:endParaRPr lang="en-US" sz="2400" b="1" spc="-1" dirty="0">
              <a:latin typeface="Cambria" panose="02040503050406030204" pitchFamily="18" charset="0"/>
              <a:ea typeface="Cambria" panose="02040503050406030204" pitchFamily="18" charset="0"/>
            </a:endParaRPr>
          </a:p>
          <a:p>
            <a:pPr marL="0" indent="0">
              <a:spcBef>
                <a:spcPts val="899"/>
              </a:spcBef>
              <a:spcAft>
                <a:spcPts val="151"/>
              </a:spcAft>
              <a:buClr>
                <a:srgbClr val="48B758"/>
              </a:buClr>
              <a:buNone/>
            </a:pPr>
            <a:r>
              <a:rPr lang="en-HR" sz="2400" spc="-1" dirty="0">
                <a:solidFill>
                  <a:srgbClr val="404040"/>
                </a:solidFill>
                <a:latin typeface="Cambria" panose="02040503050406030204" pitchFamily="18" charset="0"/>
                <a:ea typeface="Cambria" panose="02040503050406030204" pitchFamily="18" charset="0"/>
              </a:rPr>
              <a:t>U Republici Hrvatskoj vrijedi zakonsko pravilo </a:t>
            </a:r>
            <a:r>
              <a:rPr lang="en-HR" sz="2400" spc="-1" dirty="0">
                <a:solidFill>
                  <a:srgbClr val="C00000"/>
                </a:solidFill>
                <a:latin typeface="Cambria" panose="02040503050406030204" pitchFamily="18" charset="0"/>
                <a:ea typeface="Cambria" panose="02040503050406030204" pitchFamily="18" charset="0"/>
              </a:rPr>
              <a:t>pretpostavljenog pristanka </a:t>
            </a:r>
            <a:r>
              <a:rPr lang="en-HR" sz="2400" spc="-1" dirty="0">
                <a:solidFill>
                  <a:srgbClr val="404040"/>
                </a:solidFill>
                <a:latin typeface="Cambria" panose="02040503050406030204" pitchFamily="18" charset="0"/>
                <a:ea typeface="Cambria" panose="02040503050406030204" pitchFamily="18" charset="0"/>
              </a:rPr>
              <a:t>– odnosno, svi su građani potencijalni darovatelji organa, osim ako se nisu suprotno izjasnili</a:t>
            </a:r>
          </a:p>
          <a:p>
            <a:pPr marL="0" indent="0">
              <a:spcBef>
                <a:spcPts val="899"/>
              </a:spcBef>
              <a:spcAft>
                <a:spcPts val="151"/>
              </a:spcAft>
              <a:buClr>
                <a:srgbClr val="48B758"/>
              </a:buClr>
              <a:buNone/>
            </a:pPr>
            <a:r>
              <a:rPr lang="en-HR" sz="2400" spc="-1" dirty="0">
                <a:solidFill>
                  <a:srgbClr val="404040"/>
                </a:solidFill>
                <a:latin typeface="Cambria" panose="02040503050406030204" pitchFamily="18" charset="0"/>
                <a:ea typeface="Cambria" panose="02040503050406030204" pitchFamily="18" charset="0"/>
              </a:rPr>
              <a:t>Vrlo je važno da osoba želju za darivanjem organa izrazi i svojim bližnjima kako bi obitelj podržala želju</a:t>
            </a:r>
          </a:p>
          <a:p>
            <a:pPr marL="0" indent="0">
              <a:spcBef>
                <a:spcPts val="899"/>
              </a:spcBef>
              <a:spcAft>
                <a:spcPts val="151"/>
              </a:spcAft>
              <a:buClr>
                <a:srgbClr val="48B758"/>
              </a:buClr>
              <a:buNone/>
            </a:pPr>
            <a:r>
              <a:rPr lang="en-HR" sz="2400" spc="-1" dirty="0">
                <a:solidFill>
                  <a:srgbClr val="404040"/>
                </a:solidFill>
                <a:latin typeface="Cambria" panose="02040503050406030204" pitchFamily="18" charset="0"/>
                <a:ea typeface="Cambria" panose="02040503050406030204" pitchFamily="18" charset="0"/>
              </a:rPr>
              <a:t>Za konačnu odluku pita se obitelj</a:t>
            </a:r>
          </a:p>
          <a:p>
            <a:pPr marL="343080" indent="-342720">
              <a:lnSpc>
                <a:spcPct val="100000"/>
              </a:lnSpc>
              <a:spcBef>
                <a:spcPts val="479"/>
              </a:spcBef>
              <a:spcAft>
                <a:spcPts val="601"/>
              </a:spcAft>
              <a:buClr>
                <a:srgbClr val="8664B0"/>
              </a:buClr>
              <a:buFont typeface="Wingdings 2" charset="2"/>
              <a:buChar char=""/>
            </a:pPr>
            <a:endParaRPr lang="hr-HR" dirty="0">
              <a:latin typeface="Cambria" panose="02040503050406030204" pitchFamily="18" charset="0"/>
              <a:ea typeface="Cambria" panose="02040503050406030204" pitchFamily="18" charset="0"/>
            </a:endParaRPr>
          </a:p>
        </p:txBody>
      </p:sp>
      <p:pic>
        <p:nvPicPr>
          <p:cNvPr id="4" name="Slika 3">
            <a:extLst>
              <a:ext uri="{FF2B5EF4-FFF2-40B4-BE49-F238E27FC236}">
                <a16:creationId xmlns:a16="http://schemas.microsoft.com/office/drawing/2014/main" id="{44F8E0A9-3CDD-444A-A240-7E895D80A004}"/>
              </a:ext>
            </a:extLst>
          </p:cNvPr>
          <p:cNvPicPr>
            <a:picLocks noChangeAspect="1"/>
          </p:cNvPicPr>
          <p:nvPr/>
        </p:nvPicPr>
        <p:blipFill>
          <a:blip r:embed="rId2"/>
          <a:stretch>
            <a:fillRect/>
          </a:stretch>
        </p:blipFill>
        <p:spPr>
          <a:xfrm>
            <a:off x="6764784" y="4410758"/>
            <a:ext cx="1686758" cy="2184957"/>
          </a:xfrm>
          <a:prstGeom prst="rect">
            <a:avLst/>
          </a:prstGeom>
        </p:spPr>
      </p:pic>
    </p:spTree>
    <p:extLst>
      <p:ext uri="{BB962C8B-B14F-4D97-AF65-F5344CB8AC3E}">
        <p14:creationId xmlns:p14="http://schemas.microsoft.com/office/powerpoint/2010/main" val="3476848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0E5A8FD-4798-4271-A973-6D81F5CB5C05}"/>
              </a:ext>
            </a:extLst>
          </p:cNvPr>
          <p:cNvSpPr>
            <a:spLocks noGrp="1"/>
          </p:cNvSpPr>
          <p:nvPr>
            <p:ph type="title"/>
          </p:nvPr>
        </p:nvSpPr>
        <p:spPr/>
        <p:txBody>
          <a:bodyPr>
            <a:normAutofit fontScale="90000"/>
          </a:bodyPr>
          <a:lstStyle/>
          <a:p>
            <a:pPr algn="ctr"/>
            <a:r>
              <a:rPr lang="en-US" sz="3600" b="1" spc="-1" dirty="0" err="1">
                <a:latin typeface="Cambria" panose="02040503050406030204" pitchFamily="18" charset="0"/>
                <a:ea typeface="Cambria" panose="02040503050406030204" pitchFamily="18" charset="0"/>
              </a:rPr>
              <a:t>Zakonska</a:t>
            </a:r>
            <a:r>
              <a:rPr lang="en-US" sz="3600" b="1" spc="-1" dirty="0">
                <a:latin typeface="Cambria" panose="02040503050406030204" pitchFamily="18" charset="0"/>
                <a:ea typeface="Cambria" panose="02040503050406030204" pitchFamily="18" charset="0"/>
              </a:rPr>
              <a:t> </a:t>
            </a:r>
            <a:r>
              <a:rPr lang="en-US" sz="3600" b="1" spc="-1" dirty="0" err="1">
                <a:latin typeface="Cambria" panose="02040503050406030204" pitchFamily="18" charset="0"/>
                <a:ea typeface="Cambria" panose="02040503050406030204" pitchFamily="18" charset="0"/>
              </a:rPr>
              <a:t>gledišta</a:t>
            </a:r>
            <a:r>
              <a:rPr lang="en-US" sz="3600" b="1" spc="-1" dirty="0">
                <a:latin typeface="Cambria" panose="02040503050406030204" pitchFamily="18" charset="0"/>
                <a:ea typeface="Cambria" panose="02040503050406030204" pitchFamily="18" charset="0"/>
              </a:rPr>
              <a:t> o </a:t>
            </a:r>
            <a:br>
              <a:rPr lang="hr-HR" sz="3600" b="1" spc="-1" dirty="0">
                <a:latin typeface="Cambria" panose="02040503050406030204" pitchFamily="18" charset="0"/>
                <a:ea typeface="Cambria" panose="02040503050406030204" pitchFamily="18" charset="0"/>
              </a:rPr>
            </a:br>
            <a:r>
              <a:rPr lang="en-US" sz="3600" b="1" spc="-1" dirty="0" err="1">
                <a:latin typeface="Cambria" panose="02040503050406030204" pitchFamily="18" charset="0"/>
                <a:ea typeface="Cambria" panose="02040503050406030204" pitchFamily="18" charset="0"/>
              </a:rPr>
              <a:t>transplantaciji</a:t>
            </a:r>
            <a:r>
              <a:rPr lang="en-US" sz="3600" b="1" spc="-1" dirty="0">
                <a:latin typeface="Cambria" panose="02040503050406030204" pitchFamily="18" charset="0"/>
                <a:ea typeface="Cambria" panose="02040503050406030204" pitchFamily="18" charset="0"/>
              </a:rPr>
              <a:t> organa</a:t>
            </a:r>
            <a:br>
              <a:rPr lang="en-US" sz="3600" spc="-1" dirty="0">
                <a:latin typeface="Cambria" panose="02040503050406030204" pitchFamily="18" charset="0"/>
                <a:ea typeface="Cambria" panose="02040503050406030204" pitchFamily="18" charset="0"/>
              </a:rPr>
            </a:br>
            <a:endParaRPr lang="hr-HR" dirty="0">
              <a:latin typeface="Cambria" panose="02040503050406030204" pitchFamily="18" charset="0"/>
              <a:ea typeface="Cambria" panose="02040503050406030204" pitchFamily="18" charset="0"/>
            </a:endParaRPr>
          </a:p>
        </p:txBody>
      </p:sp>
      <p:sp>
        <p:nvSpPr>
          <p:cNvPr id="3" name="Rezervirano mjesto sadržaja 2">
            <a:extLst>
              <a:ext uri="{FF2B5EF4-FFF2-40B4-BE49-F238E27FC236}">
                <a16:creationId xmlns:a16="http://schemas.microsoft.com/office/drawing/2014/main" id="{5B3F3E80-85F9-404C-8570-134C6771321C}"/>
              </a:ext>
            </a:extLst>
          </p:cNvPr>
          <p:cNvSpPr>
            <a:spLocks noGrp="1"/>
          </p:cNvSpPr>
          <p:nvPr>
            <p:ph idx="1"/>
          </p:nvPr>
        </p:nvSpPr>
        <p:spPr>
          <a:xfrm>
            <a:off x="633844" y="1828801"/>
            <a:ext cx="8214869" cy="4351337"/>
          </a:xfrm>
        </p:spPr>
        <p:txBody>
          <a:bodyPr/>
          <a:lstStyle/>
          <a:p>
            <a:pPr marL="343260" indent="-342900">
              <a:lnSpc>
                <a:spcPct val="100000"/>
              </a:lnSpc>
              <a:spcBef>
                <a:spcPts val="479"/>
              </a:spcBef>
              <a:spcAft>
                <a:spcPts val="601"/>
              </a:spcAft>
              <a:buClr>
                <a:srgbClr val="8664B0"/>
              </a:buClr>
              <a:buFont typeface="Arial" panose="020B0604020202020204" pitchFamily="34" charset="0"/>
              <a:buChar char="•"/>
            </a:pPr>
            <a:r>
              <a:rPr lang="en-US" sz="2000" b="1" spc="-1" dirty="0" err="1">
                <a:latin typeface="Cambria" panose="02040503050406030204" pitchFamily="18" charset="0"/>
                <a:ea typeface="Cambria" panose="02040503050406030204" pitchFamily="18" charset="0"/>
              </a:rPr>
              <a:t>Transplantacija</a:t>
            </a:r>
            <a:r>
              <a:rPr lang="en-US" sz="2000" b="1" spc="-1" dirty="0">
                <a:latin typeface="Cambria" panose="02040503050406030204" pitchFamily="18" charset="0"/>
                <a:ea typeface="Cambria" panose="02040503050406030204" pitchFamily="18" charset="0"/>
              </a:rPr>
              <a:t> u RH </a:t>
            </a:r>
            <a:r>
              <a:rPr lang="en-US" sz="2000" b="1" spc="-1" dirty="0" err="1">
                <a:latin typeface="Cambria" panose="02040503050406030204" pitchFamily="18" charset="0"/>
                <a:ea typeface="Cambria" panose="02040503050406030204" pitchFamily="18" charset="0"/>
              </a:rPr>
              <a:t>uređena</a:t>
            </a:r>
            <a:r>
              <a:rPr lang="en-US" sz="2000" b="1" spc="-1" dirty="0">
                <a:latin typeface="Cambria" panose="02040503050406030204" pitchFamily="18" charset="0"/>
                <a:ea typeface="Cambria" panose="02040503050406030204" pitchFamily="18" charset="0"/>
              </a:rPr>
              <a:t> je </a:t>
            </a:r>
            <a:r>
              <a:rPr lang="en-US" sz="2000" b="1" spc="-1" dirty="0" err="1">
                <a:latin typeface="Cambria" panose="02040503050406030204" pitchFamily="18" charset="0"/>
                <a:ea typeface="Cambria" panose="02040503050406030204" pitchFamily="18" charset="0"/>
              </a:rPr>
              <a:t>zakonom</a:t>
            </a:r>
            <a:endParaRPr lang="hr-HR" sz="2000" b="1" spc="-1" dirty="0">
              <a:latin typeface="Cambria" panose="02040503050406030204" pitchFamily="18" charset="0"/>
              <a:ea typeface="Cambria" panose="02040503050406030204" pitchFamily="18" charset="0"/>
            </a:endParaRPr>
          </a:p>
          <a:p>
            <a:pPr marL="343260" indent="-342900">
              <a:lnSpc>
                <a:spcPct val="100000"/>
              </a:lnSpc>
              <a:spcBef>
                <a:spcPts val="479"/>
              </a:spcBef>
              <a:spcAft>
                <a:spcPts val="601"/>
              </a:spcAft>
              <a:buClr>
                <a:srgbClr val="8664B0"/>
              </a:buClr>
              <a:buFont typeface="Arial" panose="020B0604020202020204" pitchFamily="34" charset="0"/>
              <a:buChar char="•"/>
            </a:pPr>
            <a:r>
              <a:rPr lang="en-US" sz="2000" b="1" spc="-1" dirty="0" err="1">
                <a:latin typeface="Cambria" panose="02040503050406030204" pitchFamily="18" charset="0"/>
                <a:ea typeface="Cambria" panose="02040503050406030204" pitchFamily="18" charset="0"/>
              </a:rPr>
              <a:t>Zakon</a:t>
            </a:r>
            <a:r>
              <a:rPr lang="en-US" sz="2000" b="1" spc="-1" dirty="0">
                <a:latin typeface="Cambria" panose="02040503050406030204" pitchFamily="18" charset="0"/>
                <a:ea typeface="Cambria" panose="02040503050406030204" pitchFamily="18" charset="0"/>
              </a:rPr>
              <a:t> je </a:t>
            </a:r>
            <a:r>
              <a:rPr lang="en-US" sz="2000" b="1" spc="-1" dirty="0" err="1">
                <a:latin typeface="Cambria" panose="02040503050406030204" pitchFamily="18" charset="0"/>
                <a:ea typeface="Cambria" panose="02040503050406030204" pitchFamily="18" charset="0"/>
              </a:rPr>
              <a:t>donesen</a:t>
            </a:r>
            <a:r>
              <a:rPr lang="en-US" sz="2000" b="1" spc="-1" dirty="0">
                <a:latin typeface="Cambria" panose="02040503050406030204" pitchFamily="18" charset="0"/>
                <a:ea typeface="Cambria" panose="02040503050406030204" pitchFamily="18" charset="0"/>
              </a:rPr>
              <a:t> 3. </a:t>
            </a:r>
            <a:r>
              <a:rPr lang="en-US" sz="2000" b="1" spc="-1" dirty="0" err="1">
                <a:latin typeface="Cambria" panose="02040503050406030204" pitchFamily="18" charset="0"/>
                <a:ea typeface="Cambria" panose="02040503050406030204" pitchFamily="18" charset="0"/>
              </a:rPr>
              <a:t>prosinca</a:t>
            </a:r>
            <a:r>
              <a:rPr lang="en-US" sz="2000" b="1" spc="-1" dirty="0">
                <a:latin typeface="Cambria" panose="02040503050406030204" pitchFamily="18" charset="0"/>
                <a:ea typeface="Cambria" panose="02040503050406030204" pitchFamily="18" charset="0"/>
              </a:rPr>
              <a:t> 2004.</a:t>
            </a:r>
          </a:p>
          <a:p>
            <a:pPr marL="343260" indent="-342900">
              <a:lnSpc>
                <a:spcPct val="100000"/>
              </a:lnSpc>
              <a:spcBef>
                <a:spcPts val="479"/>
              </a:spcBef>
              <a:spcAft>
                <a:spcPts val="601"/>
              </a:spcAft>
              <a:buClr>
                <a:srgbClr val="8664B0"/>
              </a:buClr>
              <a:buFont typeface="Arial" panose="020B0604020202020204" pitchFamily="34" charset="0"/>
              <a:buChar char="•"/>
            </a:pPr>
            <a:r>
              <a:rPr lang="en-US" sz="2000" spc="-1" dirty="0" err="1">
                <a:latin typeface="Cambria" panose="02040503050406030204" pitchFamily="18" charset="0"/>
                <a:ea typeface="Cambria" panose="02040503050406030204" pitchFamily="18" charset="0"/>
              </a:rPr>
              <a:t>Zabranjeno</a:t>
            </a:r>
            <a:r>
              <a:rPr lang="en-US" sz="2000" spc="-1" dirty="0">
                <a:latin typeface="Cambria" panose="02040503050406030204" pitchFamily="18" charset="0"/>
                <a:ea typeface="Cambria" panose="02040503050406030204" pitchFamily="18" charset="0"/>
              </a:rPr>
              <a:t> je </a:t>
            </a:r>
            <a:r>
              <a:rPr lang="en-US" sz="2000" spc="-1" dirty="0" err="1">
                <a:latin typeface="Cambria" panose="02040503050406030204" pitchFamily="18" charset="0"/>
                <a:ea typeface="Cambria" panose="02040503050406030204" pitchFamily="18" charset="0"/>
              </a:rPr>
              <a:t>uzimati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ili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implantirati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organe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izvan</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zakonom</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propisanih</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centara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koji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imaju</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odgovarajuće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uvjete</a:t>
            </a:r>
            <a:endParaRPr lang="en-US" sz="2000" spc="-1" dirty="0">
              <a:latin typeface="Cambria" panose="02040503050406030204" pitchFamily="18" charset="0"/>
              <a:ea typeface="Cambria" panose="02040503050406030204" pitchFamily="18" charset="0"/>
            </a:endParaRPr>
          </a:p>
          <a:p>
            <a:pPr marL="343260" indent="-342900">
              <a:lnSpc>
                <a:spcPct val="100000"/>
              </a:lnSpc>
              <a:spcBef>
                <a:spcPts val="479"/>
              </a:spcBef>
              <a:spcAft>
                <a:spcPts val="601"/>
              </a:spcAft>
              <a:buClr>
                <a:srgbClr val="8664B0"/>
              </a:buClr>
              <a:buFont typeface="Arial" panose="020B0604020202020204" pitchFamily="34" charset="0"/>
              <a:buChar char="•"/>
            </a:pPr>
            <a:r>
              <a:rPr lang="en-US" sz="2000" spc="-1" dirty="0" err="1">
                <a:latin typeface="Cambria" panose="02040503050406030204" pitchFamily="18" charset="0"/>
                <a:ea typeface="Cambria" panose="02040503050406030204" pitchFamily="18" charset="0"/>
              </a:rPr>
              <a:t>Zabranjeno</a:t>
            </a:r>
            <a:r>
              <a:rPr lang="en-US" sz="2000" spc="-1" dirty="0">
                <a:latin typeface="Cambria" panose="02040503050406030204" pitchFamily="18" charset="0"/>
                <a:ea typeface="Cambria" panose="02040503050406030204" pitchFamily="18" charset="0"/>
              </a:rPr>
              <a:t> je </a:t>
            </a:r>
            <a:r>
              <a:rPr lang="en-US" sz="2000" spc="-1" dirty="0" err="1">
                <a:latin typeface="Cambria" panose="02040503050406030204" pitchFamily="18" charset="0"/>
                <a:ea typeface="Cambria" panose="02040503050406030204" pitchFamily="18" charset="0"/>
              </a:rPr>
              <a:t>oglašavanje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potrebe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ili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dostupnosti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ljudskog</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tijela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radi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postizanja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materijalne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koristi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osnivanje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organizacija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koje</a:t>
            </a:r>
            <a:r>
              <a:rPr lang="en-US" sz="2000" spc="-1" dirty="0">
                <a:latin typeface="Cambria" panose="02040503050406030204" pitchFamily="18" charset="0"/>
                <a:ea typeface="Cambria" panose="02040503050406030204" pitchFamily="18" charset="0"/>
              </a:rPr>
              <a:t> se </a:t>
            </a:r>
            <a:r>
              <a:rPr lang="en-US" sz="2000" spc="-1" dirty="0" err="1">
                <a:latin typeface="Cambria" panose="02040503050406030204" pitchFamily="18" charset="0"/>
                <a:ea typeface="Cambria" panose="02040503050406030204" pitchFamily="18" charset="0"/>
              </a:rPr>
              <a:t>bave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trgovinom</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organima</a:t>
            </a:r>
            <a:endParaRPr lang="hr-HR" dirty="0">
              <a:latin typeface="Cambria" panose="02040503050406030204" pitchFamily="18" charset="0"/>
              <a:ea typeface="Cambria" panose="02040503050406030204" pitchFamily="18" charset="0"/>
            </a:endParaRPr>
          </a:p>
        </p:txBody>
      </p:sp>
      <p:pic>
        <p:nvPicPr>
          <p:cNvPr id="4" name="Slika 3">
            <a:extLst>
              <a:ext uri="{FF2B5EF4-FFF2-40B4-BE49-F238E27FC236}">
                <a16:creationId xmlns:a16="http://schemas.microsoft.com/office/drawing/2014/main" id="{34C940CA-4486-44F1-A368-35A433DF46E2}"/>
              </a:ext>
            </a:extLst>
          </p:cNvPr>
          <p:cNvPicPr>
            <a:picLocks noChangeAspect="1"/>
          </p:cNvPicPr>
          <p:nvPr/>
        </p:nvPicPr>
        <p:blipFill>
          <a:blip r:embed="rId2"/>
          <a:stretch>
            <a:fillRect/>
          </a:stretch>
        </p:blipFill>
        <p:spPr>
          <a:xfrm>
            <a:off x="295285" y="1330287"/>
            <a:ext cx="8553429" cy="42676"/>
          </a:xfrm>
          <a:prstGeom prst="rect">
            <a:avLst/>
          </a:prstGeom>
        </p:spPr>
      </p:pic>
      <p:pic>
        <p:nvPicPr>
          <p:cNvPr id="5" name="Slika 4">
            <a:extLst>
              <a:ext uri="{FF2B5EF4-FFF2-40B4-BE49-F238E27FC236}">
                <a16:creationId xmlns:a16="http://schemas.microsoft.com/office/drawing/2014/main" id="{A66EF1A5-75EF-4945-925A-675AE5CF3699}"/>
              </a:ext>
            </a:extLst>
          </p:cNvPr>
          <p:cNvPicPr>
            <a:picLocks noChangeAspect="1"/>
          </p:cNvPicPr>
          <p:nvPr/>
        </p:nvPicPr>
        <p:blipFill>
          <a:blip r:embed="rId3"/>
          <a:stretch>
            <a:fillRect/>
          </a:stretch>
        </p:blipFill>
        <p:spPr>
          <a:xfrm>
            <a:off x="4128117" y="4348665"/>
            <a:ext cx="3286310" cy="2367893"/>
          </a:xfrm>
          <a:prstGeom prst="rect">
            <a:avLst/>
          </a:prstGeom>
        </p:spPr>
      </p:pic>
    </p:spTree>
    <p:extLst>
      <p:ext uri="{BB962C8B-B14F-4D97-AF65-F5344CB8AC3E}">
        <p14:creationId xmlns:p14="http://schemas.microsoft.com/office/powerpoint/2010/main" val="1348375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7E0439DB-BC78-481E-80EF-A0471C44C70D}"/>
              </a:ext>
            </a:extLst>
          </p:cNvPr>
          <p:cNvSpPr>
            <a:spLocks noGrp="1"/>
          </p:cNvSpPr>
          <p:nvPr>
            <p:ph idx="4294967295"/>
          </p:nvPr>
        </p:nvSpPr>
        <p:spPr>
          <a:xfrm>
            <a:off x="280756" y="603682"/>
            <a:ext cx="8605791" cy="4351338"/>
          </a:xfrm>
        </p:spPr>
        <p:txBody>
          <a:bodyPr/>
          <a:lstStyle/>
          <a:p>
            <a:pPr marL="343260" indent="-342900">
              <a:lnSpc>
                <a:spcPct val="100000"/>
              </a:lnSpc>
              <a:spcBef>
                <a:spcPts val="479"/>
              </a:spcBef>
              <a:spcAft>
                <a:spcPts val="601"/>
              </a:spcAft>
              <a:buClr>
                <a:srgbClr val="8664B0"/>
              </a:buClr>
              <a:buFont typeface="Arial" panose="020B0604020202020204" pitchFamily="34" charset="0"/>
              <a:buChar char="•"/>
            </a:pPr>
            <a:r>
              <a:rPr lang="en-US" sz="2400" spc="-1" dirty="0" err="1">
                <a:latin typeface="Cambria" panose="02040503050406030204" pitchFamily="18" charset="0"/>
                <a:ea typeface="Cambria" panose="02040503050406030204" pitchFamily="18" charset="0"/>
              </a:rPr>
              <a:t>Dijelovi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tijela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mogu</a:t>
            </a:r>
            <a:r>
              <a:rPr lang="en-US" sz="2400" spc="-1" dirty="0">
                <a:latin typeface="Cambria" panose="02040503050406030204" pitchFamily="18" charset="0"/>
                <a:ea typeface="Cambria" panose="02040503050406030204" pitchFamily="18" charset="0"/>
              </a:rPr>
              <a:t> se </a:t>
            </a:r>
            <a:r>
              <a:rPr lang="en-US" sz="2400" spc="-1" dirty="0" err="1">
                <a:latin typeface="Cambria" panose="02040503050406030204" pitchFamily="18" charset="0"/>
                <a:ea typeface="Cambria" panose="02040503050406030204" pitchFamily="18" charset="0"/>
              </a:rPr>
              <a:t>uzeti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samo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osobi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starijoj</a:t>
            </a:r>
            <a:r>
              <a:rPr lang="en-US" sz="2400" spc="-1" dirty="0">
                <a:latin typeface="Cambria" panose="02040503050406030204" pitchFamily="18" charset="0"/>
                <a:ea typeface="Cambria" panose="02040503050406030204" pitchFamily="18" charset="0"/>
              </a:rPr>
              <a:t> od 18 </a:t>
            </a:r>
            <a:r>
              <a:rPr lang="en-US" sz="2400" spc="-1" dirty="0" err="1">
                <a:latin typeface="Cambria" panose="02040503050406030204" pitchFamily="18" charset="0"/>
                <a:ea typeface="Cambria" panose="02040503050406030204" pitchFamily="18" charset="0"/>
              </a:rPr>
              <a:t>godina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ako</a:t>
            </a:r>
            <a:r>
              <a:rPr lang="en-US" sz="2400" spc="-1" dirty="0">
                <a:latin typeface="Cambria" panose="02040503050406030204" pitchFamily="18" charset="0"/>
                <a:ea typeface="Cambria" panose="02040503050406030204" pitchFamily="18" charset="0"/>
              </a:rPr>
              <a:t> je </a:t>
            </a:r>
            <a:r>
              <a:rPr lang="en-US" sz="2400" spc="-1" dirty="0" err="1">
                <a:latin typeface="Cambria" panose="02040503050406030204" pitchFamily="18" charset="0"/>
                <a:ea typeface="Cambria" panose="02040503050406030204" pitchFamily="18" charset="0"/>
              </a:rPr>
              <a:t>sposobna</a:t>
            </a:r>
            <a:r>
              <a:rPr lang="en-US" sz="2400" spc="-1" dirty="0">
                <a:latin typeface="Cambria" panose="02040503050406030204" pitchFamily="18" charset="0"/>
                <a:ea typeface="Cambria" panose="02040503050406030204" pitchFamily="18" charset="0"/>
              </a:rPr>
              <a:t> za </a:t>
            </a:r>
            <a:r>
              <a:rPr lang="en-US" sz="2400" spc="-1" dirty="0" err="1">
                <a:latin typeface="Cambria" panose="02040503050406030204" pitchFamily="18" charset="0"/>
                <a:ea typeface="Cambria" panose="02040503050406030204" pitchFamily="18" charset="0"/>
              </a:rPr>
              <a:t>rasuđivanje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uz</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pisanu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suglasnost</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kao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izraz</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slobodne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volje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darivatelja</a:t>
            </a:r>
            <a:endParaRPr lang="en-US" sz="2400" spc="-1" dirty="0">
              <a:latin typeface="Cambria" panose="02040503050406030204" pitchFamily="18" charset="0"/>
              <a:ea typeface="Cambria" panose="02040503050406030204" pitchFamily="18" charset="0"/>
            </a:endParaRPr>
          </a:p>
          <a:p>
            <a:pPr marL="343260" indent="-342900">
              <a:lnSpc>
                <a:spcPct val="100000"/>
              </a:lnSpc>
              <a:spcBef>
                <a:spcPts val="479"/>
              </a:spcBef>
              <a:spcAft>
                <a:spcPts val="601"/>
              </a:spcAft>
              <a:buClr>
                <a:srgbClr val="8664B0"/>
              </a:buClr>
              <a:buFont typeface="Arial" panose="020B0604020202020204" pitchFamily="34" charset="0"/>
              <a:buChar char="•"/>
            </a:pPr>
            <a:r>
              <a:rPr lang="en-US" sz="2400" b="1" i="1" spc="-1" dirty="0" err="1">
                <a:latin typeface="Cambria" panose="02040503050406030204" pitchFamily="18" charset="0"/>
                <a:ea typeface="Cambria" panose="02040503050406030204" pitchFamily="18" charset="0"/>
              </a:rPr>
              <a:t>Podatci</a:t>
            </a:r>
            <a:r>
              <a:rPr lang="en-US" sz="2400" b="1" i="1" spc="-1" dirty="0">
                <a:latin typeface="Cambria" panose="02040503050406030204" pitchFamily="18" charset="0"/>
                <a:ea typeface="Cambria" panose="02040503050406030204" pitchFamily="18" charset="0"/>
              </a:rPr>
              <a:t> o </a:t>
            </a:r>
            <a:r>
              <a:rPr lang="en-US" sz="2400" b="1" i="1" spc="-1" dirty="0" err="1">
                <a:latin typeface="Cambria" panose="02040503050406030204" pitchFamily="18" charset="0"/>
                <a:ea typeface="Cambria" panose="02040503050406030204" pitchFamily="18" charset="0"/>
              </a:rPr>
              <a:t>davaocima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primaocima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dijelova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ljudskog</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tijela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profesionalna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su</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tajna</a:t>
            </a:r>
            <a:endParaRPr lang="en-US" sz="2400" spc="-1" dirty="0">
              <a:latin typeface="Cambria" panose="02040503050406030204" pitchFamily="18" charset="0"/>
              <a:ea typeface="Cambria" panose="02040503050406030204" pitchFamily="18" charset="0"/>
            </a:endParaRPr>
          </a:p>
          <a:p>
            <a:pPr marL="343260" indent="-342900">
              <a:lnSpc>
                <a:spcPct val="100000"/>
              </a:lnSpc>
              <a:spcBef>
                <a:spcPts val="479"/>
              </a:spcBef>
              <a:spcAft>
                <a:spcPts val="601"/>
              </a:spcAft>
              <a:buClr>
                <a:srgbClr val="8664B0"/>
              </a:buClr>
              <a:buFont typeface="Arial" panose="020B0604020202020204" pitchFamily="34" charset="0"/>
              <a:buChar char="•"/>
            </a:pPr>
            <a:r>
              <a:rPr lang="en-US" sz="2400" spc="-1" dirty="0" err="1">
                <a:latin typeface="Cambria" panose="02040503050406030204" pitchFamily="18" charset="0"/>
                <a:ea typeface="Cambria" panose="02040503050406030204" pitchFamily="18" charset="0"/>
              </a:rPr>
              <a:t>Zabranjena</a:t>
            </a:r>
            <a:r>
              <a:rPr lang="en-US" sz="2400" spc="-1" dirty="0">
                <a:latin typeface="Cambria" panose="02040503050406030204" pitchFamily="18" charset="0"/>
                <a:ea typeface="Cambria" panose="02040503050406030204" pitchFamily="18" charset="0"/>
              </a:rPr>
              <a:t> je </a:t>
            </a:r>
            <a:r>
              <a:rPr lang="en-US" sz="2400" spc="-1" dirty="0" err="1">
                <a:latin typeface="Cambria" panose="02040503050406030204" pitchFamily="18" charset="0"/>
                <a:ea typeface="Cambria" panose="02040503050406030204" pitchFamily="18" charset="0"/>
              </a:rPr>
              <a:t>bilo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kakva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naknada</a:t>
            </a:r>
            <a:r>
              <a:rPr lang="en-US" sz="2400" spc="-1" dirty="0">
                <a:latin typeface="Cambria" panose="02040503050406030204" pitchFamily="18" charset="0"/>
                <a:ea typeface="Cambria" panose="02040503050406030204" pitchFamily="18" charset="0"/>
              </a:rPr>
              <a:t> za </a:t>
            </a:r>
            <a:r>
              <a:rPr lang="en-US" sz="2400" spc="-1" dirty="0" err="1">
                <a:latin typeface="Cambria" panose="02040503050406030204" pitchFamily="18" charset="0"/>
                <a:ea typeface="Cambria" panose="02040503050406030204" pitchFamily="18" charset="0"/>
              </a:rPr>
              <a:t>davanje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dijelova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tijela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kako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živih</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tako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a:t>
            </a:r>
            <a:r>
              <a:rPr lang="en-US" sz="2400" spc="-1" dirty="0">
                <a:latin typeface="Cambria" panose="02040503050406030204" pitchFamily="18" charset="0"/>
                <a:ea typeface="Cambria" panose="02040503050406030204" pitchFamily="18" charset="0"/>
              </a:rPr>
              <a:t> s </a:t>
            </a:r>
            <a:r>
              <a:rPr lang="en-US" sz="2400" spc="-1" dirty="0" err="1">
                <a:latin typeface="Cambria" panose="02040503050406030204" pitchFamily="18" charset="0"/>
                <a:ea typeface="Cambria" panose="02040503050406030204" pitchFamily="18" charset="0"/>
              </a:rPr>
              <a:t>umrlih</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osoba</a:t>
            </a:r>
            <a:endParaRPr lang="en-US" sz="2400" spc="-1" dirty="0">
              <a:latin typeface="Cambria" panose="02040503050406030204" pitchFamily="18" charset="0"/>
              <a:ea typeface="Cambria" panose="02040503050406030204" pitchFamily="18" charset="0"/>
            </a:endParaRPr>
          </a:p>
          <a:p>
            <a:endParaRPr lang="hr-HR" dirty="0"/>
          </a:p>
        </p:txBody>
      </p:sp>
      <p:pic>
        <p:nvPicPr>
          <p:cNvPr id="4" name="Slika 3">
            <a:extLst>
              <a:ext uri="{FF2B5EF4-FFF2-40B4-BE49-F238E27FC236}">
                <a16:creationId xmlns:a16="http://schemas.microsoft.com/office/drawing/2014/main" id="{6D6F5B21-0679-4717-84D2-949D76EC585B}"/>
              </a:ext>
            </a:extLst>
          </p:cNvPr>
          <p:cNvPicPr>
            <a:picLocks noChangeAspect="1"/>
          </p:cNvPicPr>
          <p:nvPr/>
        </p:nvPicPr>
        <p:blipFill>
          <a:blip r:embed="rId2"/>
          <a:stretch>
            <a:fillRect/>
          </a:stretch>
        </p:blipFill>
        <p:spPr>
          <a:xfrm>
            <a:off x="2923407" y="3940243"/>
            <a:ext cx="3228818" cy="2686306"/>
          </a:xfrm>
          <a:prstGeom prst="rect">
            <a:avLst/>
          </a:prstGeom>
        </p:spPr>
      </p:pic>
    </p:spTree>
    <p:extLst>
      <p:ext uri="{BB962C8B-B14F-4D97-AF65-F5344CB8AC3E}">
        <p14:creationId xmlns:p14="http://schemas.microsoft.com/office/powerpoint/2010/main" val="730107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0D4602-EB2F-49C6-80CA-0EDD55D740C0}"/>
              </a:ext>
            </a:extLst>
          </p:cNvPr>
          <p:cNvSpPr>
            <a:spLocks noGrp="1"/>
          </p:cNvSpPr>
          <p:nvPr>
            <p:ph type="title"/>
          </p:nvPr>
        </p:nvSpPr>
        <p:spPr/>
        <p:txBody>
          <a:bodyPr>
            <a:normAutofit fontScale="90000"/>
          </a:bodyPr>
          <a:lstStyle/>
          <a:p>
            <a:pPr algn="ctr"/>
            <a:r>
              <a:rPr lang="en-US" sz="3600" b="1" spc="-1" dirty="0" err="1">
                <a:latin typeface="Cambria" panose="02040503050406030204" pitchFamily="18" charset="0"/>
                <a:ea typeface="Cambria" panose="02040503050406030204" pitchFamily="18" charset="0"/>
              </a:rPr>
              <a:t>Doniranje</a:t>
            </a:r>
            <a:r>
              <a:rPr lang="en-US" sz="3600" b="1" spc="-1" dirty="0">
                <a:latin typeface="Cambria" panose="02040503050406030204" pitchFamily="18" charset="0"/>
                <a:ea typeface="Cambria" panose="02040503050406030204" pitchFamily="18" charset="0"/>
              </a:rPr>
              <a:t> organa – </a:t>
            </a:r>
            <a:r>
              <a:rPr lang="en-US" sz="3600" b="1" spc="-1" dirty="0" err="1">
                <a:latin typeface="Cambria" panose="02040503050406030204" pitchFamily="18" charset="0"/>
                <a:ea typeface="Cambria" panose="02040503050406030204" pitchFamily="18" charset="0"/>
              </a:rPr>
              <a:t>društveno</a:t>
            </a:r>
            <a:r>
              <a:rPr lang="en-US" sz="3600" b="1" spc="-1" dirty="0">
                <a:latin typeface="Cambria" panose="02040503050406030204" pitchFamily="18" charset="0"/>
                <a:ea typeface="Cambria" panose="02040503050406030204" pitchFamily="18" charset="0"/>
              </a:rPr>
              <a:t> </a:t>
            </a:r>
            <a:r>
              <a:rPr lang="en-US" sz="3600" b="1" spc="-1" dirty="0" err="1">
                <a:latin typeface="Cambria" panose="02040503050406030204" pitchFamily="18" charset="0"/>
                <a:ea typeface="Cambria" panose="02040503050406030204" pitchFamily="18" charset="0"/>
              </a:rPr>
              <a:t>pitanje</a:t>
            </a:r>
            <a:br>
              <a:rPr lang="en-US" sz="3600" spc="-1" dirty="0">
                <a:latin typeface="Century Gothic"/>
              </a:rPr>
            </a:br>
            <a:endParaRPr lang="hr-HR" dirty="0"/>
          </a:p>
        </p:txBody>
      </p:sp>
      <p:sp>
        <p:nvSpPr>
          <p:cNvPr id="3" name="Rezervirano mjesto sadržaja 2">
            <a:extLst>
              <a:ext uri="{FF2B5EF4-FFF2-40B4-BE49-F238E27FC236}">
                <a16:creationId xmlns:a16="http://schemas.microsoft.com/office/drawing/2014/main" id="{D51E4D04-65C1-452D-8FE1-066106F451A8}"/>
              </a:ext>
            </a:extLst>
          </p:cNvPr>
          <p:cNvSpPr>
            <a:spLocks noGrp="1"/>
          </p:cNvSpPr>
          <p:nvPr>
            <p:ph idx="1"/>
          </p:nvPr>
        </p:nvSpPr>
        <p:spPr>
          <a:xfrm>
            <a:off x="633845" y="1253331"/>
            <a:ext cx="7886700" cy="4351337"/>
          </a:xfrm>
        </p:spPr>
        <p:txBody>
          <a:bodyPr/>
          <a:lstStyle/>
          <a:p>
            <a:pPr marL="343260" indent="-342900">
              <a:lnSpc>
                <a:spcPct val="100000"/>
              </a:lnSpc>
              <a:spcBef>
                <a:spcPts val="479"/>
              </a:spcBef>
              <a:spcAft>
                <a:spcPts val="601"/>
              </a:spcAft>
              <a:buClr>
                <a:srgbClr val="8664B0"/>
              </a:buClr>
              <a:buFont typeface="Arial" panose="020B0604020202020204" pitchFamily="34" charset="0"/>
              <a:buChar char="•"/>
            </a:pPr>
            <a:r>
              <a:rPr lang="en-US" sz="2000" spc="-1" dirty="0" err="1">
                <a:latin typeface="Cambria" panose="02040503050406030204" pitchFamily="18" charset="0"/>
                <a:ea typeface="Cambria" panose="02040503050406030204" pitchFamily="18" charset="0"/>
              </a:rPr>
              <a:t>Doniranje</a:t>
            </a:r>
            <a:r>
              <a:rPr lang="en-US" sz="2000" spc="-1" dirty="0">
                <a:latin typeface="Cambria" panose="02040503050406030204" pitchFamily="18" charset="0"/>
                <a:ea typeface="Cambria" panose="02040503050406030204" pitchFamily="18" charset="0"/>
              </a:rPr>
              <a:t> organa </a:t>
            </a:r>
            <a:r>
              <a:rPr lang="en-US" sz="2000" spc="-1" dirty="0" err="1">
                <a:latin typeface="Cambria" panose="02040503050406030204" pitchFamily="18" charset="0"/>
                <a:ea typeface="Cambria" panose="02040503050406030204" pitchFamily="18" charset="0"/>
              </a:rPr>
              <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transplantacija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nisu</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samo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medicinsko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pitanje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već</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široko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društveno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pitanje</a:t>
            </a:r>
            <a:endParaRPr lang="en-US" sz="2000" spc="-1" dirty="0">
              <a:latin typeface="Cambria" panose="02040503050406030204" pitchFamily="18" charset="0"/>
              <a:ea typeface="Cambria" panose="02040503050406030204" pitchFamily="18" charset="0"/>
            </a:endParaRPr>
          </a:p>
          <a:p>
            <a:pPr marL="343260" indent="-342900">
              <a:lnSpc>
                <a:spcPct val="100000"/>
              </a:lnSpc>
              <a:spcBef>
                <a:spcPts val="479"/>
              </a:spcBef>
              <a:spcAft>
                <a:spcPts val="601"/>
              </a:spcAft>
              <a:buClr>
                <a:srgbClr val="8664B0"/>
              </a:buClr>
              <a:buFont typeface="Arial" panose="020B0604020202020204" pitchFamily="34" charset="0"/>
              <a:buChar char="•"/>
            </a:pPr>
            <a:r>
              <a:rPr lang="en-US" sz="2000" spc="-1" dirty="0" err="1">
                <a:latin typeface="Cambria" panose="02040503050406030204" pitchFamily="18" charset="0"/>
                <a:ea typeface="Cambria" panose="02040503050406030204" pitchFamily="18" charset="0"/>
              </a:rPr>
              <a:t>Bitnu</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ulogu</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ima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donorska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kartica</a:t>
            </a:r>
            <a:r>
              <a:rPr lang="en-US" sz="2000" spc="-1" dirty="0">
                <a:latin typeface="Cambria" panose="02040503050406030204" pitchFamily="18" charset="0"/>
                <a:ea typeface="Cambria" panose="02040503050406030204" pitchFamily="18" charset="0"/>
              </a:rPr>
              <a:t> </a:t>
            </a:r>
          </a:p>
          <a:p>
            <a:pPr marL="343260" indent="-342900">
              <a:lnSpc>
                <a:spcPct val="100000"/>
              </a:lnSpc>
              <a:spcBef>
                <a:spcPts val="479"/>
              </a:spcBef>
              <a:spcAft>
                <a:spcPts val="601"/>
              </a:spcAft>
              <a:buClr>
                <a:srgbClr val="8664B0"/>
              </a:buClr>
              <a:buFont typeface="Arial" panose="020B0604020202020204" pitchFamily="34" charset="0"/>
              <a:buChar char="•"/>
            </a:pPr>
            <a:r>
              <a:rPr lang="en-US" sz="2000" spc="-1" dirty="0" err="1">
                <a:latin typeface="Cambria" panose="02040503050406030204" pitchFamily="18" charset="0"/>
                <a:ea typeface="Cambria" panose="02040503050406030204" pitchFamily="18" charset="0"/>
              </a:rPr>
              <a:t>Donorska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kartica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može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biti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sredstvo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stvaranja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javnoga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mnijenja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povod</a:t>
            </a:r>
            <a:r>
              <a:rPr lang="en-US" sz="2000" spc="-1" dirty="0">
                <a:latin typeface="Cambria" panose="02040503050406030204" pitchFamily="18" charset="0"/>
                <a:ea typeface="Cambria" panose="02040503050406030204" pitchFamily="18" charset="0"/>
              </a:rPr>
              <a:t> za </a:t>
            </a:r>
            <a:r>
              <a:rPr lang="en-US" sz="2000" spc="-1" dirty="0" err="1">
                <a:latin typeface="Cambria" panose="02040503050406030204" pitchFamily="18" charset="0"/>
                <a:ea typeface="Cambria" panose="02040503050406030204" pitchFamily="18" charset="0"/>
              </a:rPr>
              <a:t>razgovor</a:t>
            </a:r>
            <a:r>
              <a:rPr lang="en-US" sz="2000" spc="-1" dirty="0">
                <a:latin typeface="Cambria" panose="02040503050406030204" pitchFamily="18" charset="0"/>
                <a:ea typeface="Cambria" panose="02040503050406030204" pitchFamily="18" charset="0"/>
              </a:rPr>
              <a:t> u </a:t>
            </a:r>
            <a:r>
              <a:rPr lang="en-US" sz="2000" spc="-1" dirty="0" err="1">
                <a:latin typeface="Cambria" panose="02040503050406030204" pitchFamily="18" charset="0"/>
                <a:ea typeface="Cambria" panose="02040503050406030204" pitchFamily="18" charset="0"/>
              </a:rPr>
              <a:t>obitelji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vjerskim</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posebice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župnim</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školskim</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sveučilišnim</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zajednicama</a:t>
            </a:r>
            <a:endParaRPr lang="en-US" sz="2000" spc="-1" dirty="0">
              <a:latin typeface="Cambria" panose="02040503050406030204" pitchFamily="18" charset="0"/>
              <a:ea typeface="Cambria" panose="02040503050406030204" pitchFamily="18" charset="0"/>
            </a:endParaRPr>
          </a:p>
          <a:p>
            <a:pPr marL="343260" indent="-342900">
              <a:lnSpc>
                <a:spcPct val="100000"/>
              </a:lnSpc>
              <a:spcBef>
                <a:spcPts val="479"/>
              </a:spcBef>
              <a:spcAft>
                <a:spcPts val="601"/>
              </a:spcAft>
              <a:buClr>
                <a:srgbClr val="8664B0"/>
              </a:buClr>
              <a:buFont typeface="Arial" panose="020B0604020202020204" pitchFamily="34" charset="0"/>
              <a:buChar char="•"/>
            </a:pPr>
            <a:r>
              <a:rPr lang="en-US" sz="2000" spc="-1" dirty="0" err="1">
                <a:latin typeface="Cambria" panose="02040503050406030204" pitchFamily="18" charset="0"/>
                <a:ea typeface="Cambria" panose="02040503050406030204" pitchFamily="18" charset="0"/>
              </a:rPr>
              <a:t>Važno</a:t>
            </a:r>
            <a:r>
              <a:rPr lang="en-US" sz="2000" spc="-1" dirty="0">
                <a:latin typeface="Cambria" panose="02040503050406030204" pitchFamily="18" charset="0"/>
                <a:ea typeface="Cambria" panose="02040503050406030204" pitchFamily="18" charset="0"/>
              </a:rPr>
              <a:t> je </a:t>
            </a:r>
            <a:r>
              <a:rPr lang="en-US" sz="2000" spc="-1" dirty="0" err="1">
                <a:latin typeface="Cambria" panose="02040503050406030204" pitchFamily="18" charset="0"/>
                <a:ea typeface="Cambria" panose="02040503050406030204" pitchFamily="18" charset="0"/>
              </a:rPr>
              <a:t>informirati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javnost</a:t>
            </a:r>
            <a:r>
              <a:rPr lang="en-US" sz="2000" spc="-1" dirty="0">
                <a:latin typeface="Cambria" panose="02040503050406030204" pitchFamily="18" charset="0"/>
                <a:ea typeface="Cambria" panose="02040503050406030204" pitchFamily="18" charset="0"/>
              </a:rPr>
              <a:t> o </a:t>
            </a:r>
            <a:r>
              <a:rPr lang="en-US" sz="2000" spc="-1" dirty="0" err="1">
                <a:latin typeface="Cambria" panose="02040503050406030204" pitchFamily="18" charset="0"/>
                <a:ea typeface="Cambria" panose="02040503050406030204" pitchFamily="18" charset="0"/>
              </a:rPr>
              <a:t>transplantacijskoj</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medicini</a:t>
            </a:r>
            <a:endParaRPr lang="en-US" sz="2000" spc="-1" dirty="0">
              <a:latin typeface="Cambria" panose="02040503050406030204" pitchFamily="18" charset="0"/>
              <a:ea typeface="Cambria" panose="02040503050406030204" pitchFamily="18" charset="0"/>
            </a:endParaRPr>
          </a:p>
          <a:p>
            <a:endParaRPr lang="hr-HR" dirty="0"/>
          </a:p>
        </p:txBody>
      </p:sp>
      <p:pic>
        <p:nvPicPr>
          <p:cNvPr id="4" name="Slika 3">
            <a:extLst>
              <a:ext uri="{FF2B5EF4-FFF2-40B4-BE49-F238E27FC236}">
                <a16:creationId xmlns:a16="http://schemas.microsoft.com/office/drawing/2014/main" id="{3CA1C1D2-7A3C-44FC-A180-52833685DC91}"/>
              </a:ext>
            </a:extLst>
          </p:cNvPr>
          <p:cNvPicPr>
            <a:picLocks noChangeAspect="1"/>
          </p:cNvPicPr>
          <p:nvPr/>
        </p:nvPicPr>
        <p:blipFill>
          <a:blip r:embed="rId2"/>
          <a:stretch>
            <a:fillRect/>
          </a:stretch>
        </p:blipFill>
        <p:spPr>
          <a:xfrm>
            <a:off x="1846553" y="4307458"/>
            <a:ext cx="5054413" cy="1781274"/>
          </a:xfrm>
          <a:prstGeom prst="rect">
            <a:avLst/>
          </a:prstGeom>
        </p:spPr>
      </p:pic>
      <p:sp>
        <p:nvSpPr>
          <p:cNvPr id="5" name="Pravokutnik 4">
            <a:extLst>
              <a:ext uri="{FF2B5EF4-FFF2-40B4-BE49-F238E27FC236}">
                <a16:creationId xmlns:a16="http://schemas.microsoft.com/office/drawing/2014/main" id="{66A630EE-6355-444C-BC78-50391D155818}"/>
              </a:ext>
            </a:extLst>
          </p:cNvPr>
          <p:cNvSpPr/>
          <p:nvPr/>
        </p:nvSpPr>
        <p:spPr>
          <a:xfrm>
            <a:off x="1846553" y="6169074"/>
            <a:ext cx="5054413" cy="646331"/>
          </a:xfrm>
          <a:prstGeom prst="rect">
            <a:avLst/>
          </a:prstGeom>
          <a:ln>
            <a:solidFill>
              <a:schemeClr val="tx1">
                <a:lumMod val="75000"/>
                <a:lumOff val="25000"/>
              </a:schemeClr>
            </a:solidFill>
          </a:ln>
        </p:spPr>
        <p:txBody>
          <a:bodyPr wrap="square">
            <a:spAutoFit/>
          </a:bodyPr>
          <a:lstStyle/>
          <a:p>
            <a:r>
              <a:rPr lang="pl-PL" dirty="0"/>
              <a:t>Hrvatska donorska mreža, pod motom </a:t>
            </a:r>
          </a:p>
          <a:p>
            <a:r>
              <a:rPr lang="pl-PL" dirty="0"/>
              <a:t>    „ Život na dar” u opticaju je od 1996. godine</a:t>
            </a:r>
          </a:p>
        </p:txBody>
      </p:sp>
      <p:pic>
        <p:nvPicPr>
          <p:cNvPr id="6" name="Slika 5">
            <a:extLst>
              <a:ext uri="{FF2B5EF4-FFF2-40B4-BE49-F238E27FC236}">
                <a16:creationId xmlns:a16="http://schemas.microsoft.com/office/drawing/2014/main" id="{6A7AEF97-F638-48EF-9C71-1943D2D35040}"/>
              </a:ext>
            </a:extLst>
          </p:cNvPr>
          <p:cNvPicPr>
            <a:picLocks noChangeAspect="1"/>
          </p:cNvPicPr>
          <p:nvPr/>
        </p:nvPicPr>
        <p:blipFill>
          <a:blip r:embed="rId3"/>
          <a:stretch>
            <a:fillRect/>
          </a:stretch>
        </p:blipFill>
        <p:spPr>
          <a:xfrm>
            <a:off x="295285" y="1108345"/>
            <a:ext cx="8553429" cy="42676"/>
          </a:xfrm>
          <a:prstGeom prst="rect">
            <a:avLst/>
          </a:prstGeom>
        </p:spPr>
      </p:pic>
    </p:spTree>
    <p:extLst>
      <p:ext uri="{BB962C8B-B14F-4D97-AF65-F5344CB8AC3E}">
        <p14:creationId xmlns:p14="http://schemas.microsoft.com/office/powerpoint/2010/main" val="3594466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28650" y="365126"/>
            <a:ext cx="7886700" cy="678063"/>
          </a:xfrm>
          <a:solidFill>
            <a:schemeClr val="bg1"/>
          </a:solidFill>
          <a:ln>
            <a:solidFill>
              <a:schemeClr val="bg1"/>
            </a:solidFill>
          </a:ln>
        </p:spPr>
        <p:txBody>
          <a:bodyPr>
            <a:normAutofit/>
          </a:bodyPr>
          <a:lstStyle/>
          <a:p>
            <a:pPr algn="ctr"/>
            <a:r>
              <a:rPr lang="sr-Latn-CS" b="1" dirty="0" err="1">
                <a:latin typeface="Cambria" panose="02040503050406030204" pitchFamily="18" charset="0"/>
                <a:ea typeface="Cambria" panose="02040503050406030204" pitchFamily="18" charset="0"/>
              </a:rPr>
              <a:t>Donorske</a:t>
            </a:r>
            <a:r>
              <a:rPr lang="sr-Latn-CS" b="1" dirty="0">
                <a:latin typeface="Cambria" panose="02040503050406030204" pitchFamily="18" charset="0"/>
                <a:ea typeface="Cambria" panose="02040503050406030204" pitchFamily="18" charset="0"/>
              </a:rPr>
              <a:t> kartice?</a:t>
            </a:r>
            <a:endParaRPr lang="hr-HR" b="1" dirty="0">
              <a:latin typeface="Cambria" panose="02040503050406030204" pitchFamily="18" charset="0"/>
              <a:ea typeface="Cambria" panose="02040503050406030204" pitchFamily="18" charset="0"/>
            </a:endParaRPr>
          </a:p>
        </p:txBody>
      </p:sp>
      <p:sp>
        <p:nvSpPr>
          <p:cNvPr id="3" name="Rezervirano mjesto sadržaja 2"/>
          <p:cNvSpPr>
            <a:spLocks noGrp="1"/>
          </p:cNvSpPr>
          <p:nvPr>
            <p:ph idx="1"/>
          </p:nvPr>
        </p:nvSpPr>
        <p:spPr>
          <a:xfrm>
            <a:off x="674933" y="1434407"/>
            <a:ext cx="8096205" cy="2256978"/>
          </a:xfrm>
        </p:spPr>
        <p:txBody>
          <a:bodyPr>
            <a:normAutofit lnSpcReduction="10000"/>
          </a:bodyPr>
          <a:lstStyle/>
          <a:p>
            <a:pPr>
              <a:defRPr/>
            </a:pPr>
            <a:r>
              <a:rPr lang="sr-Latn-CS" dirty="0">
                <a:latin typeface="Cambria" panose="02040503050406030204" pitchFamily="18" charset="0"/>
                <a:ea typeface="Cambria" panose="02040503050406030204" pitchFamily="18" charset="0"/>
              </a:rPr>
              <a:t>ne služi da bi se registrirali potencijalni davaoci, nego služi kao sredstvo za stvaranje javnog mijenja</a:t>
            </a:r>
          </a:p>
          <a:p>
            <a:pPr>
              <a:defRPr/>
            </a:pPr>
            <a:r>
              <a:rPr lang="sr-Latn-CS" dirty="0">
                <a:latin typeface="Cambria" panose="02040503050406030204" pitchFamily="18" charset="0"/>
                <a:ea typeface="Cambria" panose="02040503050406030204" pitchFamily="18" charset="0"/>
              </a:rPr>
              <a:t>kao provokacija za razgovor u porodici i van nje, u školskim, vjerskim i drugim zajednicama za informiranje i stvaranje pozitivne klime u javnosti</a:t>
            </a:r>
          </a:p>
          <a:p>
            <a:pPr>
              <a:defRPr/>
            </a:pPr>
            <a:r>
              <a:rPr lang="sr-Latn-CS" dirty="0">
                <a:latin typeface="Cambria" panose="02040503050406030204" pitchFamily="18" charset="0"/>
                <a:ea typeface="Cambria" panose="02040503050406030204" pitchFamily="18" charset="0"/>
              </a:rPr>
              <a:t>ona pomaže i omogućuje prevladavanje jedne od </a:t>
            </a:r>
            <a:r>
              <a:rPr lang="sr-Latn-CS" dirty="0" err="1">
                <a:latin typeface="Cambria" panose="02040503050406030204" pitchFamily="18" charset="0"/>
                <a:ea typeface="Cambria" panose="02040503050406030204" pitchFamily="18" charset="0"/>
              </a:rPr>
              <a:t>naj-potiskivanijih</a:t>
            </a:r>
            <a:r>
              <a:rPr lang="sr-Latn-CS" dirty="0">
                <a:latin typeface="Cambria" panose="02040503050406030204" pitchFamily="18" charset="0"/>
                <a:ea typeface="Cambria" panose="02040503050406030204" pitchFamily="18" charset="0"/>
              </a:rPr>
              <a:t> tema – razgovor o smrti</a:t>
            </a:r>
            <a:endParaRPr lang="hr-HR" dirty="0">
              <a:latin typeface="Cambria" panose="02040503050406030204" pitchFamily="18" charset="0"/>
              <a:ea typeface="Cambria" panose="02040503050406030204" pitchFamily="18" charset="0"/>
            </a:endParaRPr>
          </a:p>
        </p:txBody>
      </p:sp>
      <p:pic>
        <p:nvPicPr>
          <p:cNvPr id="4" name="Slika 3"/>
          <p:cNvPicPr>
            <a:picLocks noChangeAspect="1"/>
          </p:cNvPicPr>
          <p:nvPr/>
        </p:nvPicPr>
        <p:blipFill>
          <a:blip r:embed="rId2"/>
          <a:stretch>
            <a:fillRect/>
          </a:stretch>
        </p:blipFill>
        <p:spPr>
          <a:xfrm>
            <a:off x="823959" y="3893346"/>
            <a:ext cx="4718713" cy="2700762"/>
          </a:xfrm>
          <a:prstGeom prst="rect">
            <a:avLst/>
          </a:prstGeom>
        </p:spPr>
      </p:pic>
      <p:sp>
        <p:nvSpPr>
          <p:cNvPr id="6" name="Pravokutnik 5"/>
          <p:cNvSpPr/>
          <p:nvPr/>
        </p:nvSpPr>
        <p:spPr>
          <a:xfrm>
            <a:off x="5689859" y="5243727"/>
            <a:ext cx="3152299" cy="923330"/>
          </a:xfrm>
          <a:prstGeom prst="rect">
            <a:avLst/>
          </a:prstGeom>
        </p:spPr>
        <p:txBody>
          <a:bodyPr wrap="square">
            <a:spAutoFit/>
          </a:bodyPr>
          <a:lstStyle/>
          <a:p>
            <a:pPr lvl="0"/>
            <a:r>
              <a:rPr lang="hr-HR" i="1" dirty="0" err="1">
                <a:solidFill>
                  <a:prstClr val="black"/>
                </a:solidFill>
                <a:latin typeface="Cambria" panose="02040503050406030204" pitchFamily="18" charset="0"/>
              </a:rPr>
              <a:t>donorska</a:t>
            </a:r>
            <a:r>
              <a:rPr lang="hr-HR" i="1" dirty="0">
                <a:solidFill>
                  <a:prstClr val="black"/>
                </a:solidFill>
                <a:latin typeface="Cambria" panose="02040503050406030204" pitchFamily="18" charset="0"/>
              </a:rPr>
              <a:t> kartica - izraz svijesti o važnosti darivanja organa poslije smrti</a:t>
            </a:r>
          </a:p>
        </p:txBody>
      </p:sp>
      <p:pic>
        <p:nvPicPr>
          <p:cNvPr id="5" name="Slika 4">
            <a:extLst>
              <a:ext uri="{FF2B5EF4-FFF2-40B4-BE49-F238E27FC236}">
                <a16:creationId xmlns:a16="http://schemas.microsoft.com/office/drawing/2014/main" id="{21D862E1-54FE-4CBD-A43F-1E2A054AC5A6}"/>
              </a:ext>
            </a:extLst>
          </p:cNvPr>
          <p:cNvPicPr>
            <a:picLocks noChangeAspect="1"/>
          </p:cNvPicPr>
          <p:nvPr/>
        </p:nvPicPr>
        <p:blipFill>
          <a:blip r:embed="rId3"/>
          <a:stretch>
            <a:fillRect/>
          </a:stretch>
        </p:blipFill>
        <p:spPr>
          <a:xfrm>
            <a:off x="384062" y="1000513"/>
            <a:ext cx="8553429" cy="42676"/>
          </a:xfrm>
          <a:prstGeom prst="rect">
            <a:avLst/>
          </a:prstGeom>
        </p:spPr>
      </p:pic>
    </p:spTree>
    <p:extLst>
      <p:ext uri="{BB962C8B-B14F-4D97-AF65-F5344CB8AC3E}">
        <p14:creationId xmlns:p14="http://schemas.microsoft.com/office/powerpoint/2010/main" val="3470655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a:extLst>
              <a:ext uri="{FF2B5EF4-FFF2-40B4-BE49-F238E27FC236}">
                <a16:creationId xmlns:a16="http://schemas.microsoft.com/office/drawing/2014/main" id="{CC381D3E-6A48-4E57-B809-A71305081813}"/>
              </a:ext>
            </a:extLst>
          </p:cNvPr>
          <p:cNvPicPr>
            <a:picLocks noGrp="1" noChangeAspect="1"/>
          </p:cNvPicPr>
          <p:nvPr>
            <p:ph sz="half" idx="4294967295"/>
          </p:nvPr>
        </p:nvPicPr>
        <p:blipFill>
          <a:blip r:embed="rId2"/>
          <a:stretch>
            <a:fillRect/>
          </a:stretch>
        </p:blipFill>
        <p:spPr>
          <a:xfrm>
            <a:off x="4691471" y="4305353"/>
            <a:ext cx="3996722" cy="2090738"/>
          </a:xfrm>
          <a:prstGeom prst="rect">
            <a:avLst/>
          </a:prstGeom>
        </p:spPr>
      </p:pic>
      <p:sp>
        <p:nvSpPr>
          <p:cNvPr id="6" name="Naslov 5">
            <a:extLst>
              <a:ext uri="{FF2B5EF4-FFF2-40B4-BE49-F238E27FC236}">
                <a16:creationId xmlns:a16="http://schemas.microsoft.com/office/drawing/2014/main" id="{7A907E25-5999-4363-97F5-E12C8226F2D1}"/>
              </a:ext>
            </a:extLst>
          </p:cNvPr>
          <p:cNvSpPr>
            <a:spLocks noGrp="1"/>
          </p:cNvSpPr>
          <p:nvPr>
            <p:ph type="title" idx="4294967295"/>
          </p:nvPr>
        </p:nvSpPr>
        <p:spPr>
          <a:xfrm>
            <a:off x="564842" y="304122"/>
            <a:ext cx="7886700" cy="1325563"/>
          </a:xfrm>
        </p:spPr>
        <p:txBody>
          <a:bodyPr/>
          <a:lstStyle/>
          <a:p>
            <a:r>
              <a:rPr lang="en-US" b="1" spc="-1" dirty="0" err="1">
                <a:latin typeface="Cambria" panose="02040503050406030204" pitchFamily="18" charset="0"/>
                <a:ea typeface="Cambria" panose="02040503050406030204" pitchFamily="18" charset="0"/>
              </a:rPr>
              <a:t>Neke</a:t>
            </a:r>
            <a:r>
              <a:rPr lang="en-US" b="1" spc="-1" dirty="0">
                <a:latin typeface="Cambria" panose="02040503050406030204" pitchFamily="18" charset="0"/>
                <a:ea typeface="Cambria" panose="02040503050406030204" pitchFamily="18" charset="0"/>
              </a:rPr>
              <a:t> </a:t>
            </a:r>
            <a:r>
              <a:rPr lang="en-US" b="1" spc="-1" dirty="0" err="1">
                <a:latin typeface="Cambria" panose="02040503050406030204" pitchFamily="18" charset="0"/>
                <a:ea typeface="Cambria" panose="02040503050406030204" pitchFamily="18" charset="0"/>
              </a:rPr>
              <a:t>poruke</a:t>
            </a:r>
            <a:r>
              <a:rPr lang="en-US" b="1" spc="-1" dirty="0">
                <a:latin typeface="Cambria" panose="02040503050406030204" pitchFamily="18" charset="0"/>
                <a:ea typeface="Cambria" panose="02040503050406030204" pitchFamily="18" charset="0"/>
              </a:rPr>
              <a:t> </a:t>
            </a:r>
            <a:r>
              <a:rPr lang="en-US" b="1" spc="-1" dirty="0" err="1">
                <a:latin typeface="Cambria" panose="02040503050406030204" pitchFamily="18" charset="0"/>
                <a:ea typeface="Cambria" panose="02040503050406030204" pitchFamily="18" charset="0"/>
              </a:rPr>
              <a:t>Hrvatske</a:t>
            </a:r>
            <a:r>
              <a:rPr lang="en-US" b="1" spc="-1" dirty="0">
                <a:latin typeface="Cambria" panose="02040503050406030204" pitchFamily="18" charset="0"/>
                <a:ea typeface="Cambria" panose="02040503050406030204" pitchFamily="18" charset="0"/>
              </a:rPr>
              <a:t> </a:t>
            </a:r>
            <a:r>
              <a:rPr lang="en-US" b="1" spc="-1" dirty="0" err="1">
                <a:latin typeface="Cambria" panose="02040503050406030204" pitchFamily="18" charset="0"/>
                <a:ea typeface="Cambria" panose="02040503050406030204" pitchFamily="18" charset="0"/>
              </a:rPr>
              <a:t>donorske</a:t>
            </a:r>
            <a:r>
              <a:rPr lang="en-US" b="1" spc="-1" dirty="0">
                <a:latin typeface="Cambria" panose="02040503050406030204" pitchFamily="18" charset="0"/>
                <a:ea typeface="Cambria" panose="02040503050406030204" pitchFamily="18" charset="0"/>
              </a:rPr>
              <a:t> </a:t>
            </a:r>
            <a:r>
              <a:rPr lang="en-US" b="1" spc="-1" dirty="0" err="1">
                <a:latin typeface="Cambria" panose="02040503050406030204" pitchFamily="18" charset="0"/>
                <a:ea typeface="Cambria" panose="02040503050406030204" pitchFamily="18" charset="0"/>
              </a:rPr>
              <a:t>mreže</a:t>
            </a:r>
            <a:r>
              <a:rPr lang="en-US" b="1" spc="-1" dirty="0">
                <a:latin typeface="Cambria" panose="02040503050406030204" pitchFamily="18" charset="0"/>
                <a:ea typeface="Cambria" panose="02040503050406030204" pitchFamily="18" charset="0"/>
              </a:rPr>
              <a:t>:</a:t>
            </a:r>
            <a:br>
              <a:rPr lang="en-US" b="1" spc="-1" dirty="0">
                <a:latin typeface="Cambria" panose="02040503050406030204" pitchFamily="18" charset="0"/>
                <a:ea typeface="Cambria" panose="02040503050406030204" pitchFamily="18" charset="0"/>
              </a:rPr>
            </a:br>
            <a:endParaRPr lang="hr-HR" b="1" dirty="0"/>
          </a:p>
        </p:txBody>
      </p:sp>
      <p:pic>
        <p:nvPicPr>
          <p:cNvPr id="5" name="Slika 4">
            <a:extLst>
              <a:ext uri="{FF2B5EF4-FFF2-40B4-BE49-F238E27FC236}">
                <a16:creationId xmlns:a16="http://schemas.microsoft.com/office/drawing/2014/main" id="{E22B84A3-654D-4F29-9BE1-3741A512CE19}"/>
              </a:ext>
            </a:extLst>
          </p:cNvPr>
          <p:cNvPicPr>
            <a:picLocks noChangeAspect="1"/>
          </p:cNvPicPr>
          <p:nvPr/>
        </p:nvPicPr>
        <p:blipFill>
          <a:blip r:embed="rId3"/>
          <a:stretch>
            <a:fillRect/>
          </a:stretch>
        </p:blipFill>
        <p:spPr>
          <a:xfrm>
            <a:off x="4691471" y="1828801"/>
            <a:ext cx="3996722" cy="2338439"/>
          </a:xfrm>
          <a:prstGeom prst="rect">
            <a:avLst/>
          </a:prstGeom>
        </p:spPr>
      </p:pic>
      <p:sp>
        <p:nvSpPr>
          <p:cNvPr id="8" name="Pravokutnik 7">
            <a:extLst>
              <a:ext uri="{FF2B5EF4-FFF2-40B4-BE49-F238E27FC236}">
                <a16:creationId xmlns:a16="http://schemas.microsoft.com/office/drawing/2014/main" id="{92C18B01-ADEF-4B96-930E-2A9704601A8E}"/>
              </a:ext>
            </a:extLst>
          </p:cNvPr>
          <p:cNvSpPr/>
          <p:nvPr/>
        </p:nvSpPr>
        <p:spPr>
          <a:xfrm>
            <a:off x="143947" y="2227033"/>
            <a:ext cx="4572000" cy="4898777"/>
          </a:xfrm>
          <a:prstGeom prst="rect">
            <a:avLst/>
          </a:prstGeom>
        </p:spPr>
        <p:txBody>
          <a:bodyPr>
            <a:spAutoFit/>
          </a:bodyPr>
          <a:lstStyle/>
          <a:p>
            <a:pPr marL="343080" indent="-342720">
              <a:lnSpc>
                <a:spcPct val="100000"/>
              </a:lnSpc>
              <a:spcBef>
                <a:spcPts val="479"/>
              </a:spcBef>
              <a:spcAft>
                <a:spcPts val="601"/>
              </a:spcAft>
              <a:buClr>
                <a:srgbClr val="8664B0"/>
              </a:buClr>
              <a:buFont typeface="Arial" panose="020B0604020202020204" pitchFamily="34" charset="0"/>
              <a:buChar char="•"/>
            </a:pPr>
            <a:r>
              <a:rPr lang="en-US" sz="2400" spc="-1" dirty="0" err="1">
                <a:latin typeface="Cambria" panose="02040503050406030204" pitchFamily="18" charset="0"/>
                <a:ea typeface="Cambria" panose="02040503050406030204" pitchFamily="18" charset="0"/>
              </a:rPr>
              <a:t>Ako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ste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spremni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darovati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možete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očekivati</a:t>
            </a:r>
            <a:r>
              <a:rPr lang="en-US" sz="2400" spc="-1" dirty="0">
                <a:latin typeface="Cambria" panose="02040503050406030204" pitchFamily="18" charset="0"/>
                <a:ea typeface="Cambria" panose="02040503050406030204" pitchFamily="18" charset="0"/>
              </a:rPr>
              <a:t> da </a:t>
            </a:r>
            <a:r>
              <a:rPr lang="en-US" sz="2400" spc="-1" dirty="0" err="1">
                <a:latin typeface="Cambria" panose="02040503050406030204" pitchFamily="18" charset="0"/>
                <a:ea typeface="Cambria" panose="02040503050406030204" pitchFamily="18" charset="0"/>
              </a:rPr>
              <a:t>će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drugi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darovati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vama</a:t>
            </a:r>
            <a:endParaRPr lang="en-US" sz="2400" spc="-1" dirty="0">
              <a:latin typeface="Cambria" panose="02040503050406030204" pitchFamily="18" charset="0"/>
              <a:ea typeface="Cambria" panose="02040503050406030204" pitchFamily="18" charset="0"/>
            </a:endParaRPr>
          </a:p>
          <a:p>
            <a:pPr marL="343080" indent="-342720">
              <a:lnSpc>
                <a:spcPct val="100000"/>
              </a:lnSpc>
              <a:spcBef>
                <a:spcPts val="479"/>
              </a:spcBef>
              <a:spcAft>
                <a:spcPts val="601"/>
              </a:spcAft>
              <a:buClr>
                <a:srgbClr val="8664B0"/>
              </a:buClr>
              <a:buFont typeface="Arial" panose="020B0604020202020204" pitchFamily="34" charset="0"/>
              <a:buChar char="•"/>
            </a:pPr>
            <a:r>
              <a:rPr lang="en-US" sz="2400" spc="-1" dirty="0">
                <a:latin typeface="Cambria" panose="02040503050406030204" pitchFamily="18" charset="0"/>
                <a:ea typeface="Cambria" panose="02040503050406030204" pitchFamily="18" charset="0"/>
              </a:rPr>
              <a:t>Novi </a:t>
            </a:r>
            <a:r>
              <a:rPr lang="en-US" sz="2400" spc="-1" dirty="0" err="1">
                <a:latin typeface="Cambria" panose="02040503050406030204" pitchFamily="18" charset="0"/>
                <a:ea typeface="Cambria" panose="02040503050406030204" pitchFamily="18" charset="0"/>
              </a:rPr>
              <a:t>život</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na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dar</a:t>
            </a:r>
            <a:endParaRPr lang="en-US" sz="2400" spc="-1" dirty="0">
              <a:latin typeface="Cambria" panose="02040503050406030204" pitchFamily="18" charset="0"/>
              <a:ea typeface="Cambria" panose="02040503050406030204" pitchFamily="18" charset="0"/>
            </a:endParaRPr>
          </a:p>
          <a:p>
            <a:pPr marL="343080" indent="-342720">
              <a:lnSpc>
                <a:spcPct val="100000"/>
              </a:lnSpc>
              <a:spcBef>
                <a:spcPts val="479"/>
              </a:spcBef>
              <a:spcAft>
                <a:spcPts val="601"/>
              </a:spcAft>
              <a:buClr>
                <a:srgbClr val="8664B0"/>
              </a:buClr>
              <a:buFont typeface="Arial" panose="020B0604020202020204" pitchFamily="34" charset="0"/>
              <a:buChar char="•"/>
            </a:pPr>
            <a:r>
              <a:rPr lang="en-US" sz="2400" spc="-1" dirty="0" err="1">
                <a:latin typeface="Cambria" panose="02040503050406030204" pitchFamily="18" charset="0"/>
                <a:ea typeface="Cambria" panose="02040503050406030204" pitchFamily="18" charset="0"/>
              </a:rPr>
              <a:t>Glavna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misao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dobrovoljnih</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davatelja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krvi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glasi</a:t>
            </a:r>
            <a:r>
              <a:rPr lang="en-US" sz="2400" spc="-1" dirty="0">
                <a:latin typeface="Cambria" panose="02040503050406030204" pitchFamily="18" charset="0"/>
                <a:ea typeface="Cambria" panose="02040503050406030204" pitchFamily="18" charset="0"/>
              </a:rPr>
              <a:t>:</a:t>
            </a:r>
            <a:r>
              <a:rPr lang="hr-HR" sz="2400" spc="-1" dirty="0">
                <a:latin typeface="Cambria" panose="02040503050406030204" pitchFamily="18" charset="0"/>
                <a:ea typeface="Cambria" panose="02040503050406030204" pitchFamily="18" charset="0"/>
              </a:rPr>
              <a:t> </a:t>
            </a:r>
            <a:r>
              <a:rPr lang="en-US" sz="2400" spc="-1" dirty="0">
                <a:latin typeface="Cambria" panose="02040503050406030204" pitchFamily="18" charset="0"/>
                <a:ea typeface="Cambria" panose="02040503050406030204" pitchFamily="18" charset="0"/>
              </a:rPr>
              <a:t>„Danas, </a:t>
            </a:r>
            <a:r>
              <a:rPr lang="en-US" sz="2400" spc="-1" dirty="0" err="1">
                <a:latin typeface="Cambria" panose="02040503050406030204" pitchFamily="18" charset="0"/>
                <a:ea typeface="Cambria" panose="02040503050406030204" pitchFamily="18" charset="0"/>
              </a:rPr>
              <a:t>dok</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smo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zdravi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pomažemo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bolesnima</a:t>
            </a:r>
            <a:r>
              <a:rPr lang="en-US" sz="2400" spc="-1" dirty="0">
                <a:latin typeface="Cambria" panose="02040503050406030204" pitchFamily="18" charset="0"/>
                <a:ea typeface="Cambria" panose="02040503050406030204" pitchFamily="18" charset="0"/>
              </a:rPr>
              <a:t>, a sutra, </a:t>
            </a:r>
            <a:r>
              <a:rPr lang="en-US" sz="2400" spc="-1" dirty="0" err="1">
                <a:latin typeface="Cambria" panose="02040503050406030204" pitchFamily="18" charset="0"/>
                <a:ea typeface="Cambria" panose="02040503050406030204" pitchFamily="18" charset="0"/>
              </a:rPr>
              <a:t>ako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budemo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bolesni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zdravi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će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pomagati</a:t>
            </a:r>
            <a:r>
              <a:rPr lang="en-US" sz="2400" spc="-1" dirty="0">
                <a:latin typeface="Cambria" panose="02040503050406030204" pitchFamily="18" charset="0"/>
                <a:ea typeface="Cambria" panose="02040503050406030204" pitchFamily="18" charset="0"/>
              </a:rPr>
              <a:t> </a:t>
            </a:r>
            <a:r>
              <a:rPr lang="en-US" sz="2400" spc="-1" dirty="0">
                <a:solidFill>
                  <a:srgbClr val="FFFFFF"/>
                </a:solidFill>
                <a:latin typeface="Cambria" panose="02040503050406030204" pitchFamily="18" charset="0"/>
                <a:ea typeface="Cambria" panose="02040503050406030204" pitchFamily="18" charset="0"/>
              </a:rPr>
              <a:t>NAMA</a:t>
            </a:r>
            <a:r>
              <a:rPr lang="en-US" spc="-1" dirty="0">
                <a:solidFill>
                  <a:srgbClr val="FFFFFF"/>
                </a:solidFill>
                <a:latin typeface="Times New Roman"/>
              </a:rPr>
              <a:t>. KRV JE LIJEK KOJI SE JOŠ UVIJEK NE MOŽE PROIZVESTI, MOŽE GA SAMO ZDRAV ČOVJEK DAROVATI BOLESNOMU.”</a:t>
            </a:r>
            <a:endParaRPr lang="en-US" spc="-1" dirty="0">
              <a:solidFill>
                <a:srgbClr val="FFFFFF"/>
              </a:solidFill>
              <a:latin typeface="Century Gothic"/>
            </a:endParaRPr>
          </a:p>
        </p:txBody>
      </p:sp>
      <p:pic>
        <p:nvPicPr>
          <p:cNvPr id="9" name="Slika 8">
            <a:extLst>
              <a:ext uri="{FF2B5EF4-FFF2-40B4-BE49-F238E27FC236}">
                <a16:creationId xmlns:a16="http://schemas.microsoft.com/office/drawing/2014/main" id="{8FACEA58-2555-4E3B-AEAD-39919E7BE8EF}"/>
              </a:ext>
            </a:extLst>
          </p:cNvPr>
          <p:cNvPicPr>
            <a:picLocks noChangeAspect="1"/>
          </p:cNvPicPr>
          <p:nvPr/>
        </p:nvPicPr>
        <p:blipFill>
          <a:blip r:embed="rId4"/>
          <a:stretch>
            <a:fillRect/>
          </a:stretch>
        </p:blipFill>
        <p:spPr>
          <a:xfrm>
            <a:off x="295285" y="1028541"/>
            <a:ext cx="8553429" cy="42676"/>
          </a:xfrm>
          <a:prstGeom prst="rect">
            <a:avLst/>
          </a:prstGeom>
        </p:spPr>
      </p:pic>
    </p:spTree>
    <p:extLst>
      <p:ext uri="{BB962C8B-B14F-4D97-AF65-F5344CB8AC3E}">
        <p14:creationId xmlns:p14="http://schemas.microsoft.com/office/powerpoint/2010/main" val="3935808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539750" y="404813"/>
            <a:ext cx="18197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hr-HR" altLang="en-US" sz="2400" b="1" dirty="0">
                <a:latin typeface="Cambria" panose="02040503050406030204" pitchFamily="18" charset="0"/>
              </a:rPr>
              <a:t>RADIONICA</a:t>
            </a:r>
            <a:endParaRPr lang="en-GB" altLang="en-US" sz="2400" b="1" dirty="0">
              <a:latin typeface="Cambria" panose="02040503050406030204" pitchFamily="18" charset="0"/>
            </a:endParaRPr>
          </a:p>
        </p:txBody>
      </p:sp>
      <p:sp>
        <p:nvSpPr>
          <p:cNvPr id="24579" name="Rectangle 3"/>
          <p:cNvSpPr>
            <a:spLocks noChangeArrowheads="1"/>
          </p:cNvSpPr>
          <p:nvPr/>
        </p:nvSpPr>
        <p:spPr bwMode="auto">
          <a:xfrm>
            <a:off x="533400" y="914400"/>
            <a:ext cx="7239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hr-HR" altLang="en-US" b="1" dirty="0">
                <a:latin typeface="Cambria" panose="02040503050406030204" pitchFamily="18" charset="0"/>
                <a:cs typeface="Times New Roman" panose="02020603050405020304" pitchFamily="18" charset="0"/>
              </a:rPr>
              <a:t>MOŽE LI NEKO DRUGI DOBITI VAŠE BUBREGE KAD UMRETE</a:t>
            </a:r>
          </a:p>
          <a:p>
            <a:pPr>
              <a:spcBef>
                <a:spcPct val="50000"/>
              </a:spcBef>
            </a:pPr>
            <a:endParaRPr lang="hr-HR" altLang="en-US" b="1" dirty="0">
              <a:latin typeface="Cambria" panose="02040503050406030204" pitchFamily="18" charset="0"/>
            </a:endParaRPr>
          </a:p>
        </p:txBody>
      </p:sp>
      <p:sp>
        <p:nvSpPr>
          <p:cNvPr id="24580" name="Rectangle 4"/>
          <p:cNvSpPr>
            <a:spLocks noChangeArrowheads="1"/>
          </p:cNvSpPr>
          <p:nvPr/>
        </p:nvSpPr>
        <p:spPr bwMode="auto">
          <a:xfrm>
            <a:off x="611188" y="1844675"/>
            <a:ext cx="81534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hr-HR" altLang="en-US" sz="2400" b="1" dirty="0">
                <a:latin typeface="Cambria" panose="02040503050406030204" pitchFamily="18" charset="0"/>
              </a:rPr>
              <a:t>1: </a:t>
            </a:r>
            <a:r>
              <a:rPr lang="hr-HR" altLang="en-US" sz="2400" b="1" dirty="0">
                <a:latin typeface="Cambria" panose="02040503050406030204" pitchFamily="18" charset="0"/>
                <a:cs typeface="Times New Roman" panose="02020603050405020304" pitchFamily="18" charset="0"/>
              </a:rPr>
              <a:t>Donacija - Da ili Ne</a:t>
            </a:r>
            <a:br>
              <a:rPr lang="hr-HR" altLang="en-US" sz="2400" b="1" dirty="0">
                <a:latin typeface="Cambria" panose="02040503050406030204" pitchFamily="18" charset="0"/>
                <a:cs typeface="Times New Roman" panose="02020603050405020304" pitchFamily="18" charset="0"/>
              </a:rPr>
            </a:br>
            <a:r>
              <a:rPr lang="hr-HR" altLang="en-US" sz="2400" dirty="0">
                <a:latin typeface="Cambria" panose="02040503050406030204" pitchFamily="18" charset="0"/>
                <a:cs typeface="Times New Roman" panose="02020603050405020304" pitchFamily="18" charset="0"/>
              </a:rPr>
              <a:t>Razmišljanje o smrti može biti turobno. Zakon o transplantaciji organa čini, međutim, važnim vaš odgovor na pitanje:</a:t>
            </a:r>
          </a:p>
          <a:p>
            <a:pPr>
              <a:spcBef>
                <a:spcPct val="50000"/>
              </a:spcBef>
            </a:pPr>
            <a:r>
              <a:rPr lang="hr-HR" altLang="en-US" sz="2400" dirty="0">
                <a:solidFill>
                  <a:srgbClr val="FF0000"/>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Možete li zamisliti da kada umrete donirate svoje organe i tkiva za transplantaciju i za druge medicinske svrhe?</a:t>
            </a:r>
          </a:p>
          <a:p>
            <a:pPr>
              <a:spcBef>
                <a:spcPct val="50000"/>
              </a:spcBef>
            </a:pPr>
            <a:r>
              <a:rPr lang="hr-HR" altLang="en-US" sz="2400" dirty="0">
                <a:latin typeface="Cambria" panose="02040503050406030204" pitchFamily="18" charset="0"/>
                <a:cs typeface="Times New Roman" panose="02020603050405020304" pitchFamily="18" charset="0"/>
              </a:rPr>
              <a:t>Ako umrete a da niste zauzeli stav po ovom pitanju, ili niste obznanili svoju odluku, smatrat će se da ste odgovorili pozitivno. Ovo se pitanje, međutim, najprije proslijeđuje vašim bližnjima. Oni imaju pravo odbiti transplantaciju.</a:t>
            </a:r>
          </a:p>
          <a:p>
            <a:pPr>
              <a:spcBef>
                <a:spcPct val="50000"/>
              </a:spcBef>
            </a:pPr>
            <a:endParaRPr lang="hr-HR" altLang="en-US" sz="2400" dirty="0">
              <a:latin typeface="Cambria" panose="02040503050406030204" pitchFamily="18" charset="0"/>
            </a:endParaRPr>
          </a:p>
        </p:txBody>
      </p:sp>
      <p:pic>
        <p:nvPicPr>
          <p:cNvPr id="2" name="Slika 1">
            <a:extLst>
              <a:ext uri="{FF2B5EF4-FFF2-40B4-BE49-F238E27FC236}">
                <a16:creationId xmlns:a16="http://schemas.microsoft.com/office/drawing/2014/main" id="{23291800-18E7-47F5-9E8F-81A82C7C0093}"/>
              </a:ext>
            </a:extLst>
          </p:cNvPr>
          <p:cNvPicPr>
            <a:picLocks noChangeAspect="1"/>
          </p:cNvPicPr>
          <p:nvPr/>
        </p:nvPicPr>
        <p:blipFill>
          <a:blip r:embed="rId2"/>
          <a:stretch>
            <a:fillRect/>
          </a:stretch>
        </p:blipFill>
        <p:spPr>
          <a:xfrm>
            <a:off x="182738" y="1587740"/>
            <a:ext cx="8553429" cy="42676"/>
          </a:xfrm>
          <a:prstGeom prst="rect">
            <a:avLst/>
          </a:prstGeom>
        </p:spPr>
      </p:pic>
    </p:spTree>
    <p:extLst>
      <p:ext uri="{BB962C8B-B14F-4D97-AF65-F5344CB8AC3E}">
        <p14:creationId xmlns:p14="http://schemas.microsoft.com/office/powerpoint/2010/main" val="2653902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50041" y="58846"/>
            <a:ext cx="8443912"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hr-HR" altLang="en-US" sz="2400" b="1" dirty="0">
                <a:latin typeface="Cambria" panose="02040503050406030204" pitchFamily="18" charset="0"/>
              </a:rPr>
              <a:t>2. </a:t>
            </a:r>
            <a:r>
              <a:rPr lang="hr-HR" altLang="en-US" sz="2400" b="1" dirty="0">
                <a:latin typeface="Cambria" panose="02040503050406030204" pitchFamily="18" charset="0"/>
                <a:cs typeface="Times New Roman" panose="02020603050405020304" pitchFamily="18" charset="0"/>
              </a:rPr>
              <a:t>Zašto je važno da zauzmete stav?</a:t>
            </a:r>
            <a:br>
              <a:rPr lang="hr-HR" altLang="en-US" sz="2400" b="1" dirty="0">
                <a:latin typeface="Cambria" panose="02040503050406030204" pitchFamily="18" charset="0"/>
                <a:cs typeface="Times New Roman" panose="02020603050405020304" pitchFamily="18" charset="0"/>
              </a:rPr>
            </a:br>
            <a:endParaRPr lang="hr-HR" altLang="en-US" sz="2400" b="1" dirty="0">
              <a:latin typeface="Cambria" panose="02040503050406030204" pitchFamily="18" charset="0"/>
              <a:cs typeface="Times New Roman" panose="02020603050405020304" pitchFamily="18" charset="0"/>
            </a:endParaRPr>
          </a:p>
          <a:p>
            <a:pPr eaLnBrk="1" hangingPunct="1">
              <a:spcBef>
                <a:spcPct val="50000"/>
              </a:spcBef>
            </a:pPr>
            <a:r>
              <a:rPr lang="hr-HR" altLang="en-US" sz="2400" b="1" dirty="0">
                <a:solidFill>
                  <a:srgbClr val="FF0000"/>
                </a:solidFill>
                <a:latin typeface="Cambria" panose="02040503050406030204" pitchFamily="18" charset="0"/>
                <a:cs typeface="Times New Roman" panose="02020603050405020304" pitchFamily="18" charset="0"/>
              </a:rPr>
              <a:t>Tako ste sigurni da će se poštovati vaša volja. Volja umrlog važi </a:t>
            </a:r>
            <a:r>
              <a:rPr lang="hr-HR" altLang="en-US" sz="2400" b="1" i="1" dirty="0">
                <a:solidFill>
                  <a:srgbClr val="FF0000"/>
                </a:solidFill>
                <a:latin typeface="Cambria" panose="02040503050406030204" pitchFamily="18" charset="0"/>
                <a:cs typeface="Times New Roman" panose="02020603050405020304" pitchFamily="18" charset="0"/>
              </a:rPr>
              <a:t>uvijek. </a:t>
            </a:r>
            <a:endParaRPr lang="hr-HR" altLang="en-US" sz="2400" b="1" dirty="0">
              <a:solidFill>
                <a:srgbClr val="FF0000"/>
              </a:solidFill>
              <a:latin typeface="Cambria" panose="02040503050406030204" pitchFamily="18" charset="0"/>
              <a:cs typeface="Times New Roman" panose="02020603050405020304" pitchFamily="18" charset="0"/>
            </a:endParaRPr>
          </a:p>
          <a:p>
            <a:pPr>
              <a:spcBef>
                <a:spcPct val="50000"/>
              </a:spcBef>
            </a:pPr>
            <a:r>
              <a:rPr lang="hr-HR" altLang="en-US" sz="2400" b="1" dirty="0">
                <a:latin typeface="Cambria" panose="02040503050406030204" pitchFamily="18" charset="0"/>
                <a:cs typeface="Times New Roman" panose="02020603050405020304" pitchFamily="18" charset="0"/>
              </a:rPr>
              <a:t>Time pošteđujete svoje bližnje koji u tom slučaju ne moraju zauzimati stav i odgovarati umjesto vas u trenutku kad im šok i žalost dodatno otežavaju donošenje odluke. </a:t>
            </a:r>
          </a:p>
          <a:p>
            <a:pPr>
              <a:spcBef>
                <a:spcPct val="50000"/>
              </a:spcBef>
            </a:pPr>
            <a:r>
              <a:rPr lang="hr-HR" altLang="en-US" sz="2400" b="1" dirty="0">
                <a:latin typeface="Cambria" panose="02040503050406030204" pitchFamily="18" charset="0"/>
                <a:cs typeface="Times New Roman" panose="02020603050405020304" pitchFamily="18" charset="0"/>
              </a:rPr>
              <a:t>Zdravstvenoj službi dajete mogućnost da nakon vaše smrti odmah zna treba li pripremiti donaciju ili ne, a da ne gubi vrijeme.</a:t>
            </a:r>
          </a:p>
          <a:p>
            <a:pPr>
              <a:spcBef>
                <a:spcPct val="50000"/>
              </a:spcBef>
            </a:pPr>
            <a:r>
              <a:rPr lang="hr-HR" altLang="en-US" sz="2400" dirty="0">
                <a:latin typeface="Cambria" panose="02040503050406030204" pitchFamily="18" charset="0"/>
                <a:cs typeface="Times New Roman" panose="02020603050405020304" pitchFamily="18" charset="0"/>
              </a:rPr>
              <a:t>Svi neovisno o dobi, preležanim bolestima ili drugim okolnostima, trebaju zauzeti stav. Čak i maloljetnici, tj. djeca i omladina mlađa od 18 godina, mogu razmisliti o svom stavu po ovom pitanju i bit će poštovani zbog istog. Pretpostavka je, međutim, da su dostigli takav stupanj razvoja i zrelosti da shvaćaju značaj svog stava.  </a:t>
            </a:r>
            <a:endParaRPr lang="en-GB" altLang="en-US" sz="2400" dirty="0">
              <a:latin typeface="Cambria" panose="02040503050406030204" pitchFamily="18" charset="0"/>
              <a:cs typeface="Times New Roman" panose="02020603050405020304" pitchFamily="18" charset="0"/>
            </a:endParaRPr>
          </a:p>
        </p:txBody>
      </p:sp>
      <p:pic>
        <p:nvPicPr>
          <p:cNvPr id="2" name="Slika 1">
            <a:extLst>
              <a:ext uri="{FF2B5EF4-FFF2-40B4-BE49-F238E27FC236}">
                <a16:creationId xmlns:a16="http://schemas.microsoft.com/office/drawing/2014/main" id="{731BF9FE-11CA-4144-A128-8A37A419B8E0}"/>
              </a:ext>
            </a:extLst>
          </p:cNvPr>
          <p:cNvPicPr>
            <a:picLocks noChangeAspect="1"/>
          </p:cNvPicPr>
          <p:nvPr/>
        </p:nvPicPr>
        <p:blipFill>
          <a:blip r:embed="rId2"/>
          <a:stretch>
            <a:fillRect/>
          </a:stretch>
        </p:blipFill>
        <p:spPr>
          <a:xfrm>
            <a:off x="195282" y="655584"/>
            <a:ext cx="8553429" cy="42676"/>
          </a:xfrm>
          <a:prstGeom prst="rect">
            <a:avLst/>
          </a:prstGeom>
        </p:spPr>
      </p:pic>
    </p:spTree>
    <p:extLst>
      <p:ext uri="{BB962C8B-B14F-4D97-AF65-F5344CB8AC3E}">
        <p14:creationId xmlns:p14="http://schemas.microsoft.com/office/powerpoint/2010/main" val="4046580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468313" y="363538"/>
            <a:ext cx="8135937"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hr-HR" altLang="en-US" sz="2800" b="1" dirty="0">
                <a:latin typeface="Cambria" panose="02040503050406030204" pitchFamily="18" charset="0"/>
              </a:rPr>
              <a:t>3. T</a:t>
            </a:r>
            <a:r>
              <a:rPr lang="hr-HR" altLang="en-US" sz="2800" b="1" dirty="0">
                <a:latin typeface="Cambria" panose="02040503050406030204" pitchFamily="18" charset="0"/>
                <a:cs typeface="Times New Roman" panose="02020603050405020304" pitchFamily="18" charset="0"/>
              </a:rPr>
              <a:t>Ko dobiva moje organe i tkivo?</a:t>
            </a:r>
            <a:br>
              <a:rPr lang="hr-HR" altLang="en-US" sz="2800" b="1" dirty="0">
                <a:latin typeface="Cambria" panose="02040503050406030204" pitchFamily="18" charset="0"/>
                <a:cs typeface="Times New Roman" panose="02020603050405020304" pitchFamily="18" charset="0"/>
              </a:rPr>
            </a:br>
            <a:endParaRPr lang="hr-HR" altLang="en-US" sz="2800" b="1" dirty="0">
              <a:latin typeface="Cambria" panose="02040503050406030204" pitchFamily="18" charset="0"/>
              <a:cs typeface="Times New Roman" panose="02020603050405020304" pitchFamily="18" charset="0"/>
            </a:endParaRPr>
          </a:p>
          <a:p>
            <a:pPr eaLnBrk="1" hangingPunct="1">
              <a:spcBef>
                <a:spcPct val="50000"/>
              </a:spcBef>
            </a:pPr>
            <a:r>
              <a:rPr lang="hr-HR" altLang="en-US" sz="2800" dirty="0">
                <a:latin typeface="Cambria" panose="02040503050406030204" pitchFamily="18" charset="0"/>
                <a:cs typeface="Times New Roman" panose="02020603050405020304" pitchFamily="18" charset="0"/>
              </a:rPr>
              <a:t>Jedna jedina umrla osoba može biti donator više organa i tkiva većem broju primatelja, ali je mnogo okolnosti koje treba uzeti u obzir</a:t>
            </a:r>
          </a:p>
          <a:p>
            <a:pPr marL="457200" indent="-457200" eaLnBrk="1" hangingPunct="1">
              <a:spcBef>
                <a:spcPct val="50000"/>
              </a:spcBef>
              <a:buFontTx/>
              <a:buChar char="-"/>
            </a:pPr>
            <a:r>
              <a:rPr lang="hr-HR" altLang="en-US" sz="2800" dirty="0">
                <a:latin typeface="Cambria" panose="02040503050406030204" pitchFamily="18" charset="0"/>
                <a:cs typeface="Times New Roman" panose="02020603050405020304" pitchFamily="18" charset="0"/>
              </a:rPr>
              <a:t>Pomaže se najprije onima </a:t>
            </a:r>
            <a:r>
              <a:rPr lang="hr-HR" altLang="en-US" sz="2800" b="1" dirty="0">
                <a:solidFill>
                  <a:srgbClr val="FF0000"/>
                </a:solidFill>
                <a:latin typeface="Cambria" panose="02040503050406030204" pitchFamily="18" charset="0"/>
                <a:cs typeface="Times New Roman" panose="02020603050405020304" pitchFamily="18" charset="0"/>
              </a:rPr>
              <a:t>kojima je pomoć</a:t>
            </a:r>
          </a:p>
          <a:p>
            <a:pPr eaLnBrk="1" hangingPunct="1">
              <a:spcBef>
                <a:spcPct val="50000"/>
              </a:spcBef>
            </a:pPr>
            <a:r>
              <a:rPr lang="hr-HR" altLang="en-US" sz="2800" b="1" dirty="0">
                <a:solidFill>
                  <a:srgbClr val="FF0000"/>
                </a:solidFill>
                <a:latin typeface="Cambria" panose="02040503050406030204" pitchFamily="18" charset="0"/>
                <a:cs typeface="Times New Roman" panose="02020603050405020304" pitchFamily="18" charset="0"/>
              </a:rPr>
              <a:t>      najpotrebnija</a:t>
            </a:r>
            <a:endParaRPr lang="hr-HR" altLang="en-US" sz="2800" dirty="0">
              <a:latin typeface="Cambria" panose="02040503050406030204" pitchFamily="18" charset="0"/>
              <a:cs typeface="Times New Roman" panose="02020603050405020304" pitchFamily="18" charset="0"/>
            </a:endParaRPr>
          </a:p>
          <a:p>
            <a:pPr eaLnBrk="1" hangingPunct="1">
              <a:spcBef>
                <a:spcPct val="50000"/>
              </a:spcBef>
            </a:pPr>
            <a:endParaRPr lang="hr-HR" altLang="en-US" sz="2800" dirty="0">
              <a:latin typeface="Cambria" panose="02040503050406030204" pitchFamily="18" charset="0"/>
              <a:cs typeface="Times New Roman" panose="02020603050405020304" pitchFamily="18" charset="0"/>
            </a:endParaRPr>
          </a:p>
          <a:p>
            <a:pPr eaLnBrk="1" hangingPunct="1">
              <a:spcBef>
                <a:spcPct val="50000"/>
              </a:spcBef>
            </a:pPr>
            <a:r>
              <a:rPr lang="hr-HR" altLang="en-US" sz="2800" dirty="0">
                <a:solidFill>
                  <a:srgbClr val="FF0000"/>
                </a:solidFill>
                <a:latin typeface="Cambria" panose="02040503050406030204" pitchFamily="18" charset="0"/>
                <a:cs typeface="Times New Roman" panose="02020603050405020304" pitchFamily="18" charset="0"/>
              </a:rPr>
              <a:t>Davateljevi bližnji ne smiju znati tko je primatelj odnosno primatelji organa, a primatelji ne smiju znati ko je davatelj</a:t>
            </a:r>
          </a:p>
          <a:p>
            <a:pPr>
              <a:spcBef>
                <a:spcPct val="50000"/>
              </a:spcBef>
            </a:pPr>
            <a:endParaRPr lang="hr-HR" altLang="en-US" sz="2800" dirty="0">
              <a:latin typeface="Arial Narrow" panose="020B0606020202030204" pitchFamily="34" charset="0"/>
            </a:endParaRPr>
          </a:p>
        </p:txBody>
      </p:sp>
      <p:pic>
        <p:nvPicPr>
          <p:cNvPr id="2" name="Slika 1">
            <a:extLst>
              <a:ext uri="{FF2B5EF4-FFF2-40B4-BE49-F238E27FC236}">
                <a16:creationId xmlns:a16="http://schemas.microsoft.com/office/drawing/2014/main" id="{29EEA319-EF67-453E-8D53-65FE2844BC6C}"/>
              </a:ext>
            </a:extLst>
          </p:cNvPr>
          <p:cNvPicPr>
            <a:picLocks noChangeAspect="1"/>
          </p:cNvPicPr>
          <p:nvPr/>
        </p:nvPicPr>
        <p:blipFill>
          <a:blip r:embed="rId2"/>
          <a:stretch>
            <a:fillRect/>
          </a:stretch>
        </p:blipFill>
        <p:spPr>
          <a:xfrm>
            <a:off x="122258" y="1046202"/>
            <a:ext cx="8553429" cy="42676"/>
          </a:xfrm>
          <a:prstGeom prst="rect">
            <a:avLst/>
          </a:prstGeom>
        </p:spPr>
      </p:pic>
    </p:spTree>
    <p:extLst>
      <p:ext uri="{BB962C8B-B14F-4D97-AF65-F5344CB8AC3E}">
        <p14:creationId xmlns:p14="http://schemas.microsoft.com/office/powerpoint/2010/main" val="434519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descr="bubreg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45" y="1048514"/>
            <a:ext cx="8286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6"/>
          <p:cNvSpPr>
            <a:spLocks noChangeArrowheads="1"/>
          </p:cNvSpPr>
          <p:nvPr/>
        </p:nvSpPr>
        <p:spPr bwMode="auto">
          <a:xfrm>
            <a:off x="250825" y="1970088"/>
            <a:ext cx="1871663" cy="1841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kumimoji="1" lang="hr-HR" altLang="en-US" sz="1600" b="1" dirty="0">
                <a:latin typeface="Cambria" panose="02040503050406030204" pitchFamily="18" charset="0"/>
              </a:rPr>
              <a:t>BUBREG </a:t>
            </a:r>
            <a:br>
              <a:rPr kumimoji="1" lang="hr-HR" altLang="en-US" sz="1600" b="1" dirty="0">
                <a:latin typeface="Cambria" panose="02040503050406030204" pitchFamily="18" charset="0"/>
              </a:rPr>
            </a:br>
            <a:r>
              <a:rPr kumimoji="1" lang="hr-HR" altLang="en-US" sz="1600" dirty="0">
                <a:latin typeface="Cambria" panose="02040503050406030204" pitchFamily="18" charset="0"/>
              </a:rPr>
              <a:t>KBC Rijeka </a:t>
            </a:r>
            <a:br>
              <a:rPr kumimoji="1" lang="hr-HR" altLang="en-US" sz="1600" dirty="0">
                <a:latin typeface="Cambria" panose="02040503050406030204" pitchFamily="18" charset="0"/>
              </a:rPr>
            </a:br>
            <a:r>
              <a:rPr kumimoji="1" lang="hr-HR" altLang="en-US" sz="1600" dirty="0">
                <a:latin typeface="Cambria" panose="02040503050406030204" pitchFamily="18" charset="0"/>
              </a:rPr>
              <a:t>- od živog donora, 1971., </a:t>
            </a:r>
            <a:br>
              <a:rPr kumimoji="1" lang="hr-HR" altLang="en-US" sz="1600" dirty="0">
                <a:latin typeface="Cambria" panose="02040503050406030204" pitchFamily="18" charset="0"/>
              </a:rPr>
            </a:br>
            <a:r>
              <a:rPr kumimoji="1" lang="hr-HR" altLang="en-US" sz="1600" dirty="0">
                <a:latin typeface="Cambria" panose="02040503050406030204" pitchFamily="18" charset="0"/>
              </a:rPr>
              <a:t>- od umrloga, 1972. </a:t>
            </a:r>
          </a:p>
          <a:p>
            <a:pPr algn="ctr" eaLnBrk="1" hangingPunct="1"/>
            <a:r>
              <a:rPr kumimoji="1" lang="hr-HR" altLang="en-US" sz="1600" dirty="0">
                <a:latin typeface="Cambria" panose="02040503050406030204" pitchFamily="18" charset="0"/>
              </a:rPr>
              <a:t>prof. dr. Vnko Frančišković i sur-</a:t>
            </a:r>
            <a:r>
              <a:rPr kumimoji="1" lang="en-US" altLang="en-US" sz="1600" dirty="0">
                <a:latin typeface="Cambria" panose="02040503050406030204" pitchFamily="18" charset="0"/>
              </a:rPr>
              <a:t> </a:t>
            </a:r>
          </a:p>
        </p:txBody>
      </p:sp>
      <p:pic>
        <p:nvPicPr>
          <p:cNvPr id="10245" name="Picture 8" descr="src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822" y="1000890"/>
            <a:ext cx="6667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9"/>
          <p:cNvSpPr>
            <a:spLocks noChangeArrowheads="1"/>
          </p:cNvSpPr>
          <p:nvPr/>
        </p:nvSpPr>
        <p:spPr bwMode="auto">
          <a:xfrm>
            <a:off x="2262745" y="1970088"/>
            <a:ext cx="1521299" cy="132343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kumimoji="1" lang="hr-HR" altLang="en-US" sz="1600" b="1" dirty="0">
                <a:latin typeface="Cambria" panose="02040503050406030204" pitchFamily="18" charset="0"/>
              </a:rPr>
              <a:t>SRCE</a:t>
            </a:r>
            <a:br>
              <a:rPr kumimoji="1" lang="hr-HR" altLang="en-US" sz="1600" b="1" dirty="0">
                <a:latin typeface="Cambria" panose="02040503050406030204" pitchFamily="18" charset="0"/>
              </a:rPr>
            </a:br>
            <a:r>
              <a:rPr kumimoji="1" lang="hr-HR" altLang="en-US" sz="1600" dirty="0">
                <a:latin typeface="Cambria" panose="02040503050406030204" pitchFamily="18" charset="0"/>
              </a:rPr>
              <a:t>- KBC Zagreb,  1988. </a:t>
            </a:r>
          </a:p>
          <a:p>
            <a:pPr algn="ctr" eaLnBrk="1" hangingPunct="1"/>
            <a:r>
              <a:rPr kumimoji="1" lang="hr-HR" altLang="en-US" sz="1600" dirty="0">
                <a:latin typeface="Cambria" panose="02040503050406030204" pitchFamily="18" charset="0"/>
              </a:rPr>
              <a:t>prof. dr. Josip Sokolić i sur. </a:t>
            </a:r>
            <a:r>
              <a:rPr kumimoji="1" lang="hr-HR" altLang="en-US" sz="1600" dirty="0">
                <a:latin typeface="Arial Narrow" panose="020B0606020202030204" pitchFamily="34" charset="0"/>
              </a:rPr>
              <a:t>   </a:t>
            </a:r>
          </a:p>
        </p:txBody>
      </p:sp>
      <p:pic>
        <p:nvPicPr>
          <p:cNvPr id="10247" name="Picture 10" descr="jetra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242" y="979410"/>
            <a:ext cx="9620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11"/>
          <p:cNvSpPr>
            <a:spLocks noChangeArrowheads="1"/>
          </p:cNvSpPr>
          <p:nvPr/>
        </p:nvSpPr>
        <p:spPr bwMode="auto">
          <a:xfrm>
            <a:off x="4021279" y="1943745"/>
            <a:ext cx="1296988" cy="169277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kumimoji="1" lang="hr-HR" altLang="en-US" sz="1600" b="1" dirty="0">
                <a:latin typeface="Cambria" panose="02040503050406030204" pitchFamily="18" charset="0"/>
              </a:rPr>
              <a:t>JETRA</a:t>
            </a:r>
            <a:br>
              <a:rPr kumimoji="1" lang="hr-HR" altLang="en-US" sz="1600" b="1" dirty="0">
                <a:latin typeface="Cambria" panose="02040503050406030204" pitchFamily="18" charset="0"/>
              </a:rPr>
            </a:br>
            <a:r>
              <a:rPr kumimoji="1" lang="hr-HR" altLang="en-US" sz="1600" dirty="0">
                <a:latin typeface="Cambria" panose="02040503050406030204" pitchFamily="18" charset="0"/>
              </a:rPr>
              <a:t> - KBC Zagreb, 1990. </a:t>
            </a:r>
          </a:p>
          <a:p>
            <a:pPr algn="ctr" eaLnBrk="1" hangingPunct="1"/>
            <a:r>
              <a:rPr kumimoji="1" lang="hr-HR" altLang="en-US" sz="1600" dirty="0">
                <a:latin typeface="Cambria" panose="02040503050406030204" pitchFamily="18" charset="0"/>
              </a:rPr>
              <a:t>doc. dr. Vuk Borčić i sur</a:t>
            </a:r>
            <a:r>
              <a:rPr kumimoji="1" lang="hr-HR" altLang="en-US" sz="1600" dirty="0">
                <a:latin typeface="Arial Narrow" panose="020B0606020202030204" pitchFamily="34" charset="0"/>
              </a:rPr>
              <a:t>. </a:t>
            </a:r>
            <a:r>
              <a:rPr kumimoji="1" lang="hr-HR" altLang="en-US" sz="2400" dirty="0">
                <a:latin typeface="Times New Roman" panose="02020603050405020304" pitchFamily="18" charset="0"/>
              </a:rPr>
              <a:t> </a:t>
            </a:r>
          </a:p>
        </p:txBody>
      </p:sp>
      <p:pic>
        <p:nvPicPr>
          <p:cNvPr id="10249" name="Picture 12" descr="pankreas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6575" y="1048514"/>
            <a:ext cx="1336591" cy="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13"/>
          <p:cNvSpPr>
            <a:spLocks noChangeArrowheads="1"/>
          </p:cNvSpPr>
          <p:nvPr/>
        </p:nvSpPr>
        <p:spPr bwMode="auto">
          <a:xfrm>
            <a:off x="5814576" y="2013925"/>
            <a:ext cx="1223962" cy="1193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kumimoji="1" lang="hr-HR" altLang="en-US" sz="1400" b="1" dirty="0">
                <a:latin typeface="Cambria" panose="02040503050406030204" pitchFamily="18" charset="0"/>
              </a:rPr>
              <a:t>GUŠTERAČA</a:t>
            </a:r>
            <a:br>
              <a:rPr kumimoji="1" lang="hr-HR" altLang="en-US" sz="1400" b="1" dirty="0">
                <a:latin typeface="Cambria" panose="02040503050406030204" pitchFamily="18" charset="0"/>
              </a:rPr>
            </a:br>
            <a:r>
              <a:rPr kumimoji="1" lang="hr-HR" altLang="en-US" sz="1400" dirty="0">
                <a:latin typeface="Cambria" panose="02040503050406030204" pitchFamily="18" charset="0"/>
              </a:rPr>
              <a:t> -  KBC Rijeka 1993. </a:t>
            </a:r>
          </a:p>
          <a:p>
            <a:pPr algn="ctr" eaLnBrk="1" hangingPunct="1"/>
            <a:r>
              <a:rPr kumimoji="1" lang="hr-HR" altLang="en-US" sz="1400" dirty="0">
                <a:latin typeface="Cambria" panose="02040503050406030204" pitchFamily="18" charset="0"/>
              </a:rPr>
              <a:t>dr. Miomir Zelić i sur.  </a:t>
            </a:r>
          </a:p>
        </p:txBody>
      </p:sp>
      <p:sp>
        <p:nvSpPr>
          <p:cNvPr id="10252" name="Rectangle 15"/>
          <p:cNvSpPr>
            <a:spLocks noChangeArrowheads="1"/>
          </p:cNvSpPr>
          <p:nvPr/>
        </p:nvSpPr>
        <p:spPr bwMode="auto">
          <a:xfrm>
            <a:off x="7534847" y="1995056"/>
            <a:ext cx="1512888" cy="17716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kumimoji="1" lang="hr-HR" altLang="en-US" sz="1400" b="1" dirty="0">
                <a:latin typeface="Cambria" panose="02040503050406030204" pitchFamily="18" charset="0"/>
              </a:rPr>
              <a:t>PLUĆA</a:t>
            </a:r>
            <a:endParaRPr kumimoji="1" lang="hr-HR" altLang="en-US" sz="1400" dirty="0">
              <a:latin typeface="Cambria" panose="02040503050406030204" pitchFamily="18" charset="0"/>
            </a:endParaRPr>
          </a:p>
          <a:p>
            <a:pPr algn="ctr" eaLnBrk="1" hangingPunct="1"/>
            <a:r>
              <a:rPr kumimoji="1" lang="hr-HR" altLang="en-US" sz="1400" dirty="0">
                <a:latin typeface="Cambria" panose="02040503050406030204" pitchFamily="18" charset="0"/>
              </a:rPr>
              <a:t>- KB za plućne bolesti, </a:t>
            </a:r>
            <a:br>
              <a:rPr kumimoji="1" lang="hr-HR" altLang="en-US" sz="1400" dirty="0">
                <a:latin typeface="Cambria" panose="02040503050406030204" pitchFamily="18" charset="0"/>
              </a:rPr>
            </a:br>
            <a:r>
              <a:rPr kumimoji="1" lang="hr-HR" altLang="en-US" sz="1400" dirty="0">
                <a:latin typeface="Cambria" panose="02040503050406030204" pitchFamily="18" charset="0"/>
              </a:rPr>
              <a:t>Jordanovac, Zagreb, 2002.  </a:t>
            </a:r>
          </a:p>
          <a:p>
            <a:pPr algn="ctr" eaLnBrk="1" hangingPunct="1"/>
            <a:r>
              <a:rPr kumimoji="1" lang="hr-HR" altLang="en-US" sz="1400" dirty="0">
                <a:latin typeface="Cambria" panose="02040503050406030204" pitchFamily="18" charset="0"/>
              </a:rPr>
              <a:t>prof. dr. Zoran Slobodnjak i sur</a:t>
            </a:r>
            <a:r>
              <a:rPr kumimoji="1" lang="hr-HR" altLang="en-US" sz="2400" dirty="0">
                <a:latin typeface="Cambria" panose="02040503050406030204" pitchFamily="18" charset="0"/>
              </a:rPr>
              <a:t>. </a:t>
            </a:r>
          </a:p>
        </p:txBody>
      </p:sp>
      <p:pic>
        <p:nvPicPr>
          <p:cNvPr id="10253" name="Picture 16" descr="bub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1241" y="4261828"/>
            <a:ext cx="6000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7" descr="panc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9773" y="4304690"/>
            <a:ext cx="952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Rectangle 18"/>
          <p:cNvSpPr>
            <a:spLocks noChangeArrowheads="1"/>
          </p:cNvSpPr>
          <p:nvPr/>
        </p:nvSpPr>
        <p:spPr bwMode="auto">
          <a:xfrm>
            <a:off x="2555874" y="5133231"/>
            <a:ext cx="3870683" cy="95410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kumimoji="1" lang="hr-HR" altLang="en-US" sz="1400" b="1" dirty="0">
                <a:latin typeface="Cambria" panose="02040503050406030204" pitchFamily="18" charset="0"/>
              </a:rPr>
              <a:t>BUBREG I GUŠTERAČA </a:t>
            </a:r>
            <a:endParaRPr kumimoji="1" lang="hr-HR" altLang="en-US" sz="1400" dirty="0">
              <a:latin typeface="Cambria" panose="02040503050406030204" pitchFamily="18" charset="0"/>
            </a:endParaRPr>
          </a:p>
          <a:p>
            <a:pPr algn="ctr" eaLnBrk="1" hangingPunct="1"/>
            <a:r>
              <a:rPr kumimoji="1" lang="hr-HR" altLang="en-US" sz="1400" dirty="0">
                <a:latin typeface="Cambria" panose="02040503050406030204" pitchFamily="18" charset="0"/>
              </a:rPr>
              <a:t>KB Merkur, Zagreb, 2002,</a:t>
            </a:r>
          </a:p>
          <a:p>
            <a:pPr algn="ctr" eaLnBrk="1" hangingPunct="1"/>
            <a:r>
              <a:rPr kumimoji="1" lang="hr-HR" altLang="en-US" sz="1400" dirty="0">
                <a:latin typeface="Cambria" panose="02040503050406030204" pitchFamily="18" charset="0"/>
              </a:rPr>
              <a:t>prof. dr. Josip Pasini i dr. Stipe Jadrijević i sur. </a:t>
            </a:r>
          </a:p>
          <a:p>
            <a:pPr algn="ctr" eaLnBrk="1" hangingPunct="1"/>
            <a:r>
              <a:rPr kumimoji="1" lang="hr-HR" altLang="en-US" sz="1400" dirty="0">
                <a:latin typeface="Cambria" panose="02040503050406030204" pitchFamily="18" charset="0"/>
              </a:rPr>
              <a:t> </a:t>
            </a:r>
          </a:p>
        </p:txBody>
      </p:sp>
      <p:sp>
        <p:nvSpPr>
          <p:cNvPr id="16" name="TextBox 15"/>
          <p:cNvSpPr txBox="1"/>
          <p:nvPr/>
        </p:nvSpPr>
        <p:spPr>
          <a:xfrm>
            <a:off x="1210614" y="105312"/>
            <a:ext cx="6890197" cy="523220"/>
          </a:xfrm>
          <a:prstGeom prst="rect">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kumimoji="1" lang="hr-HR" altLang="en-US" sz="2800" b="1" dirty="0">
                <a:latin typeface="Cambria" panose="02040503050406030204" pitchFamily="18" charset="0"/>
              </a:rPr>
              <a:t>POVIJEST PRESAĐIVANJA U HRVATSKOJ</a:t>
            </a:r>
            <a:r>
              <a:rPr kumimoji="1" lang="en-US" altLang="en-US" sz="2800" b="1" dirty="0">
                <a:latin typeface="Cambria" panose="02040503050406030204" pitchFamily="18" charset="0"/>
              </a:rPr>
              <a:t> </a:t>
            </a:r>
          </a:p>
        </p:txBody>
      </p:sp>
      <p:pic>
        <p:nvPicPr>
          <p:cNvPr id="3" name="Slika 2"/>
          <p:cNvPicPr>
            <a:picLocks noChangeAspect="1"/>
          </p:cNvPicPr>
          <p:nvPr/>
        </p:nvPicPr>
        <p:blipFill>
          <a:blip r:embed="rId8"/>
          <a:stretch>
            <a:fillRect/>
          </a:stretch>
        </p:blipFill>
        <p:spPr>
          <a:xfrm>
            <a:off x="7534847" y="1104524"/>
            <a:ext cx="1445046" cy="734565"/>
          </a:xfrm>
          <a:prstGeom prst="rect">
            <a:avLst/>
          </a:prstGeom>
        </p:spPr>
      </p:pic>
    </p:spTree>
    <p:extLst>
      <p:ext uri="{BB962C8B-B14F-4D97-AF65-F5344CB8AC3E}">
        <p14:creationId xmlns:p14="http://schemas.microsoft.com/office/powerpoint/2010/main" val="582252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C43C6D57-F3D7-4353-AE57-AB7C23DFC5DD}"/>
              </a:ext>
            </a:extLst>
          </p:cNvPr>
          <p:cNvPicPr>
            <a:picLocks noChangeAspect="1"/>
          </p:cNvPicPr>
          <p:nvPr/>
        </p:nvPicPr>
        <p:blipFill>
          <a:blip r:embed="rId2"/>
          <a:stretch>
            <a:fillRect/>
          </a:stretch>
        </p:blipFill>
        <p:spPr>
          <a:xfrm>
            <a:off x="795200" y="635754"/>
            <a:ext cx="7553599" cy="792549"/>
          </a:xfrm>
          <a:prstGeom prst="rect">
            <a:avLst/>
          </a:prstGeom>
        </p:spPr>
      </p:pic>
      <p:pic>
        <p:nvPicPr>
          <p:cNvPr id="3" name="Slika 2">
            <a:extLst>
              <a:ext uri="{FF2B5EF4-FFF2-40B4-BE49-F238E27FC236}">
                <a16:creationId xmlns:a16="http://schemas.microsoft.com/office/drawing/2014/main" id="{59E439D2-02AA-4D4F-ABF4-4FDD34D61A3C}"/>
              </a:ext>
            </a:extLst>
          </p:cNvPr>
          <p:cNvPicPr>
            <a:picLocks noChangeAspect="1"/>
          </p:cNvPicPr>
          <p:nvPr/>
        </p:nvPicPr>
        <p:blipFill>
          <a:blip r:embed="rId3"/>
          <a:stretch>
            <a:fillRect/>
          </a:stretch>
        </p:blipFill>
        <p:spPr>
          <a:xfrm>
            <a:off x="2130640" y="1630271"/>
            <a:ext cx="4591975" cy="4591975"/>
          </a:xfrm>
          <a:prstGeom prst="rect">
            <a:avLst/>
          </a:prstGeom>
        </p:spPr>
      </p:pic>
    </p:spTree>
    <p:extLst>
      <p:ext uri="{BB962C8B-B14F-4D97-AF65-F5344CB8AC3E}">
        <p14:creationId xmlns:p14="http://schemas.microsoft.com/office/powerpoint/2010/main" val="2404431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8105" y="453379"/>
            <a:ext cx="7417149" cy="461665"/>
          </a:xfrm>
          <a:prstGeom prst="rect">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hr-HR" sz="2400" b="1" dirty="0">
                <a:effectLst>
                  <a:outerShdw blurRad="38100" dist="38100" dir="2700000" algn="tl">
                    <a:srgbClr val="000000">
                      <a:alpha val="43137"/>
                    </a:srgbClr>
                  </a:outerShdw>
                </a:effectLst>
                <a:latin typeface="Cambria" panose="02040503050406030204" pitchFamily="18" charset="0"/>
              </a:rPr>
              <a:t>Etička i religijska gledišta o doniranju organa</a:t>
            </a:r>
          </a:p>
        </p:txBody>
      </p:sp>
      <p:sp>
        <p:nvSpPr>
          <p:cNvPr id="13" name="Content Placeholder 12"/>
          <p:cNvSpPr>
            <a:spLocks noGrp="1"/>
          </p:cNvSpPr>
          <p:nvPr>
            <p:ph idx="4294967295"/>
          </p:nvPr>
        </p:nvSpPr>
        <p:spPr>
          <a:xfrm>
            <a:off x="790575" y="1822450"/>
            <a:ext cx="8353425" cy="4351338"/>
          </a:xfrm>
        </p:spPr>
        <p:txBody>
          <a:bodyPr>
            <a:normAutofit/>
          </a:bodyPr>
          <a:lstStyle/>
          <a:p>
            <a:pPr marL="0" indent="0">
              <a:buNone/>
            </a:pPr>
            <a:r>
              <a:rPr lang="hr-HR" dirty="0">
                <a:latin typeface="Cambria" panose="02040503050406030204" pitchFamily="18" charset="0"/>
              </a:rPr>
              <a:t>Bioetička gledišta na transplantaciju tiču se poštivanja</a:t>
            </a:r>
          </a:p>
          <a:p>
            <a:pPr marL="0" indent="0">
              <a:buNone/>
            </a:pPr>
            <a:r>
              <a:rPr lang="hr-HR" dirty="0">
                <a:latin typeface="Cambria" panose="02040503050406030204" pitchFamily="18" charset="0"/>
              </a:rPr>
              <a:t> </a:t>
            </a:r>
            <a:r>
              <a:rPr lang="hr-HR" b="1" dirty="0">
                <a:effectLst>
                  <a:outerShdw blurRad="38100" dist="38100" dir="2700000" algn="tl">
                    <a:srgbClr val="000000">
                      <a:alpha val="43137"/>
                    </a:srgbClr>
                  </a:outerShdw>
                </a:effectLst>
                <a:latin typeface="Cambria" panose="02040503050406030204" pitchFamily="18" charset="0"/>
              </a:rPr>
              <a:t>4 osnovna načela etike:</a:t>
            </a:r>
          </a:p>
          <a:p>
            <a:pPr marL="514350" indent="-514350">
              <a:buAutoNum type="arabicPeriod"/>
            </a:pPr>
            <a:r>
              <a:rPr lang="hr-HR" dirty="0">
                <a:latin typeface="Cambria" panose="02040503050406030204" pitchFamily="18" charset="0"/>
              </a:rPr>
              <a:t>Dobročinstvo</a:t>
            </a:r>
          </a:p>
          <a:p>
            <a:pPr marL="514350" indent="-514350">
              <a:buAutoNum type="arabicPeriod"/>
            </a:pPr>
            <a:r>
              <a:rPr lang="hr-HR" dirty="0">
                <a:latin typeface="Cambria" panose="02040503050406030204" pitchFamily="18" charset="0"/>
              </a:rPr>
              <a:t>Neškodljivost</a:t>
            </a:r>
          </a:p>
          <a:p>
            <a:pPr marL="514350" indent="-514350">
              <a:buAutoNum type="arabicPeriod"/>
            </a:pPr>
            <a:r>
              <a:rPr lang="hr-HR" dirty="0">
                <a:latin typeface="Cambria" panose="02040503050406030204" pitchFamily="18" charset="0"/>
              </a:rPr>
              <a:t>Autonomnost</a:t>
            </a:r>
          </a:p>
          <a:p>
            <a:pPr marL="514350" indent="-514350">
              <a:buAutoNum type="arabicPeriod"/>
            </a:pPr>
            <a:r>
              <a:rPr lang="hr-HR" dirty="0">
                <a:latin typeface="Cambria" panose="02040503050406030204" pitchFamily="18" charset="0"/>
              </a:rPr>
              <a:t>Pravednost </a:t>
            </a:r>
          </a:p>
          <a:p>
            <a:pPr marL="514350" indent="-514350">
              <a:buAutoNum type="arabicPeriod"/>
            </a:pPr>
            <a:endParaRPr lang="hr-HR" dirty="0">
              <a:latin typeface="Cambria" panose="02040503050406030204" pitchFamily="18" charset="0"/>
              <a:ea typeface="Cambria" panose="02040503050406030204" pitchFamily="18" charset="0"/>
            </a:endParaRPr>
          </a:p>
          <a:p>
            <a:pPr marL="0" indent="0">
              <a:buNone/>
            </a:pPr>
            <a:r>
              <a:rPr lang="en-US" sz="2000" b="1" spc="-1" dirty="0" err="1">
                <a:latin typeface="Cambria" panose="02040503050406030204" pitchFamily="18" charset="0"/>
                <a:ea typeface="Cambria" panose="02040503050406030204" pitchFamily="18" charset="0"/>
              </a:rPr>
              <a:t>Dobrovoljno</a:t>
            </a:r>
            <a:r>
              <a:rPr lang="en-US" sz="2000" b="1" spc="-1" dirty="0">
                <a:latin typeface="Cambria" panose="02040503050406030204" pitchFamily="18" charset="0"/>
                <a:ea typeface="Cambria" panose="02040503050406030204" pitchFamily="18" charset="0"/>
              </a:rPr>
              <a:t> </a:t>
            </a:r>
            <a:r>
              <a:rPr lang="en-US" sz="2000" b="1" spc="-1" dirty="0" err="1">
                <a:latin typeface="Cambria" panose="02040503050406030204" pitchFamily="18" charset="0"/>
                <a:ea typeface="Cambria" panose="02040503050406030204" pitchFamily="18" charset="0"/>
              </a:rPr>
              <a:t>darivanje</a:t>
            </a:r>
            <a:r>
              <a:rPr lang="en-US" sz="2000" b="1" spc="-1" dirty="0">
                <a:latin typeface="Cambria" panose="02040503050406030204" pitchFamily="18" charset="0"/>
                <a:ea typeface="Cambria" panose="02040503050406030204" pitchFamily="18" charset="0"/>
              </a:rPr>
              <a:t> </a:t>
            </a:r>
            <a:r>
              <a:rPr lang="en-US" sz="2000" b="1" spc="-1" dirty="0" err="1">
                <a:latin typeface="Cambria" panose="02040503050406030204" pitchFamily="18" charset="0"/>
                <a:ea typeface="Cambria" panose="02040503050406030204" pitchFamily="18" charset="0"/>
              </a:rPr>
              <a:t>krvi</a:t>
            </a:r>
            <a:r>
              <a:rPr lang="en-US" sz="2000" b="1" spc="-1" dirty="0">
                <a:latin typeface="Cambria" panose="02040503050406030204" pitchFamily="18" charset="0"/>
                <a:ea typeface="Cambria" panose="02040503050406030204" pitchFamily="18" charset="0"/>
              </a:rPr>
              <a:t> je </a:t>
            </a:r>
            <a:r>
              <a:rPr lang="en-US" sz="2000" b="1" spc="-1" dirty="0" err="1">
                <a:latin typeface="Cambria" panose="02040503050406030204" pitchFamily="18" charset="0"/>
                <a:ea typeface="Cambria" panose="02040503050406030204" pitchFamily="18" charset="0"/>
              </a:rPr>
              <a:t>presađivanje</a:t>
            </a:r>
            <a:r>
              <a:rPr lang="en-US" sz="2000" b="1" spc="-1" dirty="0">
                <a:latin typeface="Cambria" panose="02040503050406030204" pitchFamily="18" charset="0"/>
                <a:ea typeface="Cambria" panose="02040503050406030204" pitchFamily="18" charset="0"/>
              </a:rPr>
              <a:t> organa</a:t>
            </a:r>
            <a:endParaRPr lang="hr-HR" b="1" dirty="0">
              <a:latin typeface="Cambria" panose="02040503050406030204" pitchFamily="18" charset="0"/>
              <a:ea typeface="Cambria" panose="02040503050406030204" pitchFamily="18" charset="0"/>
            </a:endParaRPr>
          </a:p>
          <a:p>
            <a:pPr marL="0" indent="0">
              <a:buNone/>
            </a:pPr>
            <a:r>
              <a:rPr lang="hr-HR" dirty="0">
                <a:latin typeface="Cambria" panose="02040503050406030204" pitchFamily="18" charset="0"/>
              </a:rPr>
              <a:t>Načela na kojima se organizira dobrovoljno darivanje krvi:</a:t>
            </a:r>
          </a:p>
          <a:p>
            <a:pPr marL="0" indent="0">
              <a:buNone/>
            </a:pPr>
            <a:r>
              <a:rPr lang="hr-HR" dirty="0">
                <a:latin typeface="Cambria" panose="02040503050406030204" pitchFamily="18" charset="0"/>
              </a:rPr>
              <a:t>Dobrovoljnost, besplatnost, anonimnost, solidarnost</a:t>
            </a:r>
            <a:endParaRPr lang="en-US" dirty="0">
              <a:latin typeface="Cambria" panose="02040503050406030204" pitchFamily="18" charset="0"/>
            </a:endParaRPr>
          </a:p>
        </p:txBody>
      </p:sp>
      <p:pic>
        <p:nvPicPr>
          <p:cNvPr id="2" name="Slika 1">
            <a:extLst>
              <a:ext uri="{FF2B5EF4-FFF2-40B4-BE49-F238E27FC236}">
                <a16:creationId xmlns:a16="http://schemas.microsoft.com/office/drawing/2014/main" id="{5E5FC0DB-1F76-449C-B170-20ED815357F0}"/>
              </a:ext>
            </a:extLst>
          </p:cNvPr>
          <p:cNvPicPr>
            <a:picLocks noChangeAspect="1"/>
          </p:cNvPicPr>
          <p:nvPr/>
        </p:nvPicPr>
        <p:blipFill>
          <a:blip r:embed="rId2"/>
          <a:stretch>
            <a:fillRect/>
          </a:stretch>
        </p:blipFill>
        <p:spPr>
          <a:xfrm>
            <a:off x="295285" y="1197122"/>
            <a:ext cx="8553429" cy="42676"/>
          </a:xfrm>
          <a:prstGeom prst="rect">
            <a:avLst/>
          </a:prstGeom>
        </p:spPr>
      </p:pic>
      <p:pic>
        <p:nvPicPr>
          <p:cNvPr id="4" name="Slika 3">
            <a:extLst>
              <a:ext uri="{FF2B5EF4-FFF2-40B4-BE49-F238E27FC236}">
                <a16:creationId xmlns:a16="http://schemas.microsoft.com/office/drawing/2014/main" id="{97EAE0A3-18F9-4DD6-A277-BA43FDDA41A4}"/>
              </a:ext>
            </a:extLst>
          </p:cNvPr>
          <p:cNvPicPr>
            <a:picLocks noChangeAspect="1"/>
          </p:cNvPicPr>
          <p:nvPr/>
        </p:nvPicPr>
        <p:blipFill>
          <a:blip r:embed="rId3"/>
          <a:stretch>
            <a:fillRect/>
          </a:stretch>
        </p:blipFill>
        <p:spPr>
          <a:xfrm>
            <a:off x="4543425" y="2378846"/>
            <a:ext cx="3055860" cy="1905000"/>
          </a:xfrm>
          <a:prstGeom prst="rect">
            <a:avLst/>
          </a:prstGeom>
        </p:spPr>
      </p:pic>
    </p:spTree>
    <p:extLst>
      <p:ext uri="{BB962C8B-B14F-4D97-AF65-F5344CB8AC3E}">
        <p14:creationId xmlns:p14="http://schemas.microsoft.com/office/powerpoint/2010/main" val="1279408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3424" y="453379"/>
            <a:ext cx="7417149" cy="461665"/>
          </a:xfrm>
          <a:prstGeom prst="rect">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hr-HR" sz="2400" b="1" dirty="0">
                <a:effectLst>
                  <a:outerShdw blurRad="38100" dist="38100" dir="2700000" algn="tl">
                    <a:srgbClr val="000000">
                      <a:alpha val="43137"/>
                    </a:srgbClr>
                  </a:outerShdw>
                </a:effectLst>
                <a:latin typeface="Cambria" panose="02040503050406030204" pitchFamily="18" charset="0"/>
              </a:rPr>
              <a:t>Solidarnost </a:t>
            </a:r>
          </a:p>
        </p:txBody>
      </p:sp>
      <p:sp>
        <p:nvSpPr>
          <p:cNvPr id="13" name="Content Placeholder 12"/>
          <p:cNvSpPr>
            <a:spLocks noGrp="1"/>
          </p:cNvSpPr>
          <p:nvPr>
            <p:ph idx="4294967295"/>
          </p:nvPr>
        </p:nvSpPr>
        <p:spPr>
          <a:xfrm>
            <a:off x="790575" y="1822450"/>
            <a:ext cx="8353425" cy="4351338"/>
          </a:xfrm>
        </p:spPr>
        <p:txBody>
          <a:bodyPr>
            <a:normAutofit/>
          </a:bodyPr>
          <a:lstStyle/>
          <a:p>
            <a:pPr marL="0" indent="0">
              <a:buNone/>
            </a:pPr>
            <a:r>
              <a:rPr lang="hr-HR" dirty="0">
                <a:latin typeface="Cambria" panose="02040503050406030204" pitchFamily="18" charset="0"/>
              </a:rPr>
              <a:t>Osjećaj solidarnosti postaje ključni oblik moralnog djelovanja</a:t>
            </a:r>
          </a:p>
          <a:p>
            <a:pPr marL="0" indent="0">
              <a:buNone/>
            </a:pPr>
            <a:r>
              <a:rPr lang="hr-HR" b="1" dirty="0">
                <a:effectLst>
                  <a:outerShdw blurRad="38100" dist="38100" dir="2700000" algn="tl">
                    <a:srgbClr val="000000">
                      <a:alpha val="43137"/>
                    </a:srgbClr>
                  </a:outerShdw>
                </a:effectLst>
                <a:latin typeface="Cambria" panose="02040503050406030204" pitchFamily="18" charset="0"/>
              </a:rPr>
              <a:t>Etika solidarnosti </a:t>
            </a:r>
            <a:r>
              <a:rPr lang="hr-HR" dirty="0">
                <a:latin typeface="Cambria" panose="02040503050406030204" pitchFamily="18" charset="0"/>
              </a:rPr>
              <a:t>uključuje brigu o sebi i o drugome te brigu o životu, i kao takva postaje motivacijom u darivanju organa</a:t>
            </a:r>
            <a:endParaRPr lang="en-US" dirty="0">
              <a:latin typeface="Cambria" panose="02040503050406030204" pitchFamily="18" charset="0"/>
            </a:endParaRPr>
          </a:p>
        </p:txBody>
      </p:sp>
      <p:sp>
        <p:nvSpPr>
          <p:cNvPr id="14" name="TextBox 13"/>
          <p:cNvSpPr txBox="1"/>
          <p:nvPr/>
        </p:nvSpPr>
        <p:spPr>
          <a:xfrm>
            <a:off x="507801" y="3291246"/>
            <a:ext cx="8558182" cy="954107"/>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hr-HR" sz="2800" b="1" i="1" dirty="0">
                <a:latin typeface="Cambria" panose="02040503050406030204" pitchFamily="18" charset="0"/>
              </a:rPr>
              <a:t>"Sve što može poslužiti živomu, grijeh je pokopati."</a:t>
            </a:r>
          </a:p>
          <a:p>
            <a:pPr algn="ctr"/>
            <a:r>
              <a:rPr lang="hr-HR" sz="2800" i="1" dirty="0">
                <a:latin typeface="Cambria" panose="02040503050406030204" pitchFamily="18" charset="0"/>
              </a:rPr>
              <a:t>(Sv. papa Ivan Pavao II.)</a:t>
            </a:r>
            <a:endParaRPr lang="hr-HR" sz="2800" dirty="0">
              <a:latin typeface="Cambria" panose="02040503050406030204" pitchFamily="18" charset="0"/>
            </a:endParaRPr>
          </a:p>
        </p:txBody>
      </p:sp>
      <p:pic>
        <p:nvPicPr>
          <p:cNvPr id="2" name="Slika 1">
            <a:extLst>
              <a:ext uri="{FF2B5EF4-FFF2-40B4-BE49-F238E27FC236}">
                <a16:creationId xmlns:a16="http://schemas.microsoft.com/office/drawing/2014/main" id="{840242E1-B75B-41AA-85BF-A1AAAD0E13F2}"/>
              </a:ext>
            </a:extLst>
          </p:cNvPr>
          <p:cNvPicPr>
            <a:picLocks noChangeAspect="1"/>
          </p:cNvPicPr>
          <p:nvPr/>
        </p:nvPicPr>
        <p:blipFill>
          <a:blip r:embed="rId2"/>
          <a:stretch>
            <a:fillRect/>
          </a:stretch>
        </p:blipFill>
        <p:spPr>
          <a:xfrm>
            <a:off x="543433" y="4482874"/>
            <a:ext cx="4423854" cy="2291548"/>
          </a:xfrm>
          <a:prstGeom prst="rect">
            <a:avLst/>
          </a:prstGeom>
        </p:spPr>
      </p:pic>
      <p:pic>
        <p:nvPicPr>
          <p:cNvPr id="12" name="Slika 11">
            <a:extLst>
              <a:ext uri="{FF2B5EF4-FFF2-40B4-BE49-F238E27FC236}">
                <a16:creationId xmlns:a16="http://schemas.microsoft.com/office/drawing/2014/main" id="{7AB99CFB-B63C-47EA-8F80-28767A049FBC}"/>
              </a:ext>
            </a:extLst>
          </p:cNvPr>
          <p:cNvPicPr>
            <a:picLocks noChangeAspect="1"/>
          </p:cNvPicPr>
          <p:nvPr/>
        </p:nvPicPr>
        <p:blipFill>
          <a:blip r:embed="rId3"/>
          <a:stretch>
            <a:fillRect/>
          </a:stretch>
        </p:blipFill>
        <p:spPr>
          <a:xfrm>
            <a:off x="295283" y="1304733"/>
            <a:ext cx="8553429" cy="42676"/>
          </a:xfrm>
          <a:prstGeom prst="rect">
            <a:avLst/>
          </a:prstGeom>
        </p:spPr>
      </p:pic>
      <p:sp>
        <p:nvSpPr>
          <p:cNvPr id="4" name="Pravokutnik 3">
            <a:extLst>
              <a:ext uri="{FF2B5EF4-FFF2-40B4-BE49-F238E27FC236}">
                <a16:creationId xmlns:a16="http://schemas.microsoft.com/office/drawing/2014/main" id="{12F85FCD-38CE-4074-B6F2-204724D43B53}"/>
              </a:ext>
            </a:extLst>
          </p:cNvPr>
          <p:cNvSpPr/>
          <p:nvPr/>
        </p:nvSpPr>
        <p:spPr>
          <a:xfrm>
            <a:off x="2690753" y="2967996"/>
            <a:ext cx="2998193" cy="369332"/>
          </a:xfrm>
          <a:prstGeom prst="rect">
            <a:avLst/>
          </a:prstGeom>
        </p:spPr>
        <p:txBody>
          <a:bodyPr wrap="none">
            <a:spAutoFit/>
          </a:bodyPr>
          <a:lstStyle/>
          <a:p>
            <a:r>
              <a:rPr lang="en-US" spc="-1" dirty="0">
                <a:solidFill>
                  <a:srgbClr val="C00000"/>
                </a:solidFill>
                <a:latin typeface="Cambria" panose="02040503050406030204" pitchFamily="18" charset="0"/>
                <a:ea typeface="Cambria" panose="02040503050406030204" pitchFamily="18" charset="0"/>
              </a:rPr>
              <a:t>Papa Ivan </a:t>
            </a:r>
            <a:r>
              <a:rPr lang="en-US" spc="-1" dirty="0" err="1">
                <a:solidFill>
                  <a:srgbClr val="C00000"/>
                </a:solidFill>
                <a:latin typeface="Cambria" panose="02040503050406030204" pitchFamily="18" charset="0"/>
                <a:ea typeface="Cambria" panose="02040503050406030204" pitchFamily="18" charset="0"/>
              </a:rPr>
              <a:t>Pavao</a:t>
            </a:r>
            <a:r>
              <a:rPr lang="en-US" spc="-1" dirty="0">
                <a:solidFill>
                  <a:srgbClr val="C00000"/>
                </a:solidFill>
                <a:latin typeface="Cambria" panose="02040503050406030204" pitchFamily="18" charset="0"/>
                <a:ea typeface="Cambria" panose="02040503050406030204" pitchFamily="18" charset="0"/>
              </a:rPr>
              <a:t> II. </a:t>
            </a:r>
            <a:r>
              <a:rPr lang="en-US" spc="-1" dirty="0" err="1">
                <a:solidFill>
                  <a:srgbClr val="C00000"/>
                </a:solidFill>
                <a:latin typeface="Cambria" panose="02040503050406030204" pitchFamily="18" charset="0"/>
                <a:ea typeface="Cambria" panose="02040503050406030204" pitchFamily="18" charset="0"/>
              </a:rPr>
              <a:t>izjavio</a:t>
            </a:r>
            <a:r>
              <a:rPr lang="en-US" spc="-1" dirty="0">
                <a:solidFill>
                  <a:srgbClr val="C00000"/>
                </a:solidFill>
                <a:latin typeface="Cambria" panose="02040503050406030204" pitchFamily="18" charset="0"/>
                <a:ea typeface="Cambria" panose="02040503050406030204" pitchFamily="18" charset="0"/>
              </a:rPr>
              <a:t> je:</a:t>
            </a:r>
            <a:endParaRPr lang="hr-HR" dirty="0">
              <a:solidFill>
                <a:srgbClr val="C00000"/>
              </a:solidFill>
              <a:latin typeface="Cambria" panose="02040503050406030204" pitchFamily="18" charset="0"/>
              <a:ea typeface="Cambria" panose="02040503050406030204" pitchFamily="18" charset="0"/>
            </a:endParaRPr>
          </a:p>
        </p:txBody>
      </p:sp>
      <p:sp>
        <p:nvSpPr>
          <p:cNvPr id="5" name="Pravokutnik: zaobljeni kutovi 4">
            <a:extLst>
              <a:ext uri="{FF2B5EF4-FFF2-40B4-BE49-F238E27FC236}">
                <a16:creationId xmlns:a16="http://schemas.microsoft.com/office/drawing/2014/main" id="{6128BF43-53B2-4B4E-B3E4-3E2C1DEEA9FF}"/>
              </a:ext>
            </a:extLst>
          </p:cNvPr>
          <p:cNvSpPr/>
          <p:nvPr/>
        </p:nvSpPr>
        <p:spPr>
          <a:xfrm>
            <a:off x="5104660" y="4482875"/>
            <a:ext cx="3915040" cy="2165954"/>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 dirty="0">
                <a:solidFill>
                  <a:schemeClr val="tx1"/>
                </a:solidFill>
                <a:latin typeface="Cambria" panose="02040503050406030204" pitchFamily="18" charset="0"/>
                <a:ea typeface="Cambria" panose="02040503050406030204" pitchFamily="18" charset="0"/>
              </a:rPr>
              <a:t>Papa je u </a:t>
            </a:r>
            <a:r>
              <a:rPr lang="en-US" spc="-1" dirty="0" err="1">
                <a:solidFill>
                  <a:schemeClr val="tx1"/>
                </a:solidFill>
                <a:latin typeface="Cambria" panose="02040503050406030204" pitchFamily="18" charset="0"/>
                <a:ea typeface="Cambria" panose="02040503050406030204" pitchFamily="18" charset="0"/>
              </a:rPr>
              <a:t>darivanju</a:t>
            </a:r>
            <a:r>
              <a:rPr lang="en-US" spc="-1" dirty="0">
                <a:solidFill>
                  <a:schemeClr val="tx1"/>
                </a:solidFill>
                <a:latin typeface="Cambria" panose="02040503050406030204" pitchFamily="18" charset="0"/>
                <a:ea typeface="Cambria" panose="02040503050406030204" pitchFamily="18" charset="0"/>
              </a:rPr>
              <a:t> organa </a:t>
            </a:r>
            <a:r>
              <a:rPr lang="en-US" spc="-1" dirty="0" err="1">
                <a:solidFill>
                  <a:schemeClr val="tx1"/>
                </a:solidFill>
                <a:latin typeface="Cambria" panose="02040503050406030204" pitchFamily="18" charset="0"/>
                <a:ea typeface="Cambria" panose="02040503050406030204" pitchFamily="18" charset="0"/>
              </a:rPr>
              <a:t>vidio</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veliku</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etičku</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vrijednost</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i</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plemenitost</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darivanja</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vlastitog</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tijela</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daruje</a:t>
            </a:r>
            <a:r>
              <a:rPr lang="en-US" spc="-1" dirty="0">
                <a:solidFill>
                  <a:schemeClr val="tx1"/>
                </a:solidFill>
                <a:latin typeface="Cambria" panose="02040503050406030204" pitchFamily="18" charset="0"/>
                <a:ea typeface="Cambria" panose="02040503050406030204" pitchFamily="18" charset="0"/>
              </a:rPr>
              <a:t> se </a:t>
            </a:r>
            <a:r>
              <a:rPr lang="en-US" spc="-1" dirty="0" err="1">
                <a:solidFill>
                  <a:schemeClr val="tx1"/>
                </a:solidFill>
                <a:latin typeface="Cambria" panose="02040503050406030204" pitchFamily="18" charset="0"/>
                <a:ea typeface="Cambria" panose="02040503050406030204" pitchFamily="18" charset="0"/>
              </a:rPr>
              <a:t>dio</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samog</a:t>
            </a:r>
            <a:r>
              <a:rPr lang="en-US" spc="-1" dirty="0">
                <a:solidFill>
                  <a:schemeClr val="tx1"/>
                </a:solidFill>
                <a:latin typeface="Cambria" panose="02040503050406030204" pitchFamily="18" charset="0"/>
                <a:ea typeface="Cambria" panose="02040503050406030204" pitchFamily="18" charset="0"/>
              </a:rPr>
              <a:t> </a:t>
            </a:r>
            <a:r>
              <a:rPr lang="en-US" spc="-1" dirty="0" err="1">
                <a:solidFill>
                  <a:schemeClr val="tx1"/>
                </a:solidFill>
                <a:latin typeface="Cambria" panose="02040503050406030204" pitchFamily="18" charset="0"/>
                <a:ea typeface="Cambria" panose="02040503050406030204" pitchFamily="18" charset="0"/>
              </a:rPr>
              <a:t>sebe</a:t>
            </a:r>
            <a:r>
              <a:rPr lang="en-US" spc="-1" dirty="0">
                <a:solidFill>
                  <a:schemeClr val="tx1"/>
                </a:solidFill>
                <a:latin typeface="Cambria" panose="02040503050406030204" pitchFamily="18" charset="0"/>
                <a:ea typeface="Cambria" panose="02040503050406030204" pitchFamily="18" charset="0"/>
              </a:rPr>
              <a:t>)</a:t>
            </a:r>
            <a:endParaRPr lang="hr-HR"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8769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804" y="1874499"/>
            <a:ext cx="8708292" cy="4093428"/>
          </a:xfrm>
          <a:prstGeom prst="rect">
            <a:avLst/>
          </a:prstGeom>
          <a:noFill/>
        </p:spPr>
        <p:txBody>
          <a:bodyPr wrap="square" rtlCol="0">
            <a:spAutoFit/>
          </a:bodyPr>
          <a:lstStyle/>
          <a:p>
            <a:pPr marL="342900" indent="-342900">
              <a:buFont typeface="Arial" panose="020B0604020202020204" pitchFamily="34" charset="0"/>
              <a:buChar char="•"/>
            </a:pPr>
            <a:r>
              <a:rPr lang="hr-HR" sz="2400" b="1" dirty="0">
                <a:solidFill>
                  <a:srgbClr val="C00000"/>
                </a:solidFill>
                <a:latin typeface="Cambria" panose="02040503050406030204" pitchFamily="18" charset="0"/>
              </a:rPr>
              <a:t>Katolička </a:t>
            </a:r>
            <a:r>
              <a:rPr lang="hr-HR" sz="2400" dirty="0">
                <a:latin typeface="Cambria" panose="02040503050406030204" pitchFamily="18" charset="0"/>
              </a:rPr>
              <a:t> </a:t>
            </a:r>
            <a:r>
              <a:rPr lang="hr-HR" sz="2400" b="1" dirty="0">
                <a:solidFill>
                  <a:srgbClr val="C00000"/>
                </a:solidFill>
                <a:latin typeface="Cambria" panose="02040503050406030204" pitchFamily="18" charset="0"/>
              </a:rPr>
              <a:t>crkva potiče vjernike </a:t>
            </a:r>
            <a:r>
              <a:rPr lang="hr-HR" sz="2400" dirty="0">
                <a:latin typeface="Cambria" panose="02040503050406030204" pitchFamily="18" charset="0"/>
              </a:rPr>
              <a:t>da nakon svoje smrti </a:t>
            </a:r>
            <a:r>
              <a:rPr lang="hr-HR" sz="2400" b="1" dirty="0">
                <a:solidFill>
                  <a:srgbClr val="C00000"/>
                </a:solidFill>
                <a:latin typeface="Cambria" panose="02040503050406030204" pitchFamily="18" charset="0"/>
              </a:rPr>
              <a:t>daruju organe</a:t>
            </a:r>
            <a:r>
              <a:rPr lang="hr-HR" sz="2400" dirty="0">
                <a:latin typeface="Cambria" panose="02040503050406030204" pitchFamily="18" charset="0"/>
              </a:rPr>
              <a:t>, jer je to izraz kršćanske ljubavi, a time se istovremeno produžuje i vlastiti život</a:t>
            </a:r>
          </a:p>
          <a:p>
            <a:pPr marL="342900" indent="-342900">
              <a:buFont typeface="Arial" panose="020B0604020202020204" pitchFamily="34" charset="0"/>
              <a:buChar char="•"/>
            </a:pPr>
            <a:r>
              <a:rPr lang="hr-HR" sz="2400" dirty="0">
                <a:latin typeface="Cambria" panose="02040503050406030204" pitchFamily="18" charset="0"/>
              </a:rPr>
              <a:t>Crkva </a:t>
            </a:r>
            <a:r>
              <a:rPr lang="hr-HR" sz="2400" b="1" dirty="0">
                <a:latin typeface="Cambria" panose="02040503050406030204" pitchFamily="18" charset="0"/>
              </a:rPr>
              <a:t>ipak upozorava</a:t>
            </a:r>
            <a:r>
              <a:rPr lang="hr-HR" sz="2400" dirty="0">
                <a:latin typeface="Cambria" panose="02040503050406030204" pitchFamily="18" charset="0"/>
              </a:rPr>
              <a:t> da je transplantacija moralno neprihvatljiva ako:</a:t>
            </a:r>
          </a:p>
          <a:p>
            <a:pPr marL="800100" lvl="1" indent="-342900">
              <a:buFont typeface="Arial" panose="020B0604020202020204" pitchFamily="34" charset="0"/>
              <a:buChar char="•"/>
            </a:pPr>
            <a:r>
              <a:rPr lang="hr-HR" sz="2000" dirty="0">
                <a:latin typeface="Cambria" panose="02040503050406030204" pitchFamily="18" charset="0"/>
              </a:rPr>
              <a:t>davatelj ili njegovi koji na to imaju pravo </a:t>
            </a:r>
            <a:r>
              <a:rPr lang="hr-HR" sz="2000" b="1" dirty="0">
                <a:solidFill>
                  <a:srgbClr val="C00000"/>
                </a:solidFill>
                <a:latin typeface="Cambria" panose="02040503050406030204" pitchFamily="18" charset="0"/>
              </a:rPr>
              <a:t>nisu dali svoj izričit pristanak</a:t>
            </a:r>
          </a:p>
          <a:p>
            <a:pPr marL="800100" lvl="1" indent="-342900">
              <a:buFont typeface="Arial" panose="020B0604020202020204" pitchFamily="34" charset="0"/>
              <a:buChar char="•"/>
            </a:pPr>
            <a:r>
              <a:rPr lang="hr-HR" sz="2000" dirty="0">
                <a:latin typeface="Cambria" panose="02040503050406030204" pitchFamily="18" charset="0"/>
              </a:rPr>
              <a:t>ako se netko </a:t>
            </a:r>
            <a:r>
              <a:rPr lang="hr-HR" sz="2000" b="1" dirty="0">
                <a:solidFill>
                  <a:srgbClr val="C00000"/>
                </a:solidFill>
                <a:latin typeface="Cambria" panose="02040503050406030204" pitchFamily="18" charset="0"/>
              </a:rPr>
              <a:t>izravno osakati ili ubije </a:t>
            </a:r>
            <a:r>
              <a:rPr lang="hr-HR" sz="2000" dirty="0">
                <a:latin typeface="Cambria" panose="02040503050406030204" pitchFamily="18" charset="0"/>
              </a:rPr>
              <a:t>kako bi na takav način darovao svoje organe i spasio život drugoj osobi</a:t>
            </a:r>
          </a:p>
          <a:p>
            <a:pPr marL="800100" lvl="1" indent="-342900">
              <a:buFont typeface="Arial" panose="020B0604020202020204" pitchFamily="34" charset="0"/>
              <a:buChar char="•"/>
            </a:pPr>
            <a:r>
              <a:rPr lang="hr-HR" sz="2000" dirty="0">
                <a:latin typeface="Cambria" panose="02040503050406030204" pitchFamily="18" charset="0"/>
              </a:rPr>
              <a:t>uz to određuje i </a:t>
            </a:r>
            <a:r>
              <a:rPr lang="hr-HR" sz="2000" b="1" dirty="0">
                <a:solidFill>
                  <a:srgbClr val="C00000"/>
                </a:solidFill>
                <a:latin typeface="Cambria" panose="02040503050406030204" pitchFamily="18" charset="0"/>
              </a:rPr>
              <a:t>neke druge uvjete s obzirom na primatelja, davatelja organa i kirurga</a:t>
            </a:r>
            <a:r>
              <a:rPr lang="hr-HR" sz="2000" dirty="0">
                <a:latin typeface="Cambria" panose="02040503050406030204" pitchFamily="18" charset="0"/>
              </a:rPr>
              <a:t> koji vrši zahvat, te razlikuje ako je riječ o transplantaciji </a:t>
            </a:r>
            <a:r>
              <a:rPr lang="hr-HR" sz="2000" b="1" dirty="0">
                <a:solidFill>
                  <a:srgbClr val="C00000"/>
                </a:solidFill>
                <a:latin typeface="Cambria" panose="02040503050406030204" pitchFamily="18" charset="0"/>
              </a:rPr>
              <a:t>s mrtve osobe od one koja je sa žive</a:t>
            </a:r>
          </a:p>
        </p:txBody>
      </p:sp>
      <p:sp>
        <p:nvSpPr>
          <p:cNvPr id="3" name="TextBox 2"/>
          <p:cNvSpPr txBox="1"/>
          <p:nvPr/>
        </p:nvSpPr>
        <p:spPr>
          <a:xfrm>
            <a:off x="1108023" y="473391"/>
            <a:ext cx="7183965" cy="523220"/>
          </a:xfrm>
          <a:prstGeom prst="rect">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hr-HR" sz="2800" b="1" dirty="0">
                <a:effectLst>
                  <a:outerShdw blurRad="38100" dist="38100" dir="2700000" algn="tl">
                    <a:srgbClr val="000000">
                      <a:alpha val="43137"/>
                    </a:srgbClr>
                  </a:outerShdw>
                </a:effectLst>
                <a:latin typeface="Cambria" panose="02040503050406030204" pitchFamily="18" charset="0"/>
              </a:rPr>
              <a:t>KATOLIČKA CRKVA I TRANSPLANTACIJA</a:t>
            </a:r>
          </a:p>
        </p:txBody>
      </p:sp>
    </p:spTree>
    <p:extLst>
      <p:ext uri="{BB962C8B-B14F-4D97-AF65-F5344CB8AC3E}">
        <p14:creationId xmlns:p14="http://schemas.microsoft.com/office/powerpoint/2010/main" val="707135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918" y="1855665"/>
            <a:ext cx="8708292" cy="3970318"/>
          </a:xfrm>
          <a:prstGeom prst="rect">
            <a:avLst/>
          </a:prstGeom>
          <a:noFill/>
        </p:spPr>
        <p:txBody>
          <a:bodyPr wrap="square" rtlCol="0">
            <a:spAutoFit/>
          </a:bodyPr>
          <a:lstStyle/>
          <a:p>
            <a:pPr marL="342900" indent="-342900">
              <a:buFont typeface="Arial" panose="020B0604020202020204" pitchFamily="34" charset="0"/>
              <a:buChar char="•"/>
            </a:pPr>
            <a:r>
              <a:rPr lang="hr-HR" sz="2800" b="1" dirty="0">
                <a:solidFill>
                  <a:srgbClr val="C00000"/>
                </a:solidFill>
                <a:latin typeface="Cambria" panose="02040503050406030204" pitchFamily="18" charset="0"/>
              </a:rPr>
              <a:t>PROTESTANTIZAM: </a:t>
            </a:r>
            <a:r>
              <a:rPr lang="hr-HR" sz="2800" b="1" dirty="0">
                <a:latin typeface="Cambria" panose="02040503050406030204" pitchFamily="18" charset="0"/>
              </a:rPr>
              <a:t>potiče i odobrava donaciju </a:t>
            </a:r>
          </a:p>
          <a:p>
            <a:r>
              <a:rPr lang="hr-HR" sz="2800" b="1" dirty="0">
                <a:latin typeface="Cambria" panose="02040503050406030204" pitchFamily="18" charset="0"/>
              </a:rPr>
              <a:t>                                              organa</a:t>
            </a:r>
          </a:p>
          <a:p>
            <a:pPr marL="342900" indent="-342900">
              <a:buFont typeface="Arial" panose="020B0604020202020204" pitchFamily="34" charset="0"/>
              <a:buChar char="•"/>
            </a:pPr>
            <a:r>
              <a:rPr lang="hr-HR" sz="2800" b="1" dirty="0">
                <a:solidFill>
                  <a:srgbClr val="C00000"/>
                </a:solidFill>
                <a:latin typeface="Cambria" panose="02040503050406030204" pitchFamily="18" charset="0"/>
              </a:rPr>
              <a:t>BUDISTI: </a:t>
            </a:r>
            <a:r>
              <a:rPr lang="hr-HR" sz="2800" b="1" dirty="0">
                <a:latin typeface="Cambria" panose="02040503050406030204" pitchFamily="18" charset="0"/>
              </a:rPr>
              <a:t>odluku smatraju individualnom i</a:t>
            </a:r>
          </a:p>
          <a:p>
            <a:r>
              <a:rPr lang="hr-HR" sz="2800" b="1" dirty="0">
                <a:latin typeface="Cambria" panose="02040503050406030204" pitchFamily="18" charset="0"/>
              </a:rPr>
              <a:t>                        pozitivno gledaju na doniranje</a:t>
            </a:r>
          </a:p>
          <a:p>
            <a:pPr marL="342900" indent="-342900">
              <a:buFont typeface="Arial" panose="020B0604020202020204" pitchFamily="34" charset="0"/>
              <a:buChar char="•"/>
            </a:pPr>
            <a:r>
              <a:rPr lang="hr-HR" sz="2800" b="1" dirty="0">
                <a:solidFill>
                  <a:srgbClr val="C00000"/>
                </a:solidFill>
                <a:latin typeface="Cambria" panose="02040503050406030204" pitchFamily="18" charset="0"/>
              </a:rPr>
              <a:t>ŽIDOVI: </a:t>
            </a:r>
            <a:r>
              <a:rPr lang="hr-HR" sz="2800" b="1" dirty="0">
                <a:latin typeface="Cambria" panose="02040503050406030204" pitchFamily="18" charset="0"/>
              </a:rPr>
              <a:t>podupiru donaciju</a:t>
            </a:r>
          </a:p>
          <a:p>
            <a:pPr marL="342900" indent="-342900">
              <a:buFont typeface="Arial" panose="020B0604020202020204" pitchFamily="34" charset="0"/>
              <a:buChar char="•"/>
            </a:pPr>
            <a:r>
              <a:rPr lang="hr-HR" sz="2800" b="1" dirty="0">
                <a:solidFill>
                  <a:srgbClr val="C00000"/>
                </a:solidFill>
                <a:latin typeface="Cambria" panose="02040503050406030204" pitchFamily="18" charset="0"/>
              </a:rPr>
              <a:t>ISLAM: </a:t>
            </a:r>
            <a:r>
              <a:rPr lang="hr-HR" sz="2800" b="1" dirty="0">
                <a:latin typeface="Cambria" panose="02040503050406030204" pitchFamily="18" charset="0"/>
              </a:rPr>
              <a:t>tek 1983. davalaštvo je dopušteno</a:t>
            </a:r>
          </a:p>
          <a:p>
            <a:pPr marL="342900" indent="-342900">
              <a:buFont typeface="Arial" panose="020B0604020202020204" pitchFamily="34" charset="0"/>
              <a:buChar char="•"/>
            </a:pPr>
            <a:r>
              <a:rPr lang="hr-HR" sz="2800" b="1" dirty="0">
                <a:solidFill>
                  <a:srgbClr val="C00000"/>
                </a:solidFill>
                <a:latin typeface="Cambria" panose="02040503050406030204" pitchFamily="18" charset="0"/>
              </a:rPr>
              <a:t>JEHOVINI SVJEDOCI: </a:t>
            </a:r>
            <a:r>
              <a:rPr lang="hr-HR" sz="2800" b="1" dirty="0">
                <a:latin typeface="Cambria" panose="02040503050406030204" pitchFamily="18" charset="0"/>
              </a:rPr>
              <a:t>osobna odluka, ali svi organi</a:t>
            </a:r>
          </a:p>
          <a:p>
            <a:r>
              <a:rPr lang="hr-HR" sz="2800" b="1" dirty="0">
                <a:latin typeface="Cambria" panose="02040503050406030204" pitchFamily="18" charset="0"/>
              </a:rPr>
              <a:t>     i tkiva moraju u cijelosti biti isprani od krvi</a:t>
            </a:r>
          </a:p>
          <a:p>
            <a:pPr marL="342900" indent="-342900">
              <a:buFont typeface="Arial" panose="020B0604020202020204" pitchFamily="34" charset="0"/>
              <a:buChar char="•"/>
            </a:pPr>
            <a:r>
              <a:rPr lang="hr-HR" sz="2800" b="1" dirty="0">
                <a:solidFill>
                  <a:srgbClr val="C00000"/>
                </a:solidFill>
                <a:latin typeface="Cambria" panose="02040503050406030204" pitchFamily="18" charset="0"/>
              </a:rPr>
              <a:t>ROMI: </a:t>
            </a:r>
            <a:r>
              <a:rPr lang="hr-HR" sz="2800" b="1" dirty="0">
                <a:latin typeface="Cambria" panose="02040503050406030204" pitchFamily="18" charset="0"/>
              </a:rPr>
              <a:t>ne prihvaćaju donaciju organa </a:t>
            </a:r>
          </a:p>
        </p:txBody>
      </p:sp>
      <p:sp>
        <p:nvSpPr>
          <p:cNvPr id="3" name="TextBox 2"/>
          <p:cNvSpPr txBox="1"/>
          <p:nvPr/>
        </p:nvSpPr>
        <p:spPr>
          <a:xfrm>
            <a:off x="980017" y="393491"/>
            <a:ext cx="7183965" cy="523220"/>
          </a:xfrm>
          <a:prstGeom prst="rect">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hr-HR" sz="2800" b="1" dirty="0">
                <a:effectLst>
                  <a:outerShdw blurRad="38100" dist="38100" dir="2700000" algn="tl">
                    <a:srgbClr val="000000">
                      <a:alpha val="43137"/>
                    </a:srgbClr>
                  </a:outerShdw>
                </a:effectLst>
                <a:latin typeface="Cambria" panose="02040503050406030204" pitchFamily="18" charset="0"/>
              </a:rPr>
              <a:t>Druge crkve i vjerske zajrdnice</a:t>
            </a:r>
          </a:p>
        </p:txBody>
      </p:sp>
    </p:spTree>
    <p:extLst>
      <p:ext uri="{BB962C8B-B14F-4D97-AF65-F5344CB8AC3E}">
        <p14:creationId xmlns:p14="http://schemas.microsoft.com/office/powerpoint/2010/main" val="4246020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F16595AC-0472-44FB-8600-05C6B1972235}"/>
              </a:ext>
            </a:extLst>
          </p:cNvPr>
          <p:cNvPicPr>
            <a:picLocks noChangeAspect="1"/>
          </p:cNvPicPr>
          <p:nvPr/>
        </p:nvPicPr>
        <p:blipFill>
          <a:blip r:embed="rId2"/>
          <a:stretch>
            <a:fillRect/>
          </a:stretch>
        </p:blipFill>
        <p:spPr>
          <a:xfrm>
            <a:off x="1411550" y="385011"/>
            <a:ext cx="3516713" cy="3516713"/>
          </a:xfrm>
          <a:prstGeom prst="rect">
            <a:avLst/>
          </a:prstGeom>
        </p:spPr>
      </p:pic>
      <p:pic>
        <p:nvPicPr>
          <p:cNvPr id="3" name="Slika 2">
            <a:extLst>
              <a:ext uri="{FF2B5EF4-FFF2-40B4-BE49-F238E27FC236}">
                <a16:creationId xmlns:a16="http://schemas.microsoft.com/office/drawing/2014/main" id="{ECFE0FED-5E6C-479F-AD5E-373BD73202B5}"/>
              </a:ext>
            </a:extLst>
          </p:cNvPr>
          <p:cNvPicPr>
            <a:picLocks noChangeAspect="1"/>
          </p:cNvPicPr>
          <p:nvPr/>
        </p:nvPicPr>
        <p:blipFill>
          <a:blip r:embed="rId3"/>
          <a:stretch>
            <a:fillRect/>
          </a:stretch>
        </p:blipFill>
        <p:spPr>
          <a:xfrm>
            <a:off x="550416" y="4113633"/>
            <a:ext cx="7767961" cy="2359356"/>
          </a:xfrm>
          <a:prstGeom prst="rect">
            <a:avLst/>
          </a:prstGeom>
        </p:spPr>
      </p:pic>
      <p:sp>
        <p:nvSpPr>
          <p:cNvPr id="4" name="Oblačić za misli: oblak 3">
            <a:extLst>
              <a:ext uri="{FF2B5EF4-FFF2-40B4-BE49-F238E27FC236}">
                <a16:creationId xmlns:a16="http://schemas.microsoft.com/office/drawing/2014/main" id="{43E2E837-2122-4280-8142-85BD89DDCC67}"/>
              </a:ext>
            </a:extLst>
          </p:cNvPr>
          <p:cNvSpPr/>
          <p:nvPr/>
        </p:nvSpPr>
        <p:spPr>
          <a:xfrm flipH="1">
            <a:off x="4864962" y="615883"/>
            <a:ext cx="3941685" cy="2553446"/>
          </a:xfrm>
          <a:prstGeom prst="cloud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5400" dirty="0">
                <a:solidFill>
                  <a:schemeClr val="tx1"/>
                </a:solidFill>
                <a:latin typeface="Cambria" panose="02040503050406030204" pitchFamily="18" charset="0"/>
                <a:ea typeface="Cambria" panose="02040503050406030204" pitchFamily="18" charset="0"/>
              </a:rPr>
              <a:t>ZAŠTO</a:t>
            </a:r>
          </a:p>
        </p:txBody>
      </p:sp>
    </p:spTree>
    <p:extLst>
      <p:ext uri="{BB962C8B-B14F-4D97-AF65-F5344CB8AC3E}">
        <p14:creationId xmlns:p14="http://schemas.microsoft.com/office/powerpoint/2010/main" val="529794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910" y="2339154"/>
            <a:ext cx="8678065" cy="3785652"/>
          </a:xfrm>
          <a:prstGeom prst="rect">
            <a:avLst/>
          </a:prstGeom>
          <a:noFill/>
        </p:spPr>
        <p:txBody>
          <a:bodyPr wrap="square" rtlCol="0">
            <a:spAutoFit/>
          </a:bodyPr>
          <a:lstStyle/>
          <a:p>
            <a:r>
              <a:rPr lang="hr-HR" sz="2400" b="1" dirty="0">
                <a:solidFill>
                  <a:srgbClr val="C00000"/>
                </a:solidFill>
                <a:latin typeface="Cambria" panose="02040503050406030204" pitchFamily="18" charset="0"/>
              </a:rPr>
              <a:t>1.MEDICINSKI KRITERIJ: </a:t>
            </a:r>
            <a:r>
              <a:rPr lang="hr-HR" sz="2400" dirty="0">
                <a:latin typeface="Cambria" panose="02040503050406030204" pitchFamily="18" charset="0"/>
              </a:rPr>
              <a:t>specifični su za svaki organ i tkivo i   </a:t>
            </a:r>
          </a:p>
          <a:p>
            <a:r>
              <a:rPr lang="hr-HR" sz="2400" dirty="0">
                <a:latin typeface="Cambria" panose="02040503050406030204" pitchFamily="18" charset="0"/>
              </a:rPr>
              <a:t>                                                    određuju se u skladu s nacionalnim</a:t>
            </a:r>
          </a:p>
          <a:p>
            <a:r>
              <a:rPr lang="hr-HR" sz="2400" dirty="0">
                <a:latin typeface="Cambria" panose="02040503050406030204" pitchFamily="18" charset="0"/>
              </a:rPr>
              <a:t>                                                     smjernicama</a:t>
            </a:r>
            <a:endParaRPr lang="hr-HR" sz="2400" b="1" dirty="0">
              <a:solidFill>
                <a:srgbClr val="C00000"/>
              </a:solidFill>
              <a:latin typeface="Cambria" panose="02040503050406030204" pitchFamily="18" charset="0"/>
            </a:endParaRPr>
          </a:p>
          <a:p>
            <a:r>
              <a:rPr lang="hr-HR" sz="2400" b="1" dirty="0">
                <a:solidFill>
                  <a:srgbClr val="C00000"/>
                </a:solidFill>
                <a:latin typeface="Cambria" panose="02040503050406030204" pitchFamily="18" charset="0"/>
              </a:rPr>
              <a:t>2. STUPANJ HITNOSTI: </a:t>
            </a:r>
            <a:r>
              <a:rPr lang="hr-HR" sz="2400" dirty="0">
                <a:solidFill>
                  <a:srgbClr val="C00000"/>
                </a:solidFill>
                <a:latin typeface="Cambria" panose="02040503050406030204" pitchFamily="18" charset="0"/>
              </a:rPr>
              <a:t> </a:t>
            </a:r>
            <a:r>
              <a:rPr lang="hr-HR" sz="2400" dirty="0">
                <a:latin typeface="Cambria" panose="02040503050406030204" pitchFamily="18" charset="0"/>
              </a:rPr>
              <a:t>za svaki organ ili tkivo u RH se vodi </a:t>
            </a:r>
          </a:p>
          <a:p>
            <a:r>
              <a:rPr lang="hr-HR" sz="2400" dirty="0">
                <a:latin typeface="Cambria" panose="02040503050406030204" pitchFamily="18" charset="0"/>
              </a:rPr>
              <a:t>                                                posebna nacionalna lista čekanja</a:t>
            </a:r>
            <a:endParaRPr lang="hr-HR" sz="2400" b="1" dirty="0">
              <a:solidFill>
                <a:srgbClr val="C00000"/>
              </a:solidFill>
              <a:latin typeface="Cambria" panose="02040503050406030204" pitchFamily="18" charset="0"/>
            </a:endParaRPr>
          </a:p>
          <a:p>
            <a:r>
              <a:rPr lang="hr-HR" sz="2400" b="1" dirty="0">
                <a:solidFill>
                  <a:srgbClr val="C00000"/>
                </a:solidFill>
                <a:latin typeface="Cambria" panose="02040503050406030204" pitchFamily="18" charset="0"/>
              </a:rPr>
              <a:t>3. IMUNOGENETSKI KRITERIJ: </a:t>
            </a:r>
            <a:r>
              <a:rPr lang="hr-HR" sz="2400" dirty="0">
                <a:latin typeface="Cambria" panose="02040503050406030204" pitchFamily="18" charset="0"/>
              </a:rPr>
              <a:t>testovi za određivanje tkivne</a:t>
            </a:r>
          </a:p>
          <a:p>
            <a:r>
              <a:rPr lang="hr-HR" sz="2400" dirty="0">
                <a:latin typeface="Cambria" panose="02040503050406030204" pitchFamily="18" charset="0"/>
              </a:rPr>
              <a:t>                                                                podudarnosti</a:t>
            </a:r>
            <a:endParaRPr lang="hr-HR" sz="2400" b="1" dirty="0">
              <a:solidFill>
                <a:srgbClr val="C00000"/>
              </a:solidFill>
              <a:latin typeface="Cambria" panose="02040503050406030204" pitchFamily="18" charset="0"/>
            </a:endParaRPr>
          </a:p>
          <a:p>
            <a:r>
              <a:rPr lang="hr-HR" sz="2400" b="1" dirty="0">
                <a:solidFill>
                  <a:srgbClr val="C00000"/>
                </a:solidFill>
                <a:latin typeface="Cambria" panose="02040503050406030204" pitchFamily="18" charset="0"/>
              </a:rPr>
              <a:t>4. VRIJEME ČEKANJA</a:t>
            </a:r>
          </a:p>
          <a:p>
            <a:endParaRPr lang="hr-HR" sz="2400" b="1" dirty="0">
              <a:solidFill>
                <a:srgbClr val="C00000"/>
              </a:solidFill>
              <a:latin typeface="Cambria" panose="02040503050406030204" pitchFamily="18" charset="0"/>
            </a:endParaRPr>
          </a:p>
          <a:p>
            <a:r>
              <a:rPr lang="hr-HR" sz="2400" b="1" dirty="0">
                <a:solidFill>
                  <a:srgbClr val="C00000"/>
                </a:solidFill>
                <a:latin typeface="Cambria" panose="02040503050406030204" pitchFamily="18" charset="0"/>
              </a:rPr>
              <a:t>5. POSEBNE OKOLNOSTI: </a:t>
            </a:r>
            <a:r>
              <a:rPr lang="hr-HR" sz="2400" dirty="0">
                <a:latin typeface="Cambria" panose="02040503050406030204" pitchFamily="18" charset="0"/>
              </a:rPr>
              <a:t>npr. dijete, primatelj više organa</a:t>
            </a:r>
            <a:endParaRPr lang="hr-HR" sz="2400" b="1" dirty="0">
              <a:solidFill>
                <a:srgbClr val="C00000"/>
              </a:solidFill>
              <a:latin typeface="Cambria" panose="02040503050406030204" pitchFamily="18" charset="0"/>
            </a:endParaRPr>
          </a:p>
        </p:txBody>
      </p:sp>
      <p:sp>
        <p:nvSpPr>
          <p:cNvPr id="3" name="TextBox 2"/>
          <p:cNvSpPr txBox="1"/>
          <p:nvPr/>
        </p:nvSpPr>
        <p:spPr>
          <a:xfrm>
            <a:off x="344879" y="733194"/>
            <a:ext cx="8285063" cy="523220"/>
          </a:xfrm>
          <a:prstGeom prst="rect">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hr-HR" sz="2800" b="1" dirty="0">
                <a:effectLst>
                  <a:outerShdw blurRad="38100" dist="38100" dir="2700000" algn="tl">
                    <a:srgbClr val="000000">
                      <a:alpha val="43137"/>
                    </a:srgbClr>
                  </a:outerShdw>
                </a:effectLst>
                <a:latin typeface="Cambria" panose="02040503050406030204" pitchFamily="18" charset="0"/>
              </a:rPr>
              <a:t>Kriteriji koji određuju prioritet na listi čekanja:</a:t>
            </a:r>
          </a:p>
        </p:txBody>
      </p:sp>
    </p:spTree>
    <p:extLst>
      <p:ext uri="{BB962C8B-B14F-4D97-AF65-F5344CB8AC3E}">
        <p14:creationId xmlns:p14="http://schemas.microsoft.com/office/powerpoint/2010/main" val="2092979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Shape 1"/>
          <p:cNvSpPr txBox="1"/>
          <p:nvPr/>
        </p:nvSpPr>
        <p:spPr>
          <a:xfrm>
            <a:off x="893981" y="495122"/>
            <a:ext cx="7543530" cy="1087830"/>
          </a:xfrm>
          <a:prstGeom prst="rect">
            <a:avLst/>
          </a:prstGeom>
          <a:noFill/>
          <a:ln>
            <a:noFill/>
          </a:ln>
        </p:spPr>
        <p:txBody>
          <a:bodyPr anchor="b">
            <a:noAutofit/>
          </a:bodyPr>
          <a:lstStyle/>
          <a:p>
            <a:pPr>
              <a:lnSpc>
                <a:spcPct val="90000"/>
              </a:lnSpc>
            </a:pPr>
            <a:r>
              <a:rPr lang="en-HR" sz="3975" b="1" spc="-39" dirty="0">
                <a:solidFill>
                  <a:srgbClr val="404040"/>
                </a:solidFill>
                <a:latin typeface="Cambria" panose="02040503050406030204" pitchFamily="18" charset="0"/>
                <a:ea typeface="Cambria" panose="02040503050406030204" pitchFamily="18" charset="0"/>
              </a:rPr>
              <a:t>Tko ima prednost za organ?</a:t>
            </a:r>
            <a:endParaRPr lang="en-HR" sz="3975" b="1" spc="-1" dirty="0">
              <a:solidFill>
                <a:srgbClr val="000000"/>
              </a:solidFill>
              <a:latin typeface="Cambria" panose="02040503050406030204" pitchFamily="18" charset="0"/>
              <a:ea typeface="Cambria" panose="02040503050406030204" pitchFamily="18" charset="0"/>
            </a:endParaRPr>
          </a:p>
        </p:txBody>
      </p:sp>
      <p:sp>
        <p:nvSpPr>
          <p:cNvPr id="127" name="TextShape 2"/>
          <p:cNvSpPr txBox="1"/>
          <p:nvPr/>
        </p:nvSpPr>
        <p:spPr>
          <a:xfrm>
            <a:off x="470517" y="2136529"/>
            <a:ext cx="7736175" cy="4557234"/>
          </a:xfrm>
          <a:prstGeom prst="rect">
            <a:avLst/>
          </a:prstGeom>
          <a:noFill/>
          <a:ln>
            <a:noFill/>
          </a:ln>
        </p:spPr>
        <p:txBody>
          <a:bodyPr lIns="0" rIns="0">
            <a:normAutofit fontScale="92500" lnSpcReduction="20000"/>
          </a:bodyPr>
          <a:lstStyle/>
          <a:p>
            <a:pPr marL="68580" indent="-68310">
              <a:spcBef>
                <a:spcPts val="899"/>
              </a:spcBef>
              <a:spcAft>
                <a:spcPts val="151"/>
              </a:spcAft>
              <a:buClr>
                <a:srgbClr val="48B758"/>
              </a:buClr>
              <a:buFont typeface="Calibri"/>
              <a:buChar char=" "/>
            </a:pPr>
            <a:r>
              <a:rPr lang="en-HR" sz="2600" b="1" spc="-1" dirty="0">
                <a:solidFill>
                  <a:srgbClr val="404040"/>
                </a:solidFill>
                <a:latin typeface="Cambria" panose="02040503050406030204" pitchFamily="18" charset="0"/>
                <a:ea typeface="Cambria" panose="02040503050406030204" pitchFamily="18" charset="0"/>
              </a:rPr>
              <a:t>Ovo je jedno od ključnih pitanja vezanih uz transplantaciju</a:t>
            </a:r>
          </a:p>
          <a:p>
            <a:pPr marL="68580" indent="-68310">
              <a:spcBef>
                <a:spcPts val="899"/>
              </a:spcBef>
              <a:spcAft>
                <a:spcPts val="151"/>
              </a:spcAft>
              <a:buClr>
                <a:srgbClr val="48B758"/>
              </a:buClr>
              <a:buFont typeface="Calibri"/>
              <a:buChar char=" "/>
            </a:pPr>
            <a:r>
              <a:rPr lang="en-HR" sz="2600" spc="-1" dirty="0">
                <a:solidFill>
                  <a:srgbClr val="404040"/>
                </a:solidFill>
                <a:latin typeface="Cambria" panose="02040503050406030204" pitchFamily="18" charset="0"/>
                <a:ea typeface="Cambria" panose="02040503050406030204" pitchFamily="18" charset="0"/>
              </a:rPr>
              <a:t>Iako ne postoji potpuno suglasje, prednost se mora dati osobi čije </a:t>
            </a:r>
            <a:r>
              <a:rPr lang="en-HR" sz="2600" b="1" i="1" spc="-1" dirty="0">
                <a:solidFill>
                  <a:srgbClr val="404040"/>
                </a:solidFill>
                <a:latin typeface="Cambria" panose="02040503050406030204" pitchFamily="18" charset="0"/>
                <a:ea typeface="Cambria" panose="02040503050406030204" pitchFamily="18" charset="0"/>
              </a:rPr>
              <a:t>je zdravstveno stanje najugroženije a transplantacija daje najveću vjerojatnost za preživljene</a:t>
            </a:r>
          </a:p>
          <a:p>
            <a:pPr marL="68580" indent="-68310">
              <a:spcBef>
                <a:spcPts val="899"/>
              </a:spcBef>
              <a:spcAft>
                <a:spcPts val="151"/>
              </a:spcAft>
              <a:buClr>
                <a:srgbClr val="48B758"/>
              </a:buClr>
              <a:buFont typeface="Calibri"/>
              <a:buChar char=" "/>
            </a:pPr>
            <a:r>
              <a:rPr lang="en-HR" sz="2600" spc="-1" dirty="0">
                <a:solidFill>
                  <a:srgbClr val="404040"/>
                </a:solidFill>
                <a:latin typeface="Cambria" panose="02040503050406030204" pitchFamily="18" charset="0"/>
                <a:ea typeface="Cambria" panose="02040503050406030204" pitchFamily="18" charset="0"/>
              </a:rPr>
              <a:t>Rasprave o prednosti uključuje nekoliko elementa:</a:t>
            </a:r>
          </a:p>
          <a:p>
            <a:pPr marL="68580" indent="-68310">
              <a:spcBef>
                <a:spcPts val="899"/>
              </a:spcBef>
              <a:spcAft>
                <a:spcPts val="151"/>
              </a:spcAft>
              <a:buClr>
                <a:srgbClr val="48B758"/>
              </a:buClr>
              <a:buFont typeface="Calibri"/>
              <a:buChar char=" "/>
            </a:pPr>
            <a:r>
              <a:rPr lang="en-HR" sz="2600" i="1" spc="-1" dirty="0">
                <a:solidFill>
                  <a:srgbClr val="455622"/>
                </a:solidFill>
                <a:latin typeface="Cambria" panose="02040503050406030204" pitchFamily="18" charset="0"/>
                <a:ea typeface="Cambria" panose="02040503050406030204" pitchFamily="18" charset="0"/>
              </a:rPr>
              <a:t>A) jednakost u broju šansi (osoba koja do sada nije imala šansu za transplantaciju ima prednost)</a:t>
            </a:r>
            <a:endParaRPr lang="en-HR" sz="2600" spc="-1" dirty="0">
              <a:solidFill>
                <a:srgbClr val="404040"/>
              </a:solidFill>
              <a:latin typeface="Cambria" panose="02040503050406030204" pitchFamily="18" charset="0"/>
              <a:ea typeface="Cambria" panose="02040503050406030204" pitchFamily="18" charset="0"/>
            </a:endParaRPr>
          </a:p>
          <a:p>
            <a:pPr marL="68580" indent="-68310">
              <a:spcBef>
                <a:spcPts val="899"/>
              </a:spcBef>
              <a:spcAft>
                <a:spcPts val="151"/>
              </a:spcAft>
              <a:buClr>
                <a:srgbClr val="48B758"/>
              </a:buClr>
              <a:buFont typeface="Calibri"/>
              <a:buChar char=" "/>
            </a:pPr>
            <a:r>
              <a:rPr lang="en-HR" sz="2600" i="1" spc="-1" dirty="0">
                <a:solidFill>
                  <a:srgbClr val="455622"/>
                </a:solidFill>
                <a:latin typeface="Cambria" panose="02040503050406030204" pitchFamily="18" charset="0"/>
                <a:ea typeface="Cambria" panose="02040503050406030204" pitchFamily="18" charset="0"/>
              </a:rPr>
              <a:t>B) maksimalizacija koristi (prednost treba dati osobi kod koje će transplantacija ima veću korist – npr. roditelj ima veću korist od osobe koja nema djecu za skrbiti)</a:t>
            </a:r>
            <a:endParaRPr lang="en-HR" sz="2600" spc="-1" dirty="0">
              <a:solidFill>
                <a:srgbClr val="404040"/>
              </a:solidFill>
              <a:latin typeface="Cambria" panose="02040503050406030204" pitchFamily="18" charset="0"/>
              <a:ea typeface="Cambria" panose="02040503050406030204" pitchFamily="18" charset="0"/>
            </a:endParaRPr>
          </a:p>
          <a:p>
            <a:pPr marL="68580" indent="-68310">
              <a:spcBef>
                <a:spcPts val="899"/>
              </a:spcBef>
              <a:spcAft>
                <a:spcPts val="151"/>
              </a:spcAft>
              <a:buClr>
                <a:srgbClr val="48B758"/>
              </a:buClr>
              <a:buFont typeface="Calibri"/>
              <a:buChar char=" "/>
            </a:pPr>
            <a:r>
              <a:rPr lang="en-HR" i="1" spc="-1" dirty="0">
                <a:solidFill>
                  <a:srgbClr val="455622"/>
                </a:solidFill>
                <a:latin typeface="Cambria" panose="02040503050406030204" pitchFamily="18" charset="0"/>
                <a:ea typeface="Cambria" panose="02040503050406030204" pitchFamily="18" charset="0"/>
              </a:rPr>
              <a:t> </a:t>
            </a:r>
            <a:endParaRPr lang="en-HR" spc="-1" dirty="0">
              <a:solidFill>
                <a:srgbClr val="404040"/>
              </a:solidFill>
              <a:latin typeface="Cambria" panose="02040503050406030204" pitchFamily="18" charset="0"/>
              <a:ea typeface="Cambria" panose="02040503050406030204" pitchFamily="18" charset="0"/>
            </a:endParaRPr>
          </a:p>
        </p:txBody>
      </p:sp>
      <p:pic>
        <p:nvPicPr>
          <p:cNvPr id="2" name="Slika 1">
            <a:extLst>
              <a:ext uri="{FF2B5EF4-FFF2-40B4-BE49-F238E27FC236}">
                <a16:creationId xmlns:a16="http://schemas.microsoft.com/office/drawing/2014/main" id="{E6BE9849-6FB7-4C79-A544-C4FB9346B89E}"/>
              </a:ext>
            </a:extLst>
          </p:cNvPr>
          <p:cNvPicPr>
            <a:picLocks noChangeAspect="1"/>
          </p:cNvPicPr>
          <p:nvPr/>
        </p:nvPicPr>
        <p:blipFill>
          <a:blip r:embed="rId2"/>
          <a:stretch>
            <a:fillRect/>
          </a:stretch>
        </p:blipFill>
        <p:spPr>
          <a:xfrm>
            <a:off x="295285" y="1582952"/>
            <a:ext cx="8553429" cy="426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p15="http://schemas.microsoft.com/office/powerpoint/2012/main" xmlns="">
      <p:transition spd="slow" advTm="30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2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27">
                                            <p:txEl>
                                              <p:pRg st="2" end="2"/>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27">
                                            <p:txEl>
                                              <p:pRg st="3" end="3"/>
                                            </p:txEl>
                                          </p:spTgt>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27">
                                            <p:txEl>
                                              <p:pRg st="4" end="4"/>
                                            </p:txEl>
                                          </p:spTgt>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1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Shape 1"/>
          <p:cNvSpPr txBox="1"/>
          <p:nvPr/>
        </p:nvSpPr>
        <p:spPr>
          <a:xfrm>
            <a:off x="800235" y="654920"/>
            <a:ext cx="7543530" cy="1087830"/>
          </a:xfrm>
          <a:prstGeom prst="rect">
            <a:avLst/>
          </a:prstGeom>
          <a:noFill/>
          <a:ln>
            <a:noFill/>
          </a:ln>
        </p:spPr>
        <p:txBody>
          <a:bodyPr anchor="b">
            <a:normAutofit lnSpcReduction="10000"/>
          </a:bodyPr>
          <a:lstStyle/>
          <a:p>
            <a:pPr algn="ctr">
              <a:lnSpc>
                <a:spcPct val="90000"/>
              </a:lnSpc>
            </a:pPr>
            <a:r>
              <a:rPr lang="en-HR" sz="3975" spc="-39" dirty="0">
                <a:solidFill>
                  <a:srgbClr val="404040"/>
                </a:solidFill>
                <a:latin typeface="Cambria" panose="02040503050406030204" pitchFamily="18" charset="0"/>
                <a:ea typeface="Cambria" panose="02040503050406030204" pitchFamily="18" charset="0"/>
              </a:rPr>
              <a:t>Zadatak - argumentirajte razmišljanje pri sljedećoj situaciji</a:t>
            </a:r>
            <a:endParaRPr lang="en-HR" sz="3975" spc="-1" dirty="0">
              <a:solidFill>
                <a:srgbClr val="000000"/>
              </a:solidFill>
              <a:latin typeface="Cambria" panose="02040503050406030204" pitchFamily="18" charset="0"/>
              <a:ea typeface="Cambria" panose="02040503050406030204" pitchFamily="18" charset="0"/>
            </a:endParaRPr>
          </a:p>
        </p:txBody>
      </p:sp>
      <p:sp>
        <p:nvSpPr>
          <p:cNvPr id="129" name="TextShape 2"/>
          <p:cNvSpPr txBox="1"/>
          <p:nvPr/>
        </p:nvSpPr>
        <p:spPr>
          <a:xfrm>
            <a:off x="822960" y="2438370"/>
            <a:ext cx="7543530" cy="2820420"/>
          </a:xfrm>
          <a:prstGeom prst="rect">
            <a:avLst/>
          </a:prstGeom>
          <a:noFill/>
          <a:ln>
            <a:noFill/>
          </a:ln>
        </p:spPr>
        <p:txBody>
          <a:bodyPr lIns="0" rIns="0">
            <a:noAutofit/>
          </a:bodyPr>
          <a:lstStyle/>
          <a:p>
            <a:pPr marL="68580" indent="-68310">
              <a:spcBef>
                <a:spcPts val="899"/>
              </a:spcBef>
              <a:spcAft>
                <a:spcPts val="151"/>
              </a:spcAft>
              <a:buClr>
                <a:srgbClr val="48B758"/>
              </a:buClr>
              <a:buFont typeface="Calibri"/>
              <a:buChar char=" "/>
            </a:pPr>
            <a:r>
              <a:rPr lang="en-HR" sz="2000" spc="-1" dirty="0">
                <a:solidFill>
                  <a:srgbClr val="404040"/>
                </a:solidFill>
                <a:latin typeface="Cambria" panose="02040503050406030204" pitchFamily="18" charset="0"/>
                <a:ea typeface="Cambria" panose="02040503050406030204" pitchFamily="18" charset="0"/>
              </a:rPr>
              <a:t>Stigao je poziv o dostupnih organima. Troje pacijenata odgovara za prihvat organa. Tko prema vama ima prednost?</a:t>
            </a:r>
          </a:p>
          <a:p>
            <a:pPr marL="457470" indent="-457200">
              <a:spcBef>
                <a:spcPts val="899"/>
              </a:spcBef>
              <a:spcAft>
                <a:spcPts val="151"/>
              </a:spcAft>
              <a:buClr>
                <a:srgbClr val="48B758"/>
              </a:buClr>
              <a:buFont typeface="+mj-lt"/>
              <a:buAutoNum type="arabicPeriod"/>
            </a:pPr>
            <a:r>
              <a:rPr lang="en-HR" sz="2000" i="1" spc="-1" dirty="0">
                <a:solidFill>
                  <a:srgbClr val="0070C0"/>
                </a:solidFill>
                <a:latin typeface="Cambria" panose="02040503050406030204" pitchFamily="18" charset="0"/>
                <a:ea typeface="Cambria" panose="02040503050406030204" pitchFamily="18" charset="0"/>
              </a:rPr>
              <a:t>- stariji čovjek koji već duže vrijeme čeka srce za transplantaciju. Vjerojatnost da će prihvatiti organ je velika iako se radi o rizičnom kirurškom zahvatu</a:t>
            </a:r>
            <a:endParaRPr lang="en-HR" sz="2000" spc="-1" dirty="0">
              <a:solidFill>
                <a:srgbClr val="404040"/>
              </a:solidFill>
              <a:latin typeface="Cambria" panose="02040503050406030204" pitchFamily="18" charset="0"/>
              <a:ea typeface="Cambria" panose="02040503050406030204" pitchFamily="18" charset="0"/>
            </a:endParaRPr>
          </a:p>
          <a:p>
            <a:pPr marL="457470" indent="-457200">
              <a:spcBef>
                <a:spcPts val="899"/>
              </a:spcBef>
              <a:spcAft>
                <a:spcPts val="151"/>
              </a:spcAft>
              <a:buClr>
                <a:srgbClr val="48B758"/>
              </a:buClr>
              <a:buFont typeface="+mj-lt"/>
              <a:buAutoNum type="arabicPeriod"/>
            </a:pPr>
            <a:r>
              <a:rPr lang="en-HR" sz="2000" i="1" spc="-1" dirty="0">
                <a:solidFill>
                  <a:srgbClr val="0070C0"/>
                </a:solidFill>
                <a:latin typeface="Cambria" panose="02040503050406030204" pitchFamily="18" charset="0"/>
                <a:ea typeface="Cambria" panose="02040503050406030204" pitchFamily="18" charset="0"/>
              </a:rPr>
              <a:t>- mladić u 20tima. Ipak, njegovo je zdravstveno stanje iznimno loše. Mogućnost da će preživjeti operaciju nije velika ali on se ipak nada. Kirurški tim dvoji ima li transplantacija dugoročno smisla</a:t>
            </a:r>
            <a:endParaRPr lang="en-HR" sz="2000" spc="-1" dirty="0">
              <a:solidFill>
                <a:srgbClr val="404040"/>
              </a:solidFill>
              <a:latin typeface="Cambria" panose="02040503050406030204" pitchFamily="18" charset="0"/>
              <a:ea typeface="Cambria" panose="02040503050406030204" pitchFamily="18" charset="0"/>
            </a:endParaRPr>
          </a:p>
          <a:p>
            <a:pPr marL="457470" indent="-457200">
              <a:spcBef>
                <a:spcPts val="899"/>
              </a:spcBef>
              <a:spcAft>
                <a:spcPts val="151"/>
              </a:spcAft>
              <a:buClr>
                <a:srgbClr val="48B758"/>
              </a:buClr>
              <a:buFont typeface="+mj-lt"/>
              <a:buAutoNum type="arabicPeriod"/>
            </a:pPr>
            <a:r>
              <a:rPr lang="en-HR" sz="2000" i="1" spc="-1" dirty="0">
                <a:solidFill>
                  <a:srgbClr val="0070C0"/>
                </a:solidFill>
                <a:latin typeface="Cambria" panose="02040503050406030204" pitchFamily="18" charset="0"/>
                <a:ea typeface="Cambria" panose="02040503050406030204" pitchFamily="18" charset="0"/>
              </a:rPr>
              <a:t>- čovjek u 40tima. Njegovo zdravstveno stanje je najbolje. Vjerojatnost je velika da će operacija proći bez komplikacija i da će adekvatno prihvatiti novi organ. No, radi se o čovjeku koji se zbog više kaznenih djela nalazi u zatvorskoj bolnici</a:t>
            </a:r>
            <a:endParaRPr lang="en-HR" sz="2000" spc="-1" dirty="0">
              <a:solidFill>
                <a:srgbClr val="404040"/>
              </a:solidFill>
              <a:latin typeface="Cambria" panose="02040503050406030204" pitchFamily="18" charset="0"/>
              <a:ea typeface="Cambria" panose="02040503050406030204" pitchFamily="18" charset="0"/>
            </a:endParaRPr>
          </a:p>
        </p:txBody>
      </p:sp>
      <p:pic>
        <p:nvPicPr>
          <p:cNvPr id="2" name="Slika 1">
            <a:extLst>
              <a:ext uri="{FF2B5EF4-FFF2-40B4-BE49-F238E27FC236}">
                <a16:creationId xmlns:a16="http://schemas.microsoft.com/office/drawing/2014/main" id="{C3069CB0-05E3-43E0-9298-1EE22A632823}"/>
              </a:ext>
            </a:extLst>
          </p:cNvPr>
          <p:cNvPicPr>
            <a:picLocks noChangeAspect="1"/>
          </p:cNvPicPr>
          <p:nvPr/>
        </p:nvPicPr>
        <p:blipFill>
          <a:blip r:embed="rId2"/>
          <a:stretch>
            <a:fillRect/>
          </a:stretch>
        </p:blipFill>
        <p:spPr>
          <a:xfrm>
            <a:off x="318010" y="1960602"/>
            <a:ext cx="8553429" cy="42676"/>
          </a:xfrm>
          <a:prstGeom prst="rect">
            <a:avLst/>
          </a:prstGeom>
        </p:spPr>
      </p:pic>
      <p:sp>
        <p:nvSpPr>
          <p:cNvPr id="4" name="Pravokutnik: zaobljeni kutovi 3">
            <a:extLst>
              <a:ext uri="{FF2B5EF4-FFF2-40B4-BE49-F238E27FC236}">
                <a16:creationId xmlns:a16="http://schemas.microsoft.com/office/drawing/2014/main" id="{3ABAEE40-1E22-458B-B20C-BD7CB0A94977}"/>
              </a:ext>
            </a:extLst>
          </p:cNvPr>
          <p:cNvSpPr/>
          <p:nvPr/>
        </p:nvSpPr>
        <p:spPr>
          <a:xfrm>
            <a:off x="2911876" y="115410"/>
            <a:ext cx="3551068" cy="5395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tx1"/>
                </a:solidFill>
                <a:latin typeface="Cambria" panose="02040503050406030204" pitchFamily="18" charset="0"/>
                <a:ea typeface="Cambria" panose="02040503050406030204" pitchFamily="18" charset="0"/>
              </a:rPr>
              <a:t>Obrazloži koji si izabrao i pošalji</a:t>
            </a:r>
          </a:p>
        </p:txBody>
      </p:sp>
    </p:spTree>
  </p:cSld>
  <p:clrMapOvr>
    <a:masterClrMapping/>
  </p:clrMapOvr>
  <mc:AlternateContent xmlns:mc="http://schemas.openxmlformats.org/markup-compatibility/2006" xmlns:p14="http://schemas.microsoft.com/office/powerpoint/2010/main">
    <mc:Choice Requires="p14">
      <p:transition spd="slow" p14:dur="2000" advTm="30000"/>
    </mc:Choice>
    <mc:Fallback xmlns:p15="http://schemas.microsoft.com/office/powerpoint/2012/main" xmlns="">
      <p:transition spd="slow" advTm="3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Shape 1"/>
          <p:cNvSpPr txBox="1"/>
          <p:nvPr/>
        </p:nvSpPr>
        <p:spPr>
          <a:xfrm>
            <a:off x="421068" y="438210"/>
            <a:ext cx="7928820" cy="727650"/>
          </a:xfrm>
          <a:prstGeom prst="rect">
            <a:avLst/>
          </a:prstGeom>
          <a:noFill/>
          <a:ln>
            <a:noFill/>
          </a:ln>
          <a:effectLst>
            <a:outerShdw>
              <a:srgbClr val="000000">
                <a:alpha val="60000"/>
              </a:srgbClr>
            </a:outerShdw>
          </a:effectLst>
        </p:spPr>
        <p:txBody>
          <a:bodyPr anchor="b">
            <a:noAutofit/>
          </a:bodyPr>
          <a:lstStyle/>
          <a:p>
            <a:pPr>
              <a:lnSpc>
                <a:spcPct val="100000"/>
              </a:lnSpc>
            </a:pPr>
            <a:r>
              <a:rPr lang="en-US" sz="3000" b="1" spc="-1" dirty="0" err="1">
                <a:latin typeface="Cambria" panose="02040503050406030204" pitchFamily="18" charset="0"/>
                <a:ea typeface="Cambria" panose="02040503050406030204" pitchFamily="18" charset="0"/>
              </a:rPr>
              <a:t>Etička</a:t>
            </a:r>
            <a:r>
              <a:rPr lang="en-US" sz="3000" b="1" spc="-1" dirty="0">
                <a:latin typeface="Cambria" panose="02040503050406030204" pitchFamily="18" charset="0"/>
                <a:ea typeface="Cambria" panose="02040503050406030204" pitchFamily="18" charset="0"/>
              </a:rPr>
              <a:t> </a:t>
            </a:r>
            <a:r>
              <a:rPr lang="en-US" sz="3000" b="1" spc="-1" dirty="0" err="1">
                <a:latin typeface="Cambria" panose="02040503050406030204" pitchFamily="18" charset="0"/>
                <a:ea typeface="Cambria" panose="02040503050406030204" pitchFamily="18" charset="0"/>
              </a:rPr>
              <a:t>pitanja</a:t>
            </a:r>
            <a:r>
              <a:rPr lang="en-US" sz="3000" b="1" spc="-1" dirty="0">
                <a:latin typeface="Cambria" panose="02040503050406030204" pitchFamily="18" charset="0"/>
                <a:ea typeface="Cambria" panose="02040503050406030204" pitchFamily="18" charset="0"/>
              </a:rPr>
              <a:t> </a:t>
            </a:r>
            <a:r>
              <a:rPr lang="en-US" sz="3000" b="1" spc="-1" dirty="0" err="1">
                <a:latin typeface="Cambria" panose="02040503050406030204" pitchFamily="18" charset="0"/>
                <a:ea typeface="Cambria" panose="02040503050406030204" pitchFamily="18" charset="0"/>
              </a:rPr>
              <a:t>i</a:t>
            </a:r>
            <a:r>
              <a:rPr lang="en-US" sz="3000" b="1" spc="-1" dirty="0">
                <a:latin typeface="Cambria" panose="02040503050406030204" pitchFamily="18" charset="0"/>
                <a:ea typeface="Cambria" panose="02040503050406030204" pitchFamily="18" charset="0"/>
              </a:rPr>
              <a:t> </a:t>
            </a:r>
            <a:r>
              <a:rPr lang="en-US" sz="3000" b="1" spc="-1" dirty="0" err="1">
                <a:latin typeface="Cambria" panose="02040503050406030204" pitchFamily="18" charset="0"/>
                <a:ea typeface="Cambria" panose="02040503050406030204" pitchFamily="18" charset="0"/>
              </a:rPr>
              <a:t>dvojbe</a:t>
            </a:r>
            <a:endParaRPr lang="en-US" sz="3000" spc="-1" dirty="0">
              <a:latin typeface="Cambria" panose="02040503050406030204" pitchFamily="18" charset="0"/>
              <a:ea typeface="Cambria" panose="02040503050406030204" pitchFamily="18" charset="0"/>
            </a:endParaRPr>
          </a:p>
        </p:txBody>
      </p:sp>
      <p:sp>
        <p:nvSpPr>
          <p:cNvPr id="144" name="TextShape 2"/>
          <p:cNvSpPr txBox="1"/>
          <p:nvPr/>
        </p:nvSpPr>
        <p:spPr>
          <a:xfrm>
            <a:off x="345569" y="836729"/>
            <a:ext cx="7915590" cy="2701890"/>
          </a:xfrm>
          <a:prstGeom prst="rect">
            <a:avLst/>
          </a:prstGeom>
          <a:noFill/>
          <a:ln>
            <a:noFill/>
          </a:ln>
          <a:effectLst>
            <a:outerShdw>
              <a:srgbClr val="000000">
                <a:alpha val="40000"/>
              </a:srgbClr>
            </a:outerShdw>
          </a:effectLst>
        </p:spPr>
        <p:txBody>
          <a:bodyPr anchor="ctr">
            <a:noAutofit/>
          </a:bodyPr>
          <a:lstStyle/>
          <a:p>
            <a:pPr marL="270">
              <a:spcBef>
                <a:spcPts val="421"/>
              </a:spcBef>
              <a:spcAft>
                <a:spcPts val="451"/>
              </a:spcAft>
              <a:buClr>
                <a:srgbClr val="8664B0"/>
              </a:buClr>
            </a:pPr>
            <a:r>
              <a:rPr lang="en-US" sz="2800" b="1" i="1" spc="-1" dirty="0">
                <a:latin typeface="Cambria" panose="02040503050406030204" pitchFamily="18" charset="0"/>
                <a:ea typeface="Cambria" panose="02040503050406030204" pitchFamily="18" charset="0"/>
              </a:rPr>
              <a:t>1. </a:t>
            </a:r>
            <a:r>
              <a:rPr lang="en-US" sz="2800" b="1" i="1" spc="-1" dirty="0" err="1">
                <a:latin typeface="Cambria" panose="02040503050406030204" pitchFamily="18" charset="0"/>
                <a:ea typeface="Cambria" panose="02040503050406030204" pitchFamily="18" charset="0"/>
              </a:rPr>
              <a:t>Treba</a:t>
            </a:r>
            <a:r>
              <a:rPr lang="en-US" sz="2800" b="1" i="1" spc="-1" dirty="0">
                <a:latin typeface="Cambria" panose="02040503050406030204" pitchFamily="18" charset="0"/>
                <a:ea typeface="Cambria" panose="02040503050406030204" pitchFamily="18" charset="0"/>
              </a:rPr>
              <a:t> li </a:t>
            </a:r>
            <a:r>
              <a:rPr lang="en-US" sz="2800" b="1" i="1" spc="-1" dirty="0" err="1">
                <a:latin typeface="Cambria" panose="02040503050406030204" pitchFamily="18" charset="0"/>
                <a:ea typeface="Cambria" panose="02040503050406030204" pitchFamily="18" charset="0"/>
              </a:rPr>
              <a:t>biti</a:t>
            </a:r>
            <a:r>
              <a:rPr lang="en-US" sz="2800" b="1" i="1" spc="-1" dirty="0">
                <a:latin typeface="Cambria" panose="02040503050406030204" pitchFamily="18" charset="0"/>
                <a:ea typeface="Cambria" panose="02040503050406030204" pitchFamily="18" charset="0"/>
              </a:rPr>
              <a:t> </a:t>
            </a:r>
            <a:r>
              <a:rPr lang="en-US" sz="2800" b="1" i="1" spc="-1" dirty="0" err="1">
                <a:latin typeface="Cambria" panose="02040503050406030204" pitchFamily="18" charset="0"/>
                <a:ea typeface="Cambria" panose="02040503050406030204" pitchFamily="18" charset="0"/>
              </a:rPr>
              <a:t>dopušteno</a:t>
            </a:r>
            <a:r>
              <a:rPr lang="en-US" sz="2800" b="1" i="1" spc="-1" dirty="0">
                <a:latin typeface="Cambria" panose="02040503050406030204" pitchFamily="18" charset="0"/>
                <a:ea typeface="Cambria" panose="02040503050406030204" pitchFamily="18" charset="0"/>
              </a:rPr>
              <a:t> </a:t>
            </a:r>
            <a:r>
              <a:rPr lang="en-US" sz="2800" b="1" i="1" spc="-1" dirty="0" err="1">
                <a:latin typeface="Cambria" panose="02040503050406030204" pitchFamily="18" charset="0"/>
                <a:ea typeface="Cambria" panose="02040503050406030204" pitchFamily="18" charset="0"/>
              </a:rPr>
              <a:t>članovima</a:t>
            </a:r>
            <a:r>
              <a:rPr lang="en-US" sz="2800" b="1" i="1" spc="-1" dirty="0">
                <a:latin typeface="Cambria" panose="02040503050406030204" pitchFamily="18" charset="0"/>
                <a:ea typeface="Cambria" panose="02040503050406030204" pitchFamily="18" charset="0"/>
              </a:rPr>
              <a:t> </a:t>
            </a:r>
            <a:r>
              <a:rPr lang="en-US" sz="2800" b="1" i="1" spc="-1" dirty="0" err="1">
                <a:latin typeface="Cambria" panose="02040503050406030204" pitchFamily="18" charset="0"/>
                <a:ea typeface="Cambria" panose="02040503050406030204" pitchFamily="18" charset="0"/>
              </a:rPr>
              <a:t>pacijentove</a:t>
            </a:r>
            <a:r>
              <a:rPr lang="en-US" sz="2800" b="1" i="1" spc="-1" dirty="0">
                <a:latin typeface="Cambria" panose="02040503050406030204" pitchFamily="18" charset="0"/>
                <a:ea typeface="Cambria" panose="02040503050406030204" pitchFamily="18" charset="0"/>
              </a:rPr>
              <a:t> </a:t>
            </a:r>
            <a:r>
              <a:rPr lang="en-US" sz="2800" b="1" i="1" spc="-1" dirty="0" err="1">
                <a:latin typeface="Cambria" panose="02040503050406030204" pitchFamily="18" charset="0"/>
                <a:ea typeface="Cambria" panose="02040503050406030204" pitchFamily="18" charset="0"/>
              </a:rPr>
              <a:t>obitelji</a:t>
            </a:r>
            <a:r>
              <a:rPr lang="en-US" sz="2800" b="1" i="1" spc="-1" dirty="0">
                <a:latin typeface="Cambria" panose="02040503050406030204" pitchFamily="18" charset="0"/>
                <a:ea typeface="Cambria" panose="02040503050406030204" pitchFamily="18" charset="0"/>
              </a:rPr>
              <a:t> </a:t>
            </a:r>
            <a:r>
              <a:rPr lang="en-US" sz="2800" b="1" i="1" spc="-1" dirty="0" err="1">
                <a:latin typeface="Cambria" panose="02040503050406030204" pitchFamily="18" charset="0"/>
                <a:ea typeface="Cambria" panose="02040503050406030204" pitchFamily="18" charset="0"/>
              </a:rPr>
              <a:t>donirati</a:t>
            </a:r>
            <a:r>
              <a:rPr lang="en-US" sz="2800" b="1" i="1" spc="-1" dirty="0">
                <a:latin typeface="Cambria" panose="02040503050406030204" pitchFamily="18" charset="0"/>
                <a:ea typeface="Cambria" panose="02040503050406030204" pitchFamily="18" charset="0"/>
              </a:rPr>
              <a:t> </a:t>
            </a:r>
            <a:r>
              <a:rPr lang="en-US" sz="2800" b="1" i="1" spc="-1" dirty="0" err="1">
                <a:latin typeface="Cambria" panose="02040503050406030204" pitchFamily="18" charset="0"/>
                <a:ea typeface="Cambria" panose="02040503050406030204" pitchFamily="18" charset="0"/>
              </a:rPr>
              <a:t>bubreg</a:t>
            </a:r>
            <a:r>
              <a:rPr lang="en-US" sz="2800" b="1" i="1" spc="-1" dirty="0">
                <a:latin typeface="Cambria" panose="02040503050406030204" pitchFamily="18" charset="0"/>
                <a:ea typeface="Cambria" panose="02040503050406030204" pitchFamily="18" charset="0"/>
              </a:rPr>
              <a:t>?</a:t>
            </a:r>
            <a:endParaRPr lang="en-US" sz="2800" spc="-1" dirty="0">
              <a:latin typeface="Cambria" panose="02040503050406030204" pitchFamily="18" charset="0"/>
              <a:ea typeface="Cambria" panose="02040503050406030204" pitchFamily="18" charset="0"/>
            </a:endParaRPr>
          </a:p>
        </p:txBody>
      </p:sp>
      <p:sp>
        <p:nvSpPr>
          <p:cNvPr id="145" name="CustomShape 3"/>
          <p:cNvSpPr/>
          <p:nvPr/>
        </p:nvSpPr>
        <p:spPr>
          <a:xfrm>
            <a:off x="256258" y="3149860"/>
            <a:ext cx="5462612" cy="339214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400" spc="-1" dirty="0">
                <a:latin typeface="Cambria" panose="02040503050406030204" pitchFamily="18" charset="0"/>
                <a:ea typeface="Cambria" panose="02040503050406030204" pitchFamily="18" charset="0"/>
              </a:rPr>
              <a:t>To je </a:t>
            </a:r>
            <a:r>
              <a:rPr lang="en-US" sz="2400" spc="-1" dirty="0" err="1">
                <a:latin typeface="Cambria" panose="02040503050406030204" pitchFamily="18" charset="0"/>
                <a:ea typeface="Cambria" panose="02040503050406030204" pitchFamily="18" charset="0"/>
              </a:rPr>
              <a:t>pitanje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među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prvim</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etičkim</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pitanjima</a:t>
            </a:r>
            <a:endParaRPr lang="hr-HR" sz="2400" spc="-1" dirty="0">
              <a:latin typeface="Cambria" panose="02040503050406030204" pitchFamily="18" charset="0"/>
              <a:ea typeface="Cambria" panose="02040503050406030204" pitchFamily="18" charset="0"/>
            </a:endParaRPr>
          </a:p>
          <a:p>
            <a:pPr>
              <a:lnSpc>
                <a:spcPct val="100000"/>
              </a:lnSpc>
            </a:pPr>
            <a:r>
              <a:rPr lang="en-US" sz="2400" spc="-1" dirty="0" err="1">
                <a:latin typeface="Cambria" panose="02040503050406030204" pitchFamily="18" charset="0"/>
                <a:ea typeface="Cambria" panose="02040503050406030204" pitchFamily="18" charset="0"/>
              </a:rPr>
              <a:t>Pacijent</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koji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dobiva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bubreg</a:t>
            </a:r>
            <a:r>
              <a:rPr lang="en-US" sz="2400" spc="-1" dirty="0">
                <a:latin typeface="Cambria" panose="02040503050406030204" pitchFamily="18" charset="0"/>
                <a:ea typeface="Cambria" panose="02040503050406030204" pitchFamily="18" charset="0"/>
              </a:rPr>
              <a:t> od </a:t>
            </a:r>
            <a:r>
              <a:rPr lang="en-US" sz="2400" spc="-1" dirty="0" err="1">
                <a:latin typeface="Cambria" panose="02040503050406030204" pitchFamily="18" charset="0"/>
                <a:ea typeface="Cambria" panose="02040503050406030204" pitchFamily="18" charset="0"/>
              </a:rPr>
              <a:t>člana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obitelji</a:t>
            </a:r>
            <a:r>
              <a:rPr lang="en-US" sz="2400" spc="-1" dirty="0">
                <a:latin typeface="Cambria" panose="02040503050406030204" pitchFamily="18" charset="0"/>
                <a:ea typeface="Cambria" panose="02040503050406030204" pitchFamily="18" charset="0"/>
              </a:rPr>
              <a:t> ne mora </a:t>
            </a:r>
            <a:r>
              <a:rPr lang="en-US" sz="2400" spc="-1" dirty="0" err="1">
                <a:latin typeface="Cambria" panose="02040503050406030204" pitchFamily="18" charset="0"/>
                <a:ea typeface="Cambria" panose="02040503050406030204" pitchFamily="18" charset="0"/>
              </a:rPr>
              <a:t>biti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na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listi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čekanja</a:t>
            </a:r>
            <a:endParaRPr lang="hr-HR" sz="2400" spc="-1" dirty="0">
              <a:latin typeface="Cambria" panose="02040503050406030204" pitchFamily="18" charset="0"/>
              <a:ea typeface="Cambria" panose="02040503050406030204" pitchFamily="18" charset="0"/>
            </a:endParaRPr>
          </a:p>
          <a:p>
            <a:pPr>
              <a:lnSpc>
                <a:spcPct val="100000"/>
              </a:lnSpc>
            </a:pP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Međutim</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postoje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rizici</a:t>
            </a:r>
            <a:endParaRPr lang="hr-HR" sz="2400" spc="-1" dirty="0">
              <a:latin typeface="Cambria" panose="02040503050406030204" pitchFamily="18" charset="0"/>
              <a:ea typeface="Cambria" panose="02040503050406030204" pitchFamily="18" charset="0"/>
            </a:endParaRPr>
          </a:p>
          <a:p>
            <a:pPr>
              <a:lnSpc>
                <a:spcPct val="100000"/>
              </a:lnSpc>
            </a:pPr>
            <a:r>
              <a:rPr lang="en-US" sz="2400" spc="-1" dirty="0" err="1">
                <a:latin typeface="Cambria" panose="02040503050406030204" pitchFamily="18" charset="0"/>
                <a:ea typeface="Cambria" panose="02040503050406030204" pitchFamily="18" charset="0"/>
              </a:rPr>
              <a:t>Uzimanje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zdravog</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bubrega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može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uzrokovati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bolesti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ostaviti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psihičke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posljedice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na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donoru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kao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na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osobi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koja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bubreg</a:t>
            </a:r>
            <a:r>
              <a:rPr lang="en-US" sz="2400" spc="-1" dirty="0">
                <a:latin typeface="Cambria" panose="02040503050406030204" pitchFamily="18" charset="0"/>
                <a:ea typeface="Cambria" panose="02040503050406030204" pitchFamily="18" charset="0"/>
              </a:rPr>
              <a:t> prima</a:t>
            </a:r>
            <a:r>
              <a:rPr lang="en-US" sz="2400" spc="-1" dirty="0">
                <a:solidFill>
                  <a:srgbClr val="FFFFFF"/>
                </a:solidFill>
                <a:latin typeface="Times New Roman"/>
              </a:rPr>
              <a:t>.</a:t>
            </a:r>
            <a:endParaRPr lang="en-US" sz="2400" spc="-1" dirty="0">
              <a:latin typeface="Arial"/>
            </a:endParaRPr>
          </a:p>
        </p:txBody>
      </p:sp>
      <p:pic>
        <p:nvPicPr>
          <p:cNvPr id="146" name="Slika 5" descr="Slika na kojoj se prikazuje na zatvorenom, zid, bolnička soba, osoba&#10;&#10;Opis je generiran uz vrlo visoku pouzdanost"/>
          <p:cNvPicPr/>
          <p:nvPr/>
        </p:nvPicPr>
        <p:blipFill>
          <a:blip r:embed="rId2"/>
          <a:stretch/>
        </p:blipFill>
        <p:spPr>
          <a:xfrm>
            <a:off x="5776650" y="3538619"/>
            <a:ext cx="3025890" cy="2187477"/>
          </a:xfrm>
          <a:prstGeom prst="rect">
            <a:avLst/>
          </a:prstGeom>
          <a:ln>
            <a:noFill/>
          </a:ln>
        </p:spPr>
      </p:pic>
      <p:pic>
        <p:nvPicPr>
          <p:cNvPr id="2" name="Slika 1">
            <a:extLst>
              <a:ext uri="{FF2B5EF4-FFF2-40B4-BE49-F238E27FC236}">
                <a16:creationId xmlns:a16="http://schemas.microsoft.com/office/drawing/2014/main" id="{98C055E0-F0B4-4EBF-AE90-344C21AA25E7}"/>
              </a:ext>
            </a:extLst>
          </p:cNvPr>
          <p:cNvPicPr>
            <a:picLocks noChangeAspect="1"/>
          </p:cNvPicPr>
          <p:nvPr/>
        </p:nvPicPr>
        <p:blipFill>
          <a:blip r:embed="rId3"/>
          <a:stretch>
            <a:fillRect/>
          </a:stretch>
        </p:blipFill>
        <p:spPr>
          <a:xfrm>
            <a:off x="108763" y="2679693"/>
            <a:ext cx="8553429" cy="426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 xmlns:p15="http://schemas.microsoft.com/office/powerpoint/2012/main">
      <p:transition spd="slow" advTm="30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anim calcmode="lin" valueType="num">
                                      <p:cBhvr additive="repl">
                                        <p:cTn id="7" dur="500" fill="hold"/>
                                        <p:tgtEl>
                                          <p:spTgt spid="145">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5">
                                            <p:txEl>
                                              <p:pRg st="1" end="1"/>
                                            </p:txEl>
                                          </p:spTgt>
                                        </p:tgtEl>
                                        <p:attrNameLst>
                                          <p:attrName>style.visibility</p:attrName>
                                        </p:attrNameLst>
                                      </p:cBhvr>
                                      <p:to>
                                        <p:strVal val="visible"/>
                                      </p:to>
                                    </p:set>
                                    <p:anim calcmode="lin" valueType="num">
                                      <p:cBhvr additive="repl">
                                        <p:cTn id="13" dur="500" fill="hold"/>
                                        <p:tgtEl>
                                          <p:spTgt spid="145">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5">
                                            <p:txEl>
                                              <p:pRg st="2" end="2"/>
                                            </p:txEl>
                                          </p:spTgt>
                                        </p:tgtEl>
                                        <p:attrNameLst>
                                          <p:attrName>style.visibility</p:attrName>
                                        </p:attrNameLst>
                                      </p:cBhvr>
                                      <p:to>
                                        <p:strVal val="visible"/>
                                      </p:to>
                                    </p:set>
                                    <p:anim calcmode="lin" valueType="num">
                                      <p:cBhvr additive="repl">
                                        <p:cTn id="19" dur="500" fill="hold"/>
                                        <p:tgtEl>
                                          <p:spTgt spid="145">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4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5">
                                            <p:txEl>
                                              <p:pRg st="3" end="3"/>
                                            </p:txEl>
                                          </p:spTgt>
                                        </p:tgtEl>
                                        <p:attrNameLst>
                                          <p:attrName>style.visibility</p:attrName>
                                        </p:attrNameLst>
                                      </p:cBhvr>
                                      <p:to>
                                        <p:strVal val="visible"/>
                                      </p:to>
                                    </p:set>
                                    <p:anim calcmode="lin" valueType="num">
                                      <p:cBhvr additive="repl">
                                        <p:cTn id="25" dur="500" fill="hold"/>
                                        <p:tgtEl>
                                          <p:spTgt spid="145">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4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lgn="ctr"/>
            <a:r>
              <a:rPr lang="en-US" sz="3600" b="1" i="1" dirty="0" err="1">
                <a:solidFill>
                  <a:srgbClr val="C00000"/>
                </a:solidFill>
                <a:latin typeface="Cambria" panose="02040503050406030204" pitchFamily="18" charset="0"/>
              </a:rPr>
              <a:t>Postoje</a:t>
            </a:r>
            <a:r>
              <a:rPr lang="en-US" sz="3600" b="1" i="1" dirty="0">
                <a:solidFill>
                  <a:srgbClr val="C00000"/>
                </a:solidFill>
                <a:latin typeface="Cambria" panose="02040503050406030204" pitchFamily="18" charset="0"/>
              </a:rPr>
              <a:t> </a:t>
            </a:r>
            <a:r>
              <a:rPr lang="hr-HR" sz="3600" b="1" i="1" dirty="0">
                <a:solidFill>
                  <a:srgbClr val="C00000"/>
                </a:solidFill>
                <a:latin typeface="Cambria" panose="02040503050406030204" pitchFamily="18" charset="0"/>
              </a:rPr>
              <a:t>2</a:t>
            </a:r>
            <a:r>
              <a:rPr lang="en-US" sz="3600" b="1" i="1" dirty="0">
                <a:solidFill>
                  <a:srgbClr val="C00000"/>
                </a:solidFill>
                <a:latin typeface="Cambria" panose="02040503050406030204" pitchFamily="18" charset="0"/>
              </a:rPr>
              <a:t> </a:t>
            </a:r>
            <a:r>
              <a:rPr lang="en-US" sz="3600" b="1" i="1" dirty="0" err="1">
                <a:solidFill>
                  <a:srgbClr val="C00000"/>
                </a:solidFill>
                <a:latin typeface="Cambria" panose="02040503050406030204" pitchFamily="18" charset="0"/>
              </a:rPr>
              <a:t>osnovna</a:t>
            </a:r>
            <a:r>
              <a:rPr lang="en-US" sz="3600" b="1" i="1" dirty="0">
                <a:solidFill>
                  <a:srgbClr val="C00000"/>
                </a:solidFill>
                <a:latin typeface="Cambria" panose="02040503050406030204" pitchFamily="18" charset="0"/>
              </a:rPr>
              <a:t> </a:t>
            </a:r>
            <a:r>
              <a:rPr lang="en-US" sz="3600" b="1" i="1" dirty="0" err="1">
                <a:solidFill>
                  <a:srgbClr val="C00000"/>
                </a:solidFill>
                <a:latin typeface="Cambria" panose="02040503050406030204" pitchFamily="18" charset="0"/>
              </a:rPr>
              <a:t>tipa</a:t>
            </a:r>
            <a:r>
              <a:rPr lang="en-US" sz="3600" b="1" i="1" dirty="0">
                <a:solidFill>
                  <a:srgbClr val="C00000"/>
                </a:solidFill>
                <a:latin typeface="Cambria" panose="02040503050406030204" pitchFamily="18" charset="0"/>
              </a:rPr>
              <a:t> </a:t>
            </a:r>
            <a:r>
              <a:rPr lang="en-US" sz="3600" b="1" i="1" dirty="0" err="1">
                <a:solidFill>
                  <a:srgbClr val="C00000"/>
                </a:solidFill>
                <a:latin typeface="Cambria" panose="02040503050406030204" pitchFamily="18" charset="0"/>
              </a:rPr>
              <a:t>donora</a:t>
            </a:r>
            <a:r>
              <a:rPr lang="en-US" sz="3600" b="1" i="1" dirty="0">
                <a:solidFill>
                  <a:srgbClr val="C00000"/>
                </a:solidFill>
                <a:latin typeface="Cambria" panose="02040503050406030204" pitchFamily="18" charset="0"/>
              </a:rPr>
              <a:t> </a:t>
            </a:r>
            <a:br>
              <a:rPr lang="hr-HR" sz="3600" b="1" i="1" dirty="0">
                <a:solidFill>
                  <a:srgbClr val="C00000"/>
                </a:solidFill>
                <a:latin typeface="Cambria" panose="02040503050406030204" pitchFamily="18" charset="0"/>
              </a:rPr>
            </a:br>
            <a:r>
              <a:rPr lang="en-US" sz="3600" b="1" i="1" dirty="0">
                <a:solidFill>
                  <a:srgbClr val="C00000"/>
                </a:solidFill>
                <a:latin typeface="Cambria" panose="02040503050406030204" pitchFamily="18" charset="0"/>
              </a:rPr>
              <a:t>organa </a:t>
            </a:r>
            <a:r>
              <a:rPr lang="en-US" sz="3600" b="1" i="1" dirty="0" err="1">
                <a:solidFill>
                  <a:srgbClr val="C00000"/>
                </a:solidFill>
                <a:latin typeface="Cambria" panose="02040503050406030204" pitchFamily="18" charset="0"/>
              </a:rPr>
              <a:t>ili</a:t>
            </a:r>
            <a:r>
              <a:rPr lang="en-US" sz="3600" b="1" i="1" dirty="0">
                <a:solidFill>
                  <a:srgbClr val="C00000"/>
                </a:solidFill>
                <a:latin typeface="Cambria" panose="02040503050406030204" pitchFamily="18" charset="0"/>
              </a:rPr>
              <a:t> </a:t>
            </a:r>
            <a:r>
              <a:rPr lang="en-US" sz="3600" b="1" i="1" dirty="0" err="1">
                <a:solidFill>
                  <a:srgbClr val="C00000"/>
                </a:solidFill>
                <a:latin typeface="Cambria" panose="02040503050406030204" pitchFamily="18" charset="0"/>
              </a:rPr>
              <a:t>tkiva</a:t>
            </a:r>
            <a:r>
              <a:rPr lang="en-US" sz="3600" b="1" i="1" dirty="0">
                <a:solidFill>
                  <a:srgbClr val="C00000"/>
                </a:solidFill>
                <a:latin typeface="Cambria" panose="02040503050406030204" pitchFamily="18" charset="0"/>
              </a:rPr>
              <a:t>:</a:t>
            </a:r>
            <a:br>
              <a:rPr lang="hr-HR" sz="4000" b="1" i="1" dirty="0">
                <a:solidFill>
                  <a:srgbClr val="C00000"/>
                </a:solidFill>
                <a:latin typeface="Cambria" panose="02040503050406030204" pitchFamily="18" charset="0"/>
              </a:rPr>
            </a:br>
            <a:endParaRPr lang="hr-HR" b="1" dirty="0">
              <a:solidFill>
                <a:srgbClr val="C00000"/>
              </a:solidFill>
            </a:endParaRPr>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2184127690"/>
              </p:ext>
            </p:extLst>
          </p:nvPr>
        </p:nvGraphicFramePr>
        <p:xfrm>
          <a:off x="180304" y="1339403"/>
          <a:ext cx="8963695" cy="5344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Slika 4"/>
          <p:cNvPicPr>
            <a:picLocks noChangeAspect="1"/>
          </p:cNvPicPr>
          <p:nvPr/>
        </p:nvPicPr>
        <p:blipFill>
          <a:blip r:embed="rId7"/>
          <a:stretch>
            <a:fillRect/>
          </a:stretch>
        </p:blipFill>
        <p:spPr>
          <a:xfrm>
            <a:off x="2614410" y="5600042"/>
            <a:ext cx="4095483" cy="835224"/>
          </a:xfrm>
          <a:prstGeom prst="rect">
            <a:avLst/>
          </a:prstGeom>
          <a:solidFill>
            <a:schemeClr val="accent2">
              <a:lumMod val="40000"/>
              <a:lumOff val="60000"/>
            </a:schemeClr>
          </a:solidFill>
        </p:spPr>
      </p:pic>
      <p:pic>
        <p:nvPicPr>
          <p:cNvPr id="3" name="Slika 2">
            <a:extLst>
              <a:ext uri="{FF2B5EF4-FFF2-40B4-BE49-F238E27FC236}">
                <a16:creationId xmlns:a16="http://schemas.microsoft.com/office/drawing/2014/main" id="{9F0A7907-99EE-4AEB-9915-724FA8C23757}"/>
              </a:ext>
            </a:extLst>
          </p:cNvPr>
          <p:cNvPicPr>
            <a:picLocks noChangeAspect="1"/>
          </p:cNvPicPr>
          <p:nvPr/>
        </p:nvPicPr>
        <p:blipFill>
          <a:blip r:embed="rId8"/>
          <a:stretch>
            <a:fillRect/>
          </a:stretch>
        </p:blipFill>
        <p:spPr>
          <a:xfrm>
            <a:off x="295285" y="1352212"/>
            <a:ext cx="8553429" cy="42676"/>
          </a:xfrm>
          <a:prstGeom prst="rect">
            <a:avLst/>
          </a:prstGeom>
        </p:spPr>
      </p:pic>
    </p:spTree>
    <p:extLst>
      <p:ext uri="{BB962C8B-B14F-4D97-AF65-F5344CB8AC3E}">
        <p14:creationId xmlns:p14="http://schemas.microsoft.com/office/powerpoint/2010/main" val="926133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Shape 1"/>
          <p:cNvSpPr txBox="1"/>
          <p:nvPr/>
        </p:nvSpPr>
        <p:spPr>
          <a:xfrm>
            <a:off x="426870" y="895860"/>
            <a:ext cx="7986600" cy="1633500"/>
          </a:xfrm>
          <a:prstGeom prst="rect">
            <a:avLst/>
          </a:prstGeom>
          <a:noFill/>
          <a:ln>
            <a:noFill/>
          </a:ln>
          <a:effectLst>
            <a:outerShdw>
              <a:srgbClr val="000000">
                <a:alpha val="40000"/>
              </a:srgbClr>
            </a:outerShdw>
          </a:effectLst>
        </p:spPr>
        <p:txBody>
          <a:bodyPr anchor="ctr">
            <a:normAutofit/>
          </a:bodyPr>
          <a:lstStyle/>
          <a:p>
            <a:pPr>
              <a:spcBef>
                <a:spcPts val="421"/>
              </a:spcBef>
              <a:spcAft>
                <a:spcPts val="451"/>
              </a:spcAft>
            </a:pPr>
            <a:r>
              <a:rPr lang="en-US" sz="2400" b="1" i="1" spc="-1" dirty="0">
                <a:latin typeface="Cambria" panose="02040503050406030204" pitchFamily="18" charset="0"/>
                <a:ea typeface="Cambria" panose="02040503050406030204" pitchFamily="18" charset="0"/>
              </a:rPr>
              <a:t>2.Trebaju li </a:t>
            </a:r>
            <a:r>
              <a:rPr lang="en-US" sz="2400" b="1" i="1" spc="-1" dirty="0" err="1">
                <a:latin typeface="Cambria" panose="02040503050406030204" pitchFamily="18" charset="0"/>
                <a:ea typeface="Cambria" panose="02040503050406030204" pitchFamily="18" charset="0"/>
              </a:rPr>
              <a:t>alkoholičari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dobiti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novu</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jetru</a:t>
            </a:r>
            <a:r>
              <a:rPr lang="en-US" sz="2400" b="1" i="1" spc="-1" dirty="0">
                <a:latin typeface="Cambria" panose="02040503050406030204" pitchFamily="18" charset="0"/>
                <a:ea typeface="Cambria" panose="02040503050406030204" pitchFamily="18" charset="0"/>
              </a:rPr>
              <a:t> ? </a:t>
            </a:r>
            <a:r>
              <a:rPr lang="en-US" sz="2400" b="1" i="1" spc="-1" dirty="0" err="1">
                <a:latin typeface="Cambria" panose="02040503050406030204" pitchFamily="18" charset="0"/>
                <a:ea typeface="Cambria" panose="02040503050406030204" pitchFamily="18" charset="0"/>
              </a:rPr>
              <a:t>Treba</a:t>
            </a:r>
            <a:r>
              <a:rPr lang="en-US" sz="2400" b="1" i="1" spc="-1" dirty="0">
                <a:latin typeface="Cambria" panose="02040503050406030204" pitchFamily="18" charset="0"/>
                <a:ea typeface="Cambria" panose="02040503050406030204" pitchFamily="18" charset="0"/>
              </a:rPr>
              <a:t> li </a:t>
            </a:r>
            <a:r>
              <a:rPr lang="en-US" sz="2400" b="1" i="1" spc="-1" dirty="0" err="1">
                <a:latin typeface="Cambria" panose="02040503050406030204" pitchFamily="18" charset="0"/>
                <a:ea typeface="Cambria" panose="02040503050406030204" pitchFamily="18" charset="0"/>
              </a:rPr>
              <a:t>dostupni</a:t>
            </a:r>
            <a:r>
              <a:rPr lang="en-US" sz="2400" b="1" i="1" spc="-1" dirty="0">
                <a:latin typeface="Cambria" panose="02040503050406030204" pitchFamily="18" charset="0"/>
                <a:ea typeface="Cambria" panose="02040503050406030204" pitchFamily="18" charset="0"/>
              </a:rPr>
              <a:t> organ </a:t>
            </a:r>
            <a:r>
              <a:rPr lang="en-US" sz="2400" b="1" i="1" spc="-1" dirty="0" err="1">
                <a:latin typeface="Cambria" panose="02040503050406030204" pitchFamily="18" charset="0"/>
                <a:ea typeface="Cambria" panose="02040503050406030204" pitchFamily="18" charset="0"/>
              </a:rPr>
              <a:t>biti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rezerviran</a:t>
            </a:r>
            <a:r>
              <a:rPr lang="en-US" sz="2400" b="1" i="1" spc="-1" dirty="0">
                <a:latin typeface="Cambria" panose="02040503050406030204" pitchFamily="18" charset="0"/>
                <a:ea typeface="Cambria" panose="02040503050406030204" pitchFamily="18" charset="0"/>
              </a:rPr>
              <a:t> za </a:t>
            </a:r>
            <a:r>
              <a:rPr lang="en-US" sz="2400" b="1" i="1" spc="-1" dirty="0" err="1">
                <a:latin typeface="Cambria" panose="02040503050406030204" pitchFamily="18" charset="0"/>
                <a:ea typeface="Cambria" panose="02040503050406030204" pitchFamily="18" charset="0"/>
              </a:rPr>
              <a:t>osobe</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čija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jetra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nije</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bolesna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zbog</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njihovog</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ponašanja</a:t>
            </a:r>
            <a:r>
              <a:rPr lang="en-US" sz="2400" b="1" i="1" spc="-1" dirty="0">
                <a:latin typeface="Cambria" panose="02040503050406030204" pitchFamily="18" charset="0"/>
                <a:ea typeface="Cambria" panose="02040503050406030204" pitchFamily="18" charset="0"/>
              </a:rPr>
              <a:t> ?</a:t>
            </a:r>
            <a:endParaRPr lang="en-US" sz="2400" spc="-1" dirty="0">
              <a:latin typeface="Cambria" panose="02040503050406030204" pitchFamily="18" charset="0"/>
              <a:ea typeface="Cambria" panose="02040503050406030204" pitchFamily="18" charset="0"/>
            </a:endParaRPr>
          </a:p>
        </p:txBody>
      </p:sp>
      <p:pic>
        <p:nvPicPr>
          <p:cNvPr id="148" name="Slika 4"/>
          <p:cNvPicPr/>
          <p:nvPr/>
        </p:nvPicPr>
        <p:blipFill>
          <a:blip r:embed="rId2"/>
          <a:stretch/>
        </p:blipFill>
        <p:spPr>
          <a:xfrm>
            <a:off x="6033690" y="3776490"/>
            <a:ext cx="2886300" cy="1967362"/>
          </a:xfrm>
          <a:prstGeom prst="rect">
            <a:avLst/>
          </a:prstGeom>
          <a:ln>
            <a:noFill/>
          </a:ln>
        </p:spPr>
      </p:pic>
      <p:sp>
        <p:nvSpPr>
          <p:cNvPr id="149" name="CustomShape 2"/>
          <p:cNvSpPr/>
          <p:nvPr/>
        </p:nvSpPr>
        <p:spPr>
          <a:xfrm>
            <a:off x="426870" y="3275370"/>
            <a:ext cx="5606820" cy="3422924"/>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000" b="1" spc="-1" dirty="0" err="1">
                <a:latin typeface="Cambria" panose="02040503050406030204" pitchFamily="18" charset="0"/>
                <a:ea typeface="Cambria" panose="02040503050406030204" pitchFamily="18" charset="0"/>
              </a:rPr>
              <a:t>Odgovor</a:t>
            </a:r>
            <a:r>
              <a:rPr lang="en-US" sz="2000" b="1" spc="-1" dirty="0">
                <a:latin typeface="Cambria" panose="02040503050406030204" pitchFamily="18" charset="0"/>
                <a:ea typeface="Cambria" panose="02040503050406030204" pitchFamily="18" charset="0"/>
              </a:rPr>
              <a:t> je </a:t>
            </a:r>
            <a:r>
              <a:rPr lang="en-US" sz="2000" b="1" spc="-1" dirty="0" err="1">
                <a:latin typeface="Cambria" panose="02040503050406030204" pitchFamily="18" charset="0"/>
                <a:ea typeface="Cambria" panose="02040503050406030204" pitchFamily="18" charset="0"/>
              </a:rPr>
              <a:t>podijeljen</a:t>
            </a:r>
            <a:endParaRPr lang="hr-HR" sz="2000" b="1" spc="-1" dirty="0">
              <a:latin typeface="Cambria" panose="02040503050406030204" pitchFamily="18" charset="0"/>
              <a:ea typeface="Cambria" panose="02040503050406030204" pitchFamily="18" charset="0"/>
            </a:endParaRPr>
          </a:p>
          <a:p>
            <a:pPr marL="342900" indent="-342900">
              <a:lnSpc>
                <a:spcPct val="100000"/>
              </a:lnSpc>
              <a:buFont typeface="Wingdings" panose="05000000000000000000" pitchFamily="2" charset="2"/>
              <a:buChar char="ü"/>
            </a:pPr>
            <a:r>
              <a:rPr lang="en-US" sz="2000" spc="-1" dirty="0" err="1">
                <a:latin typeface="Cambria" panose="02040503050406030204" pitchFamily="18" charset="0"/>
                <a:ea typeface="Cambria" panose="02040503050406030204" pitchFamily="18" charset="0"/>
              </a:rPr>
              <a:t>Neki</a:t>
            </a:r>
            <a:r>
              <a:rPr lang="en-US" sz="2000" spc="-1" dirty="0">
                <a:latin typeface="Cambria" panose="02040503050406030204" pitchFamily="18" charset="0"/>
                <a:ea typeface="Cambria" panose="02040503050406030204" pitchFamily="18" charset="0"/>
              </a:rPr>
              <a:t> ne </a:t>
            </a:r>
            <a:r>
              <a:rPr lang="en-US" sz="2000" spc="-1" dirty="0" err="1">
                <a:latin typeface="Cambria" panose="02040503050406030204" pitchFamily="18" charset="0"/>
                <a:ea typeface="Cambria" panose="02040503050406030204" pitchFamily="18" charset="0"/>
              </a:rPr>
              <a:t>žele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transplantirati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jetru</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alkoholičarima</a:t>
            </a:r>
            <a:endParaRPr lang="hr-HR" sz="2000" spc="-1" dirty="0">
              <a:latin typeface="Cambria" panose="02040503050406030204" pitchFamily="18" charset="0"/>
              <a:ea typeface="Cambria" panose="02040503050406030204" pitchFamily="18" charset="0"/>
            </a:endParaRPr>
          </a:p>
          <a:p>
            <a:pPr marL="342900" indent="-342900">
              <a:lnSpc>
                <a:spcPct val="100000"/>
              </a:lnSpc>
              <a:buFont typeface="Wingdings" panose="05000000000000000000" pitchFamily="2" charset="2"/>
              <a:buChar char="ü"/>
            </a:pPr>
            <a:r>
              <a:rPr lang="en-US" sz="2000" spc="-1" dirty="0" err="1">
                <a:latin typeface="Cambria" panose="02040503050406030204" pitchFamily="18" charset="0"/>
                <a:ea typeface="Cambria" panose="02040503050406030204" pitchFamily="18" charset="0"/>
              </a:rPr>
              <a:t>Drugi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zahtijevaju</a:t>
            </a:r>
            <a:r>
              <a:rPr lang="en-US" sz="2000" spc="-1" dirty="0">
                <a:latin typeface="Cambria" panose="02040503050406030204" pitchFamily="18" charset="0"/>
                <a:ea typeface="Cambria" panose="02040503050406030204" pitchFamily="18" charset="0"/>
              </a:rPr>
              <a:t> da </a:t>
            </a:r>
            <a:r>
              <a:rPr lang="en-US" sz="2000" spc="-1" dirty="0" err="1">
                <a:latin typeface="Cambria" panose="02040503050406030204" pitchFamily="18" charset="0"/>
                <a:ea typeface="Cambria" panose="02040503050406030204" pitchFamily="18" charset="0"/>
              </a:rPr>
              <a:t>pacijent</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bude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šest</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mjeseci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trijezan</a:t>
            </a:r>
            <a:endParaRPr lang="hr-HR" sz="2000" spc="-1" dirty="0">
              <a:latin typeface="Cambria" panose="02040503050406030204" pitchFamily="18" charset="0"/>
              <a:ea typeface="Cambria" panose="02040503050406030204" pitchFamily="18" charset="0"/>
            </a:endParaRPr>
          </a:p>
          <a:p>
            <a:pPr>
              <a:lnSpc>
                <a:spcPct val="100000"/>
              </a:lnSpc>
            </a:pPr>
            <a:r>
              <a:rPr lang="en-US" sz="2000" spc="-1" dirty="0" err="1">
                <a:latin typeface="Cambria" panose="02040503050406030204" pitchFamily="18" charset="0"/>
                <a:ea typeface="Cambria" panose="02040503050406030204" pitchFamily="18" charset="0"/>
              </a:rPr>
              <a:t>Kirurzi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također</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imaju</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pravo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odbiti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transplantaciju</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jetre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ukoliko</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pacijent</a:t>
            </a:r>
            <a:r>
              <a:rPr lang="en-US" sz="2000" spc="-1" dirty="0">
                <a:latin typeface="Cambria" panose="02040503050406030204" pitchFamily="18" charset="0"/>
                <a:ea typeface="Cambria" panose="02040503050406030204" pitchFamily="18" charset="0"/>
              </a:rPr>
              <a:t> ne pristane </a:t>
            </a:r>
            <a:r>
              <a:rPr lang="en-US" sz="2000" spc="-1" dirty="0" err="1">
                <a:latin typeface="Cambria" panose="02040503050406030204" pitchFamily="18" charset="0"/>
                <a:ea typeface="Cambria" panose="02040503050406030204" pitchFamily="18" charset="0"/>
              </a:rPr>
              <a:t>odreći</a:t>
            </a:r>
            <a:r>
              <a:rPr lang="en-US" sz="2000" spc="-1" dirty="0">
                <a:latin typeface="Cambria" panose="02040503050406030204" pitchFamily="18" charset="0"/>
                <a:ea typeface="Cambria" panose="02040503050406030204" pitchFamily="18" charset="0"/>
              </a:rPr>
              <a:t> se </a:t>
            </a:r>
            <a:r>
              <a:rPr lang="en-US" sz="2000" spc="-1" dirty="0" err="1">
                <a:latin typeface="Cambria" panose="02040503050406030204" pitchFamily="18" charset="0"/>
                <a:ea typeface="Cambria" panose="02040503050406030204" pitchFamily="18" charset="0"/>
              </a:rPr>
              <a:t>alkohola</a:t>
            </a:r>
            <a:endParaRPr lang="hr-HR" sz="2000" spc="-1" dirty="0">
              <a:latin typeface="Cambria" panose="02040503050406030204" pitchFamily="18" charset="0"/>
              <a:ea typeface="Cambria" panose="02040503050406030204" pitchFamily="18" charset="0"/>
            </a:endParaRPr>
          </a:p>
          <a:p>
            <a:pPr>
              <a:lnSpc>
                <a:spcPct val="100000"/>
              </a:lnSpc>
            </a:pPr>
            <a:r>
              <a:rPr lang="en-US" sz="2000" spc="-1" dirty="0" err="1">
                <a:latin typeface="Cambria" panose="02040503050406030204" pitchFamily="18" charset="0"/>
                <a:ea typeface="Cambria" panose="02040503050406030204" pitchFamily="18" charset="0"/>
              </a:rPr>
              <a:t>Sve</a:t>
            </a:r>
            <a:r>
              <a:rPr lang="en-US" sz="2000" spc="-1" dirty="0">
                <a:latin typeface="Cambria" panose="02040503050406030204" pitchFamily="18" charset="0"/>
                <a:ea typeface="Cambria" panose="02040503050406030204" pitchFamily="18" charset="0"/>
              </a:rPr>
              <a:t> je </a:t>
            </a:r>
            <a:r>
              <a:rPr lang="en-US" sz="2000" spc="-1" dirty="0" err="1">
                <a:latin typeface="Cambria" panose="02040503050406030204" pitchFamily="18" charset="0"/>
                <a:ea typeface="Cambria" panose="02040503050406030204" pitchFamily="18" charset="0"/>
              </a:rPr>
              <a:t>više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ljudi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koji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trebaju</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novu</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jetru</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zbog</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pretjeranog</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konzumiranja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alkoholnih</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pića</a:t>
            </a:r>
            <a:endParaRPr lang="en-US" sz="2000" spc="-1" dirty="0">
              <a:latin typeface="Cambria" panose="02040503050406030204" pitchFamily="18" charset="0"/>
              <a:ea typeface="Cambria" panose="02040503050406030204" pitchFamily="18" charset="0"/>
            </a:endParaRPr>
          </a:p>
          <a:p>
            <a:pPr>
              <a:lnSpc>
                <a:spcPct val="100000"/>
              </a:lnSpc>
            </a:pPr>
            <a:endParaRPr lang="en-US" spc="-1" dirty="0">
              <a:latin typeface="Arial"/>
            </a:endParaRPr>
          </a:p>
        </p:txBody>
      </p:sp>
      <p:pic>
        <p:nvPicPr>
          <p:cNvPr id="2" name="Slika 1">
            <a:extLst>
              <a:ext uri="{FF2B5EF4-FFF2-40B4-BE49-F238E27FC236}">
                <a16:creationId xmlns:a16="http://schemas.microsoft.com/office/drawing/2014/main" id="{537AA2B2-6D84-4707-B070-34633E67BA45}"/>
              </a:ext>
            </a:extLst>
          </p:cNvPr>
          <p:cNvPicPr>
            <a:picLocks noChangeAspect="1"/>
          </p:cNvPicPr>
          <p:nvPr/>
        </p:nvPicPr>
        <p:blipFill>
          <a:blip r:embed="rId3"/>
          <a:stretch>
            <a:fillRect/>
          </a:stretch>
        </p:blipFill>
        <p:spPr>
          <a:xfrm>
            <a:off x="208831" y="2342342"/>
            <a:ext cx="8553429" cy="426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 xmlns:p15="http://schemas.microsoft.com/office/powerpoint/2012/main">
      <p:transition spd="slow" advTm="30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 calcmode="lin" valueType="num">
                                      <p:cBhvr additive="repl">
                                        <p:cTn id="7" dur="500" fill="hold"/>
                                        <p:tgtEl>
                                          <p:spTgt spid="149">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9">
                                            <p:txEl>
                                              <p:pRg st="1" end="1"/>
                                            </p:txEl>
                                          </p:spTgt>
                                        </p:tgtEl>
                                        <p:attrNameLst>
                                          <p:attrName>style.visibility</p:attrName>
                                        </p:attrNameLst>
                                      </p:cBhvr>
                                      <p:to>
                                        <p:strVal val="visible"/>
                                      </p:to>
                                    </p:set>
                                    <p:anim calcmode="lin" valueType="num">
                                      <p:cBhvr additive="repl">
                                        <p:cTn id="13" dur="500" fill="hold"/>
                                        <p:tgtEl>
                                          <p:spTgt spid="149">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9">
                                            <p:txEl>
                                              <p:pRg st="2" end="2"/>
                                            </p:txEl>
                                          </p:spTgt>
                                        </p:tgtEl>
                                        <p:attrNameLst>
                                          <p:attrName>style.visibility</p:attrName>
                                        </p:attrNameLst>
                                      </p:cBhvr>
                                      <p:to>
                                        <p:strVal val="visible"/>
                                      </p:to>
                                    </p:set>
                                    <p:anim calcmode="lin" valueType="num">
                                      <p:cBhvr additive="repl">
                                        <p:cTn id="19" dur="500" fill="hold"/>
                                        <p:tgtEl>
                                          <p:spTgt spid="149">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9">
                                            <p:txEl>
                                              <p:pRg st="3" end="3"/>
                                            </p:txEl>
                                          </p:spTgt>
                                        </p:tgtEl>
                                        <p:attrNameLst>
                                          <p:attrName>style.visibility</p:attrName>
                                        </p:attrNameLst>
                                      </p:cBhvr>
                                      <p:to>
                                        <p:strVal val="visible"/>
                                      </p:to>
                                    </p:set>
                                    <p:anim calcmode="lin" valueType="num">
                                      <p:cBhvr additive="repl">
                                        <p:cTn id="25" dur="500" fill="hold"/>
                                        <p:tgtEl>
                                          <p:spTgt spid="149">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9">
                                            <p:txEl>
                                              <p:pRg st="4" end="4"/>
                                            </p:txEl>
                                          </p:spTgt>
                                        </p:tgtEl>
                                        <p:attrNameLst>
                                          <p:attrName>style.visibility</p:attrName>
                                        </p:attrNameLst>
                                      </p:cBhvr>
                                      <p:to>
                                        <p:strVal val="visible"/>
                                      </p:to>
                                    </p:set>
                                    <p:anim calcmode="lin" valueType="num">
                                      <p:cBhvr additive="repl">
                                        <p:cTn id="31" dur="500" fill="hold"/>
                                        <p:tgtEl>
                                          <p:spTgt spid="149">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4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Shape 1"/>
          <p:cNvSpPr txBox="1"/>
          <p:nvPr/>
        </p:nvSpPr>
        <p:spPr>
          <a:xfrm>
            <a:off x="457650" y="1280880"/>
            <a:ext cx="7915590" cy="1312470"/>
          </a:xfrm>
          <a:prstGeom prst="rect">
            <a:avLst/>
          </a:prstGeom>
          <a:noFill/>
          <a:ln>
            <a:noFill/>
          </a:ln>
          <a:effectLst>
            <a:outerShdw>
              <a:srgbClr val="000000">
                <a:alpha val="40000"/>
              </a:srgbClr>
            </a:outerShdw>
          </a:effectLst>
        </p:spPr>
        <p:txBody>
          <a:bodyPr anchor="ctr">
            <a:noAutofit/>
          </a:bodyPr>
          <a:lstStyle/>
          <a:p>
            <a:pPr>
              <a:spcBef>
                <a:spcPts val="421"/>
              </a:spcBef>
              <a:spcAft>
                <a:spcPts val="451"/>
              </a:spcAft>
            </a:pPr>
            <a:r>
              <a:rPr lang="en-US" sz="2800" b="1" i="1" spc="-1" dirty="0">
                <a:latin typeface="Cambria" panose="02040503050406030204" pitchFamily="18" charset="0"/>
                <a:ea typeface="Cambria" panose="02040503050406030204" pitchFamily="18" charset="0"/>
              </a:rPr>
              <a:t>3.Jesu li </a:t>
            </a:r>
            <a:r>
              <a:rPr lang="en-US" sz="2800" b="1" i="1" spc="-1" dirty="0" err="1">
                <a:latin typeface="Cambria" panose="02040503050406030204" pitchFamily="18" charset="0"/>
                <a:ea typeface="Cambria" panose="02040503050406030204" pitchFamily="18" charset="0"/>
              </a:rPr>
              <a:t>pacijenti</a:t>
            </a:r>
            <a:r>
              <a:rPr lang="en-US" sz="2800" b="1" i="1" spc="-1" dirty="0">
                <a:latin typeface="Cambria" panose="02040503050406030204" pitchFamily="18" charset="0"/>
                <a:ea typeface="Cambria" panose="02040503050406030204" pitchFamily="18" charset="0"/>
              </a:rPr>
              <a:t> s </a:t>
            </a:r>
            <a:r>
              <a:rPr lang="en-US" sz="2800" b="1" i="1" spc="-1" dirty="0" err="1">
                <a:latin typeface="Cambria" panose="02040503050406030204" pitchFamily="18" charset="0"/>
                <a:ea typeface="Cambria" panose="02040503050406030204" pitchFamily="18" charset="0"/>
              </a:rPr>
              <a:t>hepatitisom</a:t>
            </a:r>
            <a:r>
              <a:rPr lang="en-US" sz="2800" b="1" i="1" spc="-1" dirty="0">
                <a:latin typeface="Cambria" panose="02040503050406030204" pitchFamily="18" charset="0"/>
                <a:ea typeface="Cambria" panose="02040503050406030204" pitchFamily="18" charset="0"/>
              </a:rPr>
              <a:t> </a:t>
            </a:r>
            <a:r>
              <a:rPr lang="en-US" sz="2800" b="1" i="1" spc="-1" dirty="0" err="1">
                <a:latin typeface="Cambria" panose="02040503050406030204" pitchFamily="18" charset="0"/>
                <a:ea typeface="Cambria" panose="02040503050406030204" pitchFamily="18" charset="0"/>
              </a:rPr>
              <a:t>prikladni</a:t>
            </a:r>
            <a:r>
              <a:rPr lang="en-US" sz="2800" b="1" i="1" spc="-1" dirty="0">
                <a:latin typeface="Cambria" panose="02040503050406030204" pitchFamily="18" charset="0"/>
                <a:ea typeface="Cambria" panose="02040503050406030204" pitchFamily="18" charset="0"/>
              </a:rPr>
              <a:t> </a:t>
            </a:r>
            <a:r>
              <a:rPr lang="en-US" sz="2800" b="1" i="1" spc="-1" dirty="0" err="1">
                <a:latin typeface="Cambria" panose="02040503050406030204" pitchFamily="18" charset="0"/>
                <a:ea typeface="Cambria" panose="02040503050406030204" pitchFamily="18" charset="0"/>
              </a:rPr>
              <a:t>kandidati</a:t>
            </a:r>
            <a:r>
              <a:rPr lang="en-US" sz="2800" b="1" i="1" spc="-1" dirty="0">
                <a:latin typeface="Cambria" panose="02040503050406030204" pitchFamily="18" charset="0"/>
                <a:ea typeface="Cambria" panose="02040503050406030204" pitchFamily="18" charset="0"/>
              </a:rPr>
              <a:t> za </a:t>
            </a:r>
            <a:r>
              <a:rPr lang="en-US" sz="2800" b="1" i="1" spc="-1" dirty="0" err="1">
                <a:latin typeface="Cambria" panose="02040503050406030204" pitchFamily="18" charset="0"/>
                <a:ea typeface="Cambria" panose="02040503050406030204" pitchFamily="18" charset="0"/>
              </a:rPr>
              <a:t>transplantaciju</a:t>
            </a:r>
            <a:r>
              <a:rPr lang="en-US" sz="2800" b="1" i="1" spc="-1" dirty="0">
                <a:latin typeface="Cambria" panose="02040503050406030204" pitchFamily="18" charset="0"/>
                <a:ea typeface="Cambria" panose="02040503050406030204" pitchFamily="18" charset="0"/>
              </a:rPr>
              <a:t> </a:t>
            </a:r>
            <a:r>
              <a:rPr lang="en-US" sz="2800" b="1" i="1" spc="-1" dirty="0" err="1">
                <a:latin typeface="Cambria" panose="02040503050406030204" pitchFamily="18" charset="0"/>
                <a:ea typeface="Cambria" panose="02040503050406030204" pitchFamily="18" charset="0"/>
              </a:rPr>
              <a:t>jetre</a:t>
            </a:r>
            <a:r>
              <a:rPr lang="en-US" sz="2800" b="1" i="1" spc="-1" dirty="0">
                <a:latin typeface="Cambria" panose="02040503050406030204" pitchFamily="18" charset="0"/>
                <a:ea typeface="Cambria" panose="02040503050406030204" pitchFamily="18" charset="0"/>
              </a:rPr>
              <a:t> ?</a:t>
            </a:r>
            <a:endParaRPr lang="en-US" sz="2800" spc="-1" dirty="0">
              <a:latin typeface="Cambria" panose="02040503050406030204" pitchFamily="18" charset="0"/>
              <a:ea typeface="Cambria" panose="02040503050406030204" pitchFamily="18" charset="0"/>
            </a:endParaRPr>
          </a:p>
          <a:p>
            <a:pPr>
              <a:spcBef>
                <a:spcPts val="300"/>
              </a:spcBef>
              <a:spcAft>
                <a:spcPts val="451"/>
              </a:spcAft>
            </a:pPr>
            <a:endParaRPr lang="en-US" sz="2100" spc="-1" dirty="0">
              <a:solidFill>
                <a:srgbClr val="FFFFFF"/>
              </a:solidFill>
              <a:latin typeface="Century Gothic"/>
            </a:endParaRPr>
          </a:p>
          <a:p>
            <a:pPr>
              <a:spcBef>
                <a:spcPts val="270"/>
              </a:spcBef>
              <a:spcAft>
                <a:spcPts val="451"/>
              </a:spcAft>
            </a:pPr>
            <a:endParaRPr lang="en-US" sz="2100" spc="-1" dirty="0">
              <a:solidFill>
                <a:srgbClr val="FFFFFF"/>
              </a:solidFill>
              <a:latin typeface="Century Gothic"/>
            </a:endParaRPr>
          </a:p>
        </p:txBody>
      </p:sp>
      <p:pic>
        <p:nvPicPr>
          <p:cNvPr id="151" name="Slika 4" descr="Slika na kojoj se prikazuje plavo&#10;&#10;Opis je generiran uz vrlo visoku pouzdanost"/>
          <p:cNvPicPr/>
          <p:nvPr/>
        </p:nvPicPr>
        <p:blipFill>
          <a:blip r:embed="rId2"/>
          <a:stretch/>
        </p:blipFill>
        <p:spPr>
          <a:xfrm>
            <a:off x="6187050" y="3638250"/>
            <a:ext cx="2588760" cy="1558980"/>
          </a:xfrm>
          <a:prstGeom prst="rect">
            <a:avLst/>
          </a:prstGeom>
          <a:ln>
            <a:noFill/>
          </a:ln>
        </p:spPr>
      </p:pic>
      <p:sp>
        <p:nvSpPr>
          <p:cNvPr id="152" name="CustomShape 2"/>
          <p:cNvSpPr/>
          <p:nvPr/>
        </p:nvSpPr>
        <p:spPr>
          <a:xfrm>
            <a:off x="142043" y="3258360"/>
            <a:ext cx="5965793" cy="3299813"/>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400" spc="-1" dirty="0" err="1">
                <a:latin typeface="Cambria" panose="02040503050406030204" pitchFamily="18" charset="0"/>
                <a:ea typeface="Cambria" panose="02040503050406030204" pitchFamily="18" charset="0"/>
              </a:rPr>
              <a:t>Pacijenti</a:t>
            </a:r>
            <a:r>
              <a:rPr lang="en-US" sz="2400" spc="-1" dirty="0">
                <a:latin typeface="Cambria" panose="02040503050406030204" pitchFamily="18" charset="0"/>
                <a:ea typeface="Cambria" panose="02040503050406030204" pitchFamily="18" charset="0"/>
              </a:rPr>
              <a:t> s </a:t>
            </a:r>
            <a:r>
              <a:rPr lang="en-US" sz="2400" spc="-1" dirty="0" err="1">
                <a:latin typeface="Cambria" panose="02040503050406030204" pitchFamily="18" charset="0"/>
                <a:ea typeface="Cambria" panose="02040503050406030204" pitchFamily="18" charset="0"/>
              </a:rPr>
              <a:t>hepatitisom</a:t>
            </a:r>
            <a:r>
              <a:rPr lang="en-US" sz="2400" spc="-1" dirty="0">
                <a:latin typeface="Cambria" panose="02040503050406030204" pitchFamily="18" charset="0"/>
                <a:ea typeface="Cambria" panose="02040503050406030204" pitchFamily="18" charset="0"/>
              </a:rPr>
              <a:t> B </a:t>
            </a:r>
            <a:r>
              <a:rPr lang="en-US" sz="2400" spc="-1" dirty="0" err="1">
                <a:latin typeface="Cambria" panose="02040503050406030204" pitchFamily="18" charset="0"/>
                <a:ea typeface="Cambria" panose="02040503050406030204" pitchFamily="18" charset="0"/>
              </a:rPr>
              <a:t>i</a:t>
            </a:r>
            <a:r>
              <a:rPr lang="en-US" sz="2400" spc="-1" dirty="0">
                <a:latin typeface="Cambria" panose="02040503050406030204" pitchFamily="18" charset="0"/>
                <a:ea typeface="Cambria" panose="02040503050406030204" pitchFamily="18" charset="0"/>
              </a:rPr>
              <a:t> C </a:t>
            </a:r>
            <a:r>
              <a:rPr lang="en-US" sz="2400" spc="-1" dirty="0" err="1">
                <a:latin typeface="Cambria" panose="02040503050406030204" pitchFamily="18" charset="0"/>
                <a:ea typeface="Cambria" panose="02040503050406030204" pitchFamily="18" charset="0"/>
              </a:rPr>
              <a:t>zbog</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dugogodišnje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imunosupresije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ubrzo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ponovno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dobiju</a:t>
            </a:r>
            <a:r>
              <a:rPr lang="en-US" sz="2400" spc="-1" dirty="0">
                <a:latin typeface="Cambria" panose="02040503050406030204" pitchFamily="18" charset="0"/>
                <a:ea typeface="Cambria" panose="02040503050406030204" pitchFamily="18" charset="0"/>
              </a:rPr>
              <a:t> hepatitis</a:t>
            </a:r>
            <a:endParaRPr lang="hr-HR" sz="2400" spc="-1" dirty="0">
              <a:latin typeface="Cambria" panose="02040503050406030204" pitchFamily="18" charset="0"/>
              <a:ea typeface="Cambria" panose="02040503050406030204" pitchFamily="18" charset="0"/>
            </a:endParaRPr>
          </a:p>
          <a:p>
            <a:pPr>
              <a:lnSpc>
                <a:spcPct val="100000"/>
              </a:lnSpc>
            </a:pPr>
            <a:r>
              <a:rPr lang="en-US" sz="2400" spc="-1" dirty="0" err="1">
                <a:latin typeface="Cambria" panose="02040503050406030204" pitchFamily="18" charset="0"/>
                <a:ea typeface="Cambria" panose="02040503050406030204" pitchFamily="18" charset="0"/>
              </a:rPr>
              <a:t>Kako</a:t>
            </a:r>
            <a:r>
              <a:rPr lang="en-US" sz="2400" spc="-1" dirty="0">
                <a:latin typeface="Cambria" panose="02040503050406030204" pitchFamily="18" charset="0"/>
                <a:ea typeface="Cambria" panose="02040503050406030204" pitchFamily="18" charset="0"/>
              </a:rPr>
              <a:t> bi </a:t>
            </a:r>
            <a:r>
              <a:rPr lang="en-US" sz="2400" spc="-1" dirty="0" err="1">
                <a:latin typeface="Cambria" panose="02040503050406030204" pitchFamily="18" charset="0"/>
                <a:ea typeface="Cambria" panose="02040503050406030204" pitchFamily="18" charset="0"/>
              </a:rPr>
              <a:t>transplantacija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bila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uspješna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treba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postojati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posttransplantacijska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imunoglobinska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terapija</a:t>
            </a:r>
            <a:endParaRPr lang="hr-HR" sz="2400" spc="-1" dirty="0">
              <a:latin typeface="Cambria" panose="02040503050406030204" pitchFamily="18" charset="0"/>
              <a:ea typeface="Cambria" panose="02040503050406030204" pitchFamily="18" charset="0"/>
            </a:endParaRPr>
          </a:p>
          <a:p>
            <a:pPr>
              <a:lnSpc>
                <a:spcPct val="100000"/>
              </a:lnSpc>
            </a:pPr>
            <a:r>
              <a:rPr lang="en-US" sz="2400" spc="-1" dirty="0">
                <a:latin typeface="Cambria" panose="02040503050406030204" pitchFamily="18" charset="0"/>
                <a:ea typeface="Cambria" panose="02040503050406030204" pitchFamily="18" charset="0"/>
              </a:rPr>
              <a:t>Bez toga </a:t>
            </a:r>
            <a:r>
              <a:rPr lang="en-US" sz="2400" spc="-1" dirty="0" err="1">
                <a:latin typeface="Cambria" panose="02040503050406030204" pitchFamily="18" charset="0"/>
                <a:ea typeface="Cambria" panose="02040503050406030204" pitchFamily="18" charset="0"/>
              </a:rPr>
              <a:t>pacijenti</a:t>
            </a:r>
            <a:r>
              <a:rPr lang="en-US" sz="2400" spc="-1" dirty="0">
                <a:latin typeface="Cambria" panose="02040503050406030204" pitchFamily="18" charset="0"/>
                <a:ea typeface="Cambria" panose="02040503050406030204" pitchFamily="18" charset="0"/>
              </a:rPr>
              <a:t> s </a:t>
            </a:r>
            <a:r>
              <a:rPr lang="en-US" sz="2400" spc="-1" dirty="0" err="1">
                <a:latin typeface="Cambria" panose="02040503050406030204" pitchFamily="18" charset="0"/>
                <a:ea typeface="Cambria" panose="02040503050406030204" pitchFamily="18" charset="0"/>
              </a:rPr>
              <a:t>presađenom</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jetrom</a:t>
            </a:r>
            <a:r>
              <a:rPr lang="en-US" sz="2400" spc="-1" dirty="0">
                <a:latin typeface="Cambria" panose="02040503050406030204" pitchFamily="18" charset="0"/>
                <a:ea typeface="Cambria" panose="02040503050406030204" pitchFamily="18" charset="0"/>
              </a:rPr>
              <a:t> ne </a:t>
            </a:r>
            <a:r>
              <a:rPr lang="en-US" sz="2400" spc="-1" dirty="0" err="1">
                <a:latin typeface="Cambria" panose="02040503050406030204" pitchFamily="18" charset="0"/>
                <a:ea typeface="Cambria" panose="02040503050406030204" pitchFamily="18" charset="0"/>
              </a:rPr>
              <a:t>mogu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preživjeti</a:t>
            </a:r>
            <a:endParaRPr lang="en-US" sz="2400" spc="-1" dirty="0">
              <a:latin typeface="Cambria" panose="02040503050406030204" pitchFamily="18" charset="0"/>
              <a:ea typeface="Cambria" panose="02040503050406030204" pitchFamily="18" charset="0"/>
            </a:endParaRPr>
          </a:p>
          <a:p>
            <a:pPr>
              <a:lnSpc>
                <a:spcPct val="100000"/>
              </a:lnSpc>
            </a:pPr>
            <a:endParaRPr lang="en-US" spc="-1" dirty="0">
              <a:latin typeface="Arial"/>
            </a:endParaRPr>
          </a:p>
        </p:txBody>
      </p:sp>
      <p:pic>
        <p:nvPicPr>
          <p:cNvPr id="2" name="Slika 1">
            <a:extLst>
              <a:ext uri="{FF2B5EF4-FFF2-40B4-BE49-F238E27FC236}">
                <a16:creationId xmlns:a16="http://schemas.microsoft.com/office/drawing/2014/main" id="{976B659E-F5EE-4BD5-8F51-D4D767879AA6}"/>
              </a:ext>
            </a:extLst>
          </p:cNvPr>
          <p:cNvPicPr>
            <a:picLocks noChangeAspect="1"/>
          </p:cNvPicPr>
          <p:nvPr/>
        </p:nvPicPr>
        <p:blipFill>
          <a:blip r:embed="rId3"/>
          <a:stretch>
            <a:fillRect/>
          </a:stretch>
        </p:blipFill>
        <p:spPr>
          <a:xfrm>
            <a:off x="222381" y="2155474"/>
            <a:ext cx="8553429" cy="426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 xmlns:p15="http://schemas.microsoft.com/office/powerpoint/2012/main">
      <p:transition spd="slow" advTm="30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anim calcmode="lin" valueType="num">
                                      <p:cBhvr additive="repl">
                                        <p:cTn id="7" dur="500" fill="hold"/>
                                        <p:tgtEl>
                                          <p:spTgt spid="15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2">
                                            <p:txEl>
                                              <p:pRg st="1" end="1"/>
                                            </p:txEl>
                                          </p:spTgt>
                                        </p:tgtEl>
                                        <p:attrNameLst>
                                          <p:attrName>style.visibility</p:attrName>
                                        </p:attrNameLst>
                                      </p:cBhvr>
                                      <p:to>
                                        <p:strVal val="visible"/>
                                      </p:to>
                                    </p:set>
                                    <p:anim calcmode="lin" valueType="num">
                                      <p:cBhvr additive="repl">
                                        <p:cTn id="13" dur="500" fill="hold"/>
                                        <p:tgtEl>
                                          <p:spTgt spid="15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2">
                                            <p:txEl>
                                              <p:pRg st="2" end="2"/>
                                            </p:txEl>
                                          </p:spTgt>
                                        </p:tgtEl>
                                        <p:attrNameLst>
                                          <p:attrName>style.visibility</p:attrName>
                                        </p:attrNameLst>
                                      </p:cBhvr>
                                      <p:to>
                                        <p:strVal val="visible"/>
                                      </p:to>
                                    </p:set>
                                    <p:anim calcmode="lin" valueType="num">
                                      <p:cBhvr additive="repl">
                                        <p:cTn id="19" dur="500" fill="hold"/>
                                        <p:tgtEl>
                                          <p:spTgt spid="15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5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extShape 1"/>
          <p:cNvSpPr txBox="1"/>
          <p:nvPr/>
        </p:nvSpPr>
        <p:spPr>
          <a:xfrm>
            <a:off x="350460" y="1257120"/>
            <a:ext cx="8577900" cy="792990"/>
          </a:xfrm>
          <a:prstGeom prst="rect">
            <a:avLst/>
          </a:prstGeom>
          <a:noFill/>
          <a:ln>
            <a:noFill/>
          </a:ln>
          <a:effectLst>
            <a:outerShdw>
              <a:srgbClr val="000000">
                <a:alpha val="40000"/>
              </a:srgbClr>
            </a:outerShdw>
          </a:effectLst>
        </p:spPr>
        <p:txBody>
          <a:bodyPr anchor="ctr">
            <a:noAutofit/>
          </a:bodyPr>
          <a:lstStyle/>
          <a:p>
            <a:pPr>
              <a:spcBef>
                <a:spcPts val="421"/>
              </a:spcBef>
              <a:spcAft>
                <a:spcPts val="451"/>
              </a:spcAft>
            </a:pPr>
            <a:r>
              <a:rPr lang="en-US" sz="2400" b="1" i="1" spc="-1" dirty="0">
                <a:latin typeface="Cambria" panose="02040503050406030204" pitchFamily="18" charset="0"/>
                <a:ea typeface="Cambria" panose="02040503050406030204" pitchFamily="18" charset="0"/>
              </a:rPr>
              <a:t>4.</a:t>
            </a:r>
            <a:r>
              <a:rPr lang="hr-HR" sz="2400" b="1" i="1" spc="-1" dirty="0">
                <a:latin typeface="Cambria" panose="02040503050406030204" pitchFamily="18" charset="0"/>
                <a:ea typeface="Cambria" panose="02040503050406030204" pitchFamily="18" charset="0"/>
              </a:rPr>
              <a:t> </a:t>
            </a:r>
            <a:r>
              <a:rPr lang="en-US" sz="2400" b="1" i="1" spc="-1" dirty="0">
                <a:latin typeface="Cambria" panose="02040503050406030204" pitchFamily="18" charset="0"/>
                <a:ea typeface="Cambria" panose="02040503050406030204" pitchFamily="18" charset="0"/>
              </a:rPr>
              <a:t>Koji </a:t>
            </a:r>
            <a:r>
              <a:rPr lang="en-US" sz="2400" b="1" i="1" spc="-1" dirty="0" err="1">
                <a:latin typeface="Cambria" panose="02040503050406030204" pitchFamily="18" charset="0"/>
                <a:ea typeface="Cambria" panose="02040503050406030204" pitchFamily="18" charset="0"/>
              </a:rPr>
              <a:t>pacijenti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na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listi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čekanja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trebaju</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imati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prioritet</a:t>
            </a:r>
            <a:r>
              <a:rPr lang="en-US" sz="2400" b="1" i="1" spc="-1" dirty="0">
                <a:latin typeface="Cambria" panose="02040503050406030204" pitchFamily="18" charset="0"/>
                <a:ea typeface="Cambria" panose="02040503050406030204" pitchFamily="18" charset="0"/>
              </a:rPr>
              <a:t> ? </a:t>
            </a:r>
            <a:r>
              <a:rPr lang="en-US" sz="2400" b="1" i="1" spc="-1" dirty="0" err="1">
                <a:latin typeface="Cambria" panose="02040503050406030204" pitchFamily="18" charset="0"/>
                <a:ea typeface="Cambria" panose="02040503050406030204" pitchFamily="18" charset="0"/>
              </a:rPr>
              <a:t>Tko</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ima</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prioritet</a:t>
            </a:r>
            <a:r>
              <a:rPr lang="en-US" sz="2400" b="1" i="1" spc="-1" dirty="0">
                <a:latin typeface="Cambria" panose="02040503050406030204" pitchFamily="18" charset="0"/>
                <a:ea typeface="Cambria" panose="02040503050406030204" pitchFamily="18" charset="0"/>
              </a:rPr>
              <a:t> u </a:t>
            </a:r>
            <a:r>
              <a:rPr lang="en-US" sz="2400" b="1" i="1" spc="-1" dirty="0" err="1">
                <a:latin typeface="Cambria" panose="02040503050406030204" pitchFamily="18" charset="0"/>
                <a:ea typeface="Cambria" panose="02040503050406030204" pitchFamily="18" charset="0"/>
              </a:rPr>
              <a:t>dobivanju</a:t>
            </a:r>
            <a:r>
              <a:rPr lang="en-US" sz="2400" b="1" i="1" spc="-1" dirty="0">
                <a:latin typeface="Cambria" panose="02040503050406030204" pitchFamily="18" charset="0"/>
                <a:ea typeface="Cambria" panose="02040503050406030204" pitchFamily="18" charset="0"/>
              </a:rPr>
              <a:t> organa, </a:t>
            </a:r>
            <a:r>
              <a:rPr lang="en-US" sz="2400" b="1" i="1" spc="-1" dirty="0" err="1">
                <a:latin typeface="Cambria" panose="02040503050406030204" pitchFamily="18" charset="0"/>
                <a:ea typeface="Cambria" panose="02040503050406030204" pitchFamily="18" charset="0"/>
              </a:rPr>
              <a:t>teško</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bolesni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pacijenti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ili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zdraviji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pacijent</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koji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će</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živjeti</a:t>
            </a:r>
            <a:r>
              <a:rPr lang="en-US" sz="2400" b="1" i="1" spc="-1" dirty="0">
                <a:latin typeface="Cambria" panose="02040503050406030204" pitchFamily="18" charset="0"/>
                <a:ea typeface="Cambria" panose="02040503050406030204" pitchFamily="18" charset="0"/>
              </a:rPr>
              <a:t> </a:t>
            </a:r>
            <a:r>
              <a:rPr lang="en-US" sz="2400" b="1" i="1" spc="-1" dirty="0" err="1">
                <a:latin typeface="Cambria" panose="02040503050406030204" pitchFamily="18" charset="0"/>
                <a:ea typeface="Cambria" panose="02040503050406030204" pitchFamily="18" charset="0"/>
              </a:rPr>
              <a:t>duže</a:t>
            </a:r>
            <a:r>
              <a:rPr lang="en-US" sz="2400" b="1" i="1" spc="-1" dirty="0">
                <a:latin typeface="Cambria" panose="02040503050406030204" pitchFamily="18" charset="0"/>
                <a:ea typeface="Cambria" panose="02040503050406030204" pitchFamily="18" charset="0"/>
              </a:rPr>
              <a:t> ?</a:t>
            </a:r>
            <a:endParaRPr lang="en-US" sz="2400" spc="-1" dirty="0">
              <a:latin typeface="Cambria" panose="02040503050406030204" pitchFamily="18" charset="0"/>
              <a:ea typeface="Cambria" panose="02040503050406030204" pitchFamily="18" charset="0"/>
            </a:endParaRPr>
          </a:p>
        </p:txBody>
      </p:sp>
      <p:sp>
        <p:nvSpPr>
          <p:cNvPr id="154" name="CustomShape 2"/>
          <p:cNvSpPr/>
          <p:nvPr/>
        </p:nvSpPr>
        <p:spPr>
          <a:xfrm>
            <a:off x="350460" y="3953552"/>
            <a:ext cx="7879141" cy="2284150"/>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2400" b="1" spc="-1" dirty="0" err="1">
                <a:latin typeface="Cambria" panose="02040503050406030204" pitchFamily="18" charset="0"/>
                <a:ea typeface="Cambria" panose="02040503050406030204" pitchFamily="18" charset="0"/>
              </a:rPr>
              <a:t>Pri</a:t>
            </a:r>
            <a:r>
              <a:rPr lang="en-US" sz="2400" b="1" spc="-1" dirty="0">
                <a:latin typeface="Cambria" panose="02040503050406030204" pitchFamily="18" charset="0"/>
                <a:ea typeface="Cambria" panose="02040503050406030204" pitchFamily="18" charset="0"/>
              </a:rPr>
              <a:t> </a:t>
            </a:r>
            <a:r>
              <a:rPr lang="en-US" sz="2400" b="1" spc="-1" dirty="0" err="1">
                <a:latin typeface="Cambria" panose="02040503050406030204" pitchFamily="18" charset="0"/>
                <a:ea typeface="Cambria" panose="02040503050406030204" pitchFamily="18" charset="0"/>
              </a:rPr>
              <a:t>odabiru</a:t>
            </a:r>
            <a:r>
              <a:rPr lang="en-US" sz="2400" b="1" spc="-1" dirty="0">
                <a:latin typeface="Cambria" panose="02040503050406030204" pitchFamily="18" charset="0"/>
                <a:ea typeface="Cambria" panose="02040503050406030204" pitchFamily="18" charset="0"/>
              </a:rPr>
              <a:t> </a:t>
            </a:r>
            <a:r>
              <a:rPr lang="en-US" sz="2400" b="1" spc="-1" dirty="0" err="1">
                <a:latin typeface="Cambria" panose="02040503050406030204" pitchFamily="18" charset="0"/>
                <a:ea typeface="Cambria" panose="02040503050406030204" pitchFamily="18" charset="0"/>
              </a:rPr>
              <a:t>primatelja</a:t>
            </a:r>
            <a:r>
              <a:rPr lang="en-US" sz="2400" b="1" spc="-1" dirty="0">
                <a:latin typeface="Cambria" panose="02040503050406030204" pitchFamily="18" charset="0"/>
                <a:ea typeface="Cambria" panose="02040503050406030204" pitchFamily="18" charset="0"/>
              </a:rPr>
              <a:t> </a:t>
            </a:r>
            <a:r>
              <a:rPr lang="en-US" sz="2400" b="1" spc="-1" dirty="0" err="1">
                <a:latin typeface="Cambria" panose="02040503050406030204" pitchFamily="18" charset="0"/>
                <a:ea typeface="Cambria" panose="02040503050406030204" pitchFamily="18" charset="0"/>
              </a:rPr>
              <a:t>moraju</a:t>
            </a:r>
            <a:r>
              <a:rPr lang="en-US" sz="2400" b="1" spc="-1" dirty="0">
                <a:latin typeface="Cambria" panose="02040503050406030204" pitchFamily="18" charset="0"/>
                <a:ea typeface="Cambria" panose="02040503050406030204" pitchFamily="18" charset="0"/>
              </a:rPr>
              <a:t> se </a:t>
            </a:r>
            <a:r>
              <a:rPr lang="en-US" sz="2400" b="1" spc="-1" dirty="0" err="1">
                <a:latin typeface="Cambria" panose="02040503050406030204" pitchFamily="18" charset="0"/>
                <a:ea typeface="Cambria" panose="02040503050406030204" pitchFamily="18" charset="0"/>
              </a:rPr>
              <a:t>poštovati</a:t>
            </a:r>
            <a:r>
              <a:rPr lang="en-US" sz="2400" b="1" spc="-1" dirty="0">
                <a:latin typeface="Cambria" panose="02040503050406030204" pitchFamily="18" charset="0"/>
                <a:ea typeface="Cambria" panose="02040503050406030204" pitchFamily="18" charset="0"/>
              </a:rPr>
              <a:t>: </a:t>
            </a:r>
          </a:p>
          <a:p>
            <a:pPr marL="457200" indent="-457200">
              <a:lnSpc>
                <a:spcPct val="100000"/>
              </a:lnSpc>
              <a:buFont typeface="+mj-lt"/>
              <a:buAutoNum type="arabicPeriod"/>
            </a:pPr>
            <a:r>
              <a:rPr lang="en-US" sz="2400" spc="-1" dirty="0" err="1">
                <a:latin typeface="Cambria" panose="02040503050406030204" pitchFamily="18" charset="0"/>
                <a:ea typeface="Cambria" panose="02040503050406030204" pitchFamily="18" charset="0"/>
              </a:rPr>
              <a:t>medicinski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kriteriji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specifični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su</a:t>
            </a:r>
            <a:r>
              <a:rPr lang="en-US" sz="2400" spc="-1" dirty="0">
                <a:latin typeface="Cambria" panose="02040503050406030204" pitchFamily="18" charset="0"/>
                <a:ea typeface="Cambria" panose="02040503050406030204" pitchFamily="18" charset="0"/>
              </a:rPr>
              <a:t> za </a:t>
            </a:r>
            <a:r>
              <a:rPr lang="en-US" sz="2400" spc="-1" dirty="0" err="1">
                <a:latin typeface="Cambria" panose="02040503050406030204" pitchFamily="18" charset="0"/>
                <a:ea typeface="Cambria" panose="02040503050406030204" pitchFamily="18" charset="0"/>
              </a:rPr>
              <a:t>svakorgan</a:t>
            </a:r>
            <a:r>
              <a:rPr lang="en-US" sz="2400" spc="-1" dirty="0">
                <a:latin typeface="Cambria" panose="02040503050406030204" pitchFamily="18" charset="0"/>
                <a:ea typeface="Cambria" panose="02040503050406030204" pitchFamily="18" charset="0"/>
              </a:rPr>
              <a:t>)</a:t>
            </a:r>
            <a:endParaRPr lang="hr-HR" sz="2400" spc="-1" dirty="0">
              <a:latin typeface="Cambria" panose="02040503050406030204" pitchFamily="18" charset="0"/>
              <a:ea typeface="Cambria" panose="02040503050406030204" pitchFamily="18" charset="0"/>
            </a:endParaRPr>
          </a:p>
          <a:p>
            <a:pPr marL="457200" indent="-457200">
              <a:lnSpc>
                <a:spcPct val="100000"/>
              </a:lnSpc>
              <a:buFont typeface="+mj-lt"/>
              <a:buAutoNum type="arabicPeriod"/>
            </a:pPr>
            <a:r>
              <a:rPr lang="en-US" sz="2400" spc="-1" dirty="0" err="1">
                <a:latin typeface="Cambria" panose="02040503050406030204" pitchFamily="18" charset="0"/>
                <a:ea typeface="Cambria" panose="02040503050406030204" pitchFamily="18" charset="0"/>
              </a:rPr>
              <a:t>stupanj</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hitnosti</a:t>
            </a:r>
            <a:endParaRPr lang="en-US" sz="2400" spc="-1" dirty="0">
              <a:latin typeface="Cambria" panose="02040503050406030204" pitchFamily="18" charset="0"/>
              <a:ea typeface="Cambria" panose="02040503050406030204" pitchFamily="18" charset="0"/>
            </a:endParaRPr>
          </a:p>
          <a:p>
            <a:pPr marL="457200" indent="-457200">
              <a:lnSpc>
                <a:spcPct val="100000"/>
              </a:lnSpc>
              <a:buFont typeface="+mj-lt"/>
              <a:buAutoNum type="arabicPeriod"/>
            </a:pPr>
            <a:r>
              <a:rPr lang="en-US" sz="2400" spc="-1" dirty="0" err="1">
                <a:latin typeface="Cambria" panose="02040503050406030204" pitchFamily="18" charset="0"/>
                <a:ea typeface="Cambria" panose="02040503050406030204" pitchFamily="18" charset="0"/>
              </a:rPr>
              <a:t>imunogenetski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kriterij</a:t>
            </a:r>
            <a:endParaRPr lang="en-US" sz="2400" spc="-1" dirty="0">
              <a:latin typeface="Cambria" panose="02040503050406030204" pitchFamily="18" charset="0"/>
              <a:ea typeface="Cambria" panose="02040503050406030204" pitchFamily="18" charset="0"/>
            </a:endParaRPr>
          </a:p>
          <a:p>
            <a:pPr marL="457200" indent="-457200">
              <a:lnSpc>
                <a:spcPct val="100000"/>
              </a:lnSpc>
              <a:buFont typeface="+mj-lt"/>
              <a:buAutoNum type="arabicPeriod"/>
            </a:pPr>
            <a:r>
              <a:rPr lang="en-US" sz="2400" spc="-1" dirty="0" err="1">
                <a:latin typeface="Cambria" panose="02040503050406030204" pitchFamily="18" charset="0"/>
                <a:ea typeface="Cambria" panose="02040503050406030204" pitchFamily="18" charset="0"/>
              </a:rPr>
              <a:t>vrijeme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čekanja</a:t>
            </a:r>
            <a:endParaRPr lang="en-US" sz="2400" spc="-1" dirty="0">
              <a:latin typeface="Cambria" panose="02040503050406030204" pitchFamily="18" charset="0"/>
              <a:ea typeface="Cambria" panose="02040503050406030204" pitchFamily="18" charset="0"/>
            </a:endParaRPr>
          </a:p>
          <a:p>
            <a:pPr marL="457200" indent="-457200">
              <a:lnSpc>
                <a:spcPct val="100000"/>
              </a:lnSpc>
              <a:buFont typeface="+mj-lt"/>
              <a:buAutoNum type="arabicPeriod"/>
            </a:pPr>
            <a:r>
              <a:rPr lang="en-US" sz="2400" spc="-1" dirty="0" err="1">
                <a:latin typeface="Cambria" panose="02040503050406030204" pitchFamily="18" charset="0"/>
                <a:ea typeface="Cambria" panose="02040503050406030204" pitchFamily="18" charset="0"/>
              </a:rPr>
              <a:t>posebne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okolnosti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npr</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dijete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primatelj</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više</a:t>
            </a:r>
            <a:r>
              <a:rPr lang="en-US" sz="2400" spc="-1" dirty="0">
                <a:latin typeface="Cambria" panose="02040503050406030204" pitchFamily="18" charset="0"/>
                <a:ea typeface="Cambria" panose="02040503050406030204" pitchFamily="18" charset="0"/>
              </a:rPr>
              <a:t> organa)</a:t>
            </a:r>
          </a:p>
        </p:txBody>
      </p:sp>
      <p:pic>
        <p:nvPicPr>
          <p:cNvPr id="155" name="Slika 4" descr="Slika na kojoj se prikazuje na zatvorenom, računalo, stol, radni stol&#10;&#10;Opis je generiran uz vrlo visoku pouzdanost"/>
          <p:cNvPicPr/>
          <p:nvPr/>
        </p:nvPicPr>
        <p:blipFill>
          <a:blip r:embed="rId2"/>
          <a:stretch/>
        </p:blipFill>
        <p:spPr>
          <a:xfrm>
            <a:off x="6972273" y="2787368"/>
            <a:ext cx="1817346" cy="1166184"/>
          </a:xfrm>
          <a:prstGeom prst="rect">
            <a:avLst/>
          </a:prstGeom>
          <a:ln>
            <a:noFill/>
          </a:ln>
        </p:spPr>
      </p:pic>
      <p:pic>
        <p:nvPicPr>
          <p:cNvPr id="2" name="Slika 1">
            <a:extLst>
              <a:ext uri="{FF2B5EF4-FFF2-40B4-BE49-F238E27FC236}">
                <a16:creationId xmlns:a16="http://schemas.microsoft.com/office/drawing/2014/main" id="{50FC7BA8-E9EC-4F88-892C-4272D9391BF7}"/>
              </a:ext>
            </a:extLst>
          </p:cNvPr>
          <p:cNvPicPr>
            <a:picLocks noChangeAspect="1"/>
          </p:cNvPicPr>
          <p:nvPr/>
        </p:nvPicPr>
        <p:blipFill>
          <a:blip r:embed="rId3"/>
          <a:stretch>
            <a:fillRect/>
          </a:stretch>
        </p:blipFill>
        <p:spPr>
          <a:xfrm>
            <a:off x="230093" y="2333464"/>
            <a:ext cx="8559526" cy="426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 xmlns:p15="http://schemas.microsoft.com/office/powerpoint/2012/main">
      <p:transition spd="slow" advTm="30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anim calcmode="lin" valueType="num">
                                      <p:cBhvr additive="repl">
                                        <p:cTn id="7" dur="500" fill="hold"/>
                                        <p:tgtEl>
                                          <p:spTgt spid="154">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5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4">
                                            <p:txEl>
                                              <p:pRg st="1" end="1"/>
                                            </p:txEl>
                                          </p:spTgt>
                                        </p:tgtEl>
                                        <p:attrNameLst>
                                          <p:attrName>style.visibility</p:attrName>
                                        </p:attrNameLst>
                                      </p:cBhvr>
                                      <p:to>
                                        <p:strVal val="visible"/>
                                      </p:to>
                                    </p:set>
                                    <p:anim calcmode="lin" valueType="num">
                                      <p:cBhvr additive="repl">
                                        <p:cTn id="11" dur="500" fill="hold"/>
                                        <p:tgtEl>
                                          <p:spTgt spid="154">
                                            <p:txEl>
                                              <p:pRg st="1" end="1"/>
                                            </p:txEl>
                                          </p:spTgt>
                                        </p:tgtEl>
                                        <p:attrNameLst>
                                          <p:attrName>ppt_x</p:attrName>
                                        </p:attrNameLst>
                                      </p:cBhvr>
                                      <p:tavLst>
                                        <p:tav tm="0">
                                          <p:val>
                                            <p:strVal val="#ppt_x"/>
                                          </p:val>
                                        </p:tav>
                                        <p:tav tm="100000">
                                          <p:val>
                                            <p:strVal val="#ppt_x"/>
                                          </p:val>
                                        </p:tav>
                                      </p:tavLst>
                                    </p:anim>
                                    <p:anim calcmode="lin" valueType="num">
                                      <p:cBhvr additive="repl">
                                        <p:cTn id="12" dur="500" fill="hold"/>
                                        <p:tgtEl>
                                          <p:spTgt spid="15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4">
                                            <p:txEl>
                                              <p:pRg st="2" end="2"/>
                                            </p:txEl>
                                          </p:spTgt>
                                        </p:tgtEl>
                                        <p:attrNameLst>
                                          <p:attrName>style.visibility</p:attrName>
                                        </p:attrNameLst>
                                      </p:cBhvr>
                                      <p:to>
                                        <p:strVal val="visible"/>
                                      </p:to>
                                    </p:set>
                                    <p:anim calcmode="lin" valueType="num">
                                      <p:cBhvr additive="repl">
                                        <p:cTn id="15" dur="500" fill="hold"/>
                                        <p:tgtEl>
                                          <p:spTgt spid="154">
                                            <p:txEl>
                                              <p:pRg st="2" end="2"/>
                                            </p:txEl>
                                          </p:spTgt>
                                        </p:tgtEl>
                                        <p:attrNameLst>
                                          <p:attrName>ppt_x</p:attrName>
                                        </p:attrNameLst>
                                      </p:cBhvr>
                                      <p:tavLst>
                                        <p:tav tm="0">
                                          <p:val>
                                            <p:strVal val="#ppt_x"/>
                                          </p:val>
                                        </p:tav>
                                        <p:tav tm="100000">
                                          <p:val>
                                            <p:strVal val="#ppt_x"/>
                                          </p:val>
                                        </p:tav>
                                      </p:tavLst>
                                    </p:anim>
                                    <p:anim calcmode="lin" valueType="num">
                                      <p:cBhvr additive="repl">
                                        <p:cTn id="16" dur="500" fill="hold"/>
                                        <p:tgtEl>
                                          <p:spTgt spid="15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4">
                                            <p:txEl>
                                              <p:pRg st="3" end="3"/>
                                            </p:txEl>
                                          </p:spTgt>
                                        </p:tgtEl>
                                        <p:attrNameLst>
                                          <p:attrName>style.visibility</p:attrName>
                                        </p:attrNameLst>
                                      </p:cBhvr>
                                      <p:to>
                                        <p:strVal val="visible"/>
                                      </p:to>
                                    </p:set>
                                    <p:anim calcmode="lin" valueType="num">
                                      <p:cBhvr additive="repl">
                                        <p:cTn id="19" dur="500" fill="hold"/>
                                        <p:tgtEl>
                                          <p:spTgt spid="154">
                                            <p:txEl>
                                              <p:pRg st="3" end="3"/>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5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4">
                                            <p:txEl>
                                              <p:pRg st="4" end="4"/>
                                            </p:txEl>
                                          </p:spTgt>
                                        </p:tgtEl>
                                        <p:attrNameLst>
                                          <p:attrName>style.visibility</p:attrName>
                                        </p:attrNameLst>
                                      </p:cBhvr>
                                      <p:to>
                                        <p:strVal val="visible"/>
                                      </p:to>
                                    </p:set>
                                    <p:anim calcmode="lin" valueType="num">
                                      <p:cBhvr additive="repl">
                                        <p:cTn id="23" dur="500" fill="hold"/>
                                        <p:tgtEl>
                                          <p:spTgt spid="154">
                                            <p:txEl>
                                              <p:pRg st="4" end="4"/>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15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4">
                                            <p:txEl>
                                              <p:pRg st="5" end="5"/>
                                            </p:txEl>
                                          </p:spTgt>
                                        </p:tgtEl>
                                        <p:attrNameLst>
                                          <p:attrName>style.visibility</p:attrName>
                                        </p:attrNameLst>
                                      </p:cBhvr>
                                      <p:to>
                                        <p:strVal val="visible"/>
                                      </p:to>
                                    </p:set>
                                    <p:anim calcmode="lin" valueType="num">
                                      <p:cBhvr additive="repl">
                                        <p:cTn id="27" dur="500" fill="hold"/>
                                        <p:tgtEl>
                                          <p:spTgt spid="154">
                                            <p:txEl>
                                              <p:pRg st="5" end="5"/>
                                            </p:txEl>
                                          </p:spTgt>
                                        </p:tgtEl>
                                        <p:attrNameLst>
                                          <p:attrName>ppt_x</p:attrName>
                                        </p:attrNameLst>
                                      </p:cBhvr>
                                      <p:tavLst>
                                        <p:tav tm="0">
                                          <p:val>
                                            <p:strVal val="#ppt_x"/>
                                          </p:val>
                                        </p:tav>
                                        <p:tav tm="100000">
                                          <p:val>
                                            <p:strVal val="#ppt_x"/>
                                          </p:val>
                                        </p:tav>
                                      </p:tavLst>
                                    </p:anim>
                                    <p:anim calcmode="lin" valueType="num">
                                      <p:cBhvr additive="repl">
                                        <p:cTn id="28" dur="500" fill="hold"/>
                                        <p:tgtEl>
                                          <p:spTgt spid="15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Shape 1"/>
          <p:cNvSpPr txBox="1"/>
          <p:nvPr/>
        </p:nvSpPr>
        <p:spPr>
          <a:xfrm>
            <a:off x="437335" y="721856"/>
            <a:ext cx="7928820" cy="727650"/>
          </a:xfrm>
          <a:prstGeom prst="rect">
            <a:avLst/>
          </a:prstGeom>
          <a:noFill/>
          <a:ln>
            <a:noFill/>
          </a:ln>
          <a:effectLst>
            <a:outerShdw>
              <a:srgbClr val="000000">
                <a:alpha val="60000"/>
              </a:srgbClr>
            </a:outerShdw>
          </a:effectLst>
        </p:spPr>
        <p:txBody>
          <a:bodyPr anchor="b">
            <a:noAutofit/>
          </a:bodyPr>
          <a:lstStyle/>
          <a:p>
            <a:pPr>
              <a:lnSpc>
                <a:spcPct val="100000"/>
              </a:lnSpc>
            </a:pPr>
            <a:r>
              <a:rPr lang="en-US" sz="3000" b="1" spc="-1" dirty="0" err="1">
                <a:latin typeface="Cambria" panose="02040503050406030204" pitchFamily="18" charset="0"/>
                <a:ea typeface="Cambria" panose="02040503050406030204" pitchFamily="18" charset="0"/>
              </a:rPr>
              <a:t>Pamti</a:t>
            </a:r>
            <a:r>
              <a:rPr lang="en-US" sz="3000" b="1" spc="-1" dirty="0">
                <a:latin typeface="Cambria" panose="02040503050406030204" pitchFamily="18" charset="0"/>
                <a:ea typeface="Cambria" panose="02040503050406030204" pitchFamily="18" charset="0"/>
              </a:rPr>
              <a:t> li </a:t>
            </a:r>
            <a:r>
              <a:rPr lang="en-US" sz="3000" b="1" spc="-1" dirty="0" err="1">
                <a:latin typeface="Cambria" panose="02040503050406030204" pitchFamily="18" charset="0"/>
                <a:ea typeface="Cambria" panose="02040503050406030204" pitchFamily="18" charset="0"/>
              </a:rPr>
              <a:t>moje</a:t>
            </a:r>
            <a:r>
              <a:rPr lang="en-US" sz="3000" b="1" spc="-1" dirty="0">
                <a:latin typeface="Cambria" panose="02040503050406030204" pitchFamily="18" charset="0"/>
                <a:ea typeface="Cambria" panose="02040503050406030204" pitchFamily="18" charset="0"/>
              </a:rPr>
              <a:t> </a:t>
            </a:r>
            <a:r>
              <a:rPr lang="en-US" sz="3000" b="1" spc="-1" dirty="0" err="1">
                <a:latin typeface="Cambria" panose="02040503050406030204" pitchFamily="18" charset="0"/>
                <a:ea typeface="Cambria" panose="02040503050406030204" pitchFamily="18" charset="0"/>
              </a:rPr>
              <a:t>srce</a:t>
            </a:r>
            <a:r>
              <a:rPr lang="en-US" sz="3000" b="1" spc="-1" dirty="0">
                <a:latin typeface="Cambria" panose="02040503050406030204" pitchFamily="18" charset="0"/>
                <a:ea typeface="Cambria" panose="02040503050406030204" pitchFamily="18" charset="0"/>
              </a:rPr>
              <a:t>, </a:t>
            </a:r>
            <a:r>
              <a:rPr lang="en-US" sz="3000" b="1" spc="-1" dirty="0" err="1">
                <a:latin typeface="Cambria" panose="02040503050406030204" pitchFamily="18" charset="0"/>
                <a:ea typeface="Cambria" panose="02040503050406030204" pitchFamily="18" charset="0"/>
              </a:rPr>
              <a:t>pluća</a:t>
            </a:r>
            <a:r>
              <a:rPr lang="en-US" sz="3000" b="1" spc="-1" dirty="0">
                <a:latin typeface="Cambria" panose="02040503050406030204" pitchFamily="18" charset="0"/>
                <a:ea typeface="Cambria" panose="02040503050406030204" pitchFamily="18" charset="0"/>
              </a:rPr>
              <a:t>, </a:t>
            </a:r>
            <a:r>
              <a:rPr lang="en-US" sz="3000" b="1" spc="-1" dirty="0" err="1">
                <a:latin typeface="Cambria" panose="02040503050406030204" pitchFamily="18" charset="0"/>
                <a:ea typeface="Cambria" panose="02040503050406030204" pitchFamily="18" charset="0"/>
              </a:rPr>
              <a:t>bubreg</a:t>
            </a:r>
            <a:r>
              <a:rPr lang="en-US" sz="3000" b="1" spc="-1" dirty="0">
                <a:latin typeface="Cambria" panose="02040503050406030204" pitchFamily="18" charset="0"/>
                <a:ea typeface="Cambria" panose="02040503050406030204" pitchFamily="18" charset="0"/>
              </a:rPr>
              <a:t>?</a:t>
            </a:r>
            <a:endParaRPr lang="en-US" sz="3000" spc="-1" dirty="0">
              <a:latin typeface="Cambria" panose="02040503050406030204" pitchFamily="18" charset="0"/>
              <a:ea typeface="Cambria" panose="02040503050406030204" pitchFamily="18" charset="0"/>
            </a:endParaRPr>
          </a:p>
        </p:txBody>
      </p:sp>
      <p:sp>
        <p:nvSpPr>
          <p:cNvPr id="157" name="TextShape 2"/>
          <p:cNvSpPr txBox="1"/>
          <p:nvPr/>
        </p:nvSpPr>
        <p:spPr>
          <a:xfrm>
            <a:off x="639192" y="1828801"/>
            <a:ext cx="7890377" cy="4589754"/>
          </a:xfrm>
          <a:prstGeom prst="rect">
            <a:avLst/>
          </a:prstGeom>
          <a:noFill/>
          <a:ln>
            <a:noFill/>
          </a:ln>
          <a:effectLst>
            <a:outerShdw>
              <a:srgbClr val="000000">
                <a:alpha val="40000"/>
              </a:srgbClr>
            </a:outerShdw>
          </a:effectLst>
        </p:spPr>
        <p:txBody>
          <a:bodyPr anchor="ctr">
            <a:noAutofit/>
          </a:bodyPr>
          <a:lstStyle/>
          <a:p>
            <a:pPr marL="343170" indent="-342900">
              <a:spcBef>
                <a:spcPts val="270"/>
              </a:spcBef>
              <a:spcAft>
                <a:spcPts val="451"/>
              </a:spcAft>
              <a:buClr>
                <a:srgbClr val="8664B0"/>
              </a:buClr>
              <a:buFont typeface="Arial" panose="020B0604020202020204" pitchFamily="34" charset="0"/>
              <a:buChar char="•"/>
            </a:pPr>
            <a:r>
              <a:rPr lang="en-US" sz="2000" spc="-1" dirty="0" err="1">
                <a:latin typeface="Cambria" panose="02040503050406030204" pitchFamily="18" charset="0"/>
                <a:ea typeface="Cambria" panose="02040503050406030204" pitchFamily="18" charset="0"/>
              </a:rPr>
              <a:t>Kod</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svih</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pacijenata</a:t>
            </a:r>
            <a:r>
              <a:rPr lang="en-US" sz="2000" spc="-1" dirty="0">
                <a:latin typeface="Cambria" panose="02040503050406030204" pitchFamily="18" charset="0"/>
                <a:ea typeface="Cambria" panose="02040503050406030204" pitchFamily="18" charset="0"/>
              </a:rPr>
              <a:t>  s </a:t>
            </a:r>
            <a:r>
              <a:rPr lang="en-US" sz="2000" spc="-1" dirty="0" err="1">
                <a:latin typeface="Cambria" panose="02040503050406030204" pitchFamily="18" charset="0"/>
                <a:ea typeface="Cambria" panose="02040503050406030204" pitchFamily="18" charset="0"/>
              </a:rPr>
              <a:t>tuđim</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organima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dolazi</a:t>
            </a:r>
            <a:r>
              <a:rPr lang="en-US" sz="2000" spc="-1" dirty="0">
                <a:latin typeface="Cambria" panose="02040503050406030204" pitchFamily="18" charset="0"/>
                <a:ea typeface="Cambria" panose="02040503050406030204" pitchFamily="18" charset="0"/>
              </a:rPr>
              <a:t> do </a:t>
            </a:r>
            <a:r>
              <a:rPr lang="en-US" sz="2000" spc="-1" dirty="0" err="1">
                <a:latin typeface="Cambria" panose="02040503050406030204" pitchFamily="18" charset="0"/>
                <a:ea typeface="Cambria" panose="02040503050406030204" pitchFamily="18" charset="0"/>
              </a:rPr>
              <a:t>neke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vrste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promjene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osobnosti</a:t>
            </a:r>
            <a:r>
              <a:rPr lang="en-US" sz="2000" spc="-1" dirty="0">
                <a:latin typeface="Cambria" panose="02040503050406030204" pitchFamily="18" charset="0"/>
                <a:ea typeface="Cambria" panose="02040503050406030204" pitchFamily="18" charset="0"/>
              </a:rPr>
              <a:t>.</a:t>
            </a:r>
          </a:p>
          <a:p>
            <a:pPr marL="343170" indent="-342900">
              <a:spcBef>
                <a:spcPts val="270"/>
              </a:spcBef>
              <a:spcAft>
                <a:spcPts val="451"/>
              </a:spcAft>
              <a:buClr>
                <a:srgbClr val="8664B0"/>
              </a:buClr>
              <a:buFont typeface="Arial" panose="020B0604020202020204" pitchFamily="34" charset="0"/>
              <a:buChar char="•"/>
            </a:pPr>
            <a:r>
              <a:rPr lang="en-US" sz="2000" spc="-1" dirty="0">
                <a:latin typeface="Cambria" panose="02040503050406030204" pitchFamily="18" charset="0"/>
                <a:ea typeface="Cambria" panose="02040503050406030204" pitchFamily="18" charset="0"/>
              </a:rPr>
              <a:t>Danas se </a:t>
            </a:r>
            <a:r>
              <a:rPr lang="en-US" sz="2000" spc="-1" dirty="0" err="1">
                <a:latin typeface="Cambria" panose="02040503050406030204" pitchFamily="18" charset="0"/>
                <a:ea typeface="Cambria" panose="02040503050406030204" pitchFamily="18" charset="0"/>
              </a:rPr>
              <a:t>zna</a:t>
            </a:r>
            <a:r>
              <a:rPr lang="en-US" sz="2000" spc="-1" dirty="0">
                <a:latin typeface="Cambria" panose="02040503050406030204" pitchFamily="18" charset="0"/>
                <a:ea typeface="Cambria" panose="02040503050406030204" pitchFamily="18" charset="0"/>
              </a:rPr>
              <a:t> da </a:t>
            </a:r>
            <a:r>
              <a:rPr lang="en-US" sz="2000" spc="-1" dirty="0" err="1">
                <a:latin typeface="Cambria" panose="02040503050406030204" pitchFamily="18" charset="0"/>
                <a:ea typeface="Cambria" panose="02040503050406030204" pitchFamily="18" charset="0"/>
              </a:rPr>
              <a:t>sve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žive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stanice</a:t>
            </a:r>
            <a:r>
              <a:rPr lang="en-US" sz="2000" spc="-1" dirty="0">
                <a:latin typeface="Cambria" panose="02040503050406030204" pitchFamily="18" charset="0"/>
                <a:ea typeface="Cambria" panose="02040503050406030204" pitchFamily="18" charset="0"/>
              </a:rPr>
              <a:t> u </a:t>
            </a:r>
            <a:r>
              <a:rPr lang="en-US" sz="2000" spc="-1" dirty="0" err="1">
                <a:latin typeface="Cambria" panose="02040503050406030204" pitchFamily="18" charset="0"/>
                <a:ea typeface="Cambria" panose="02040503050406030204" pitchFamily="18" charset="0"/>
              </a:rPr>
              <a:t>sebi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imaju</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ugrađene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podsustave</a:t>
            </a:r>
            <a:r>
              <a:rPr lang="en-US" sz="2000" spc="-1" dirty="0">
                <a:latin typeface="Cambria" panose="02040503050406030204" pitchFamily="18" charset="0"/>
                <a:ea typeface="Cambria" panose="02040503050406030204" pitchFamily="18" charset="0"/>
              </a:rPr>
              <a:t> za „</a:t>
            </a:r>
            <a:r>
              <a:rPr lang="en-US" sz="2000" spc="-1" dirty="0" err="1">
                <a:latin typeface="Cambria" panose="02040503050406030204" pitchFamily="18" charset="0"/>
                <a:ea typeface="Cambria" panose="02040503050406030204" pitchFamily="18" charset="0"/>
              </a:rPr>
              <a:t>pamćenje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odlučivanje</a:t>
            </a:r>
            <a:r>
              <a:rPr lang="en-US" sz="2000" spc="-1" dirty="0">
                <a:latin typeface="Cambria" panose="02040503050406030204" pitchFamily="18" charset="0"/>
                <a:ea typeface="Cambria" panose="02040503050406030204" pitchFamily="18" charset="0"/>
              </a:rPr>
              <a:t>”.</a:t>
            </a:r>
          </a:p>
          <a:p>
            <a:pPr marL="343170" indent="-342900">
              <a:spcBef>
                <a:spcPts val="270"/>
              </a:spcBef>
              <a:spcAft>
                <a:spcPts val="451"/>
              </a:spcAft>
              <a:buClr>
                <a:srgbClr val="8664B0"/>
              </a:buClr>
              <a:buFont typeface="Arial" panose="020B0604020202020204" pitchFamily="34" charset="0"/>
              <a:buChar char="•"/>
            </a:pPr>
            <a:r>
              <a:rPr lang="en-US" sz="2000" b="1" spc="-1" dirty="0">
                <a:latin typeface="Cambria" panose="02040503050406030204" pitchFamily="18" charset="0"/>
                <a:ea typeface="Cambria" panose="02040503050406030204" pitchFamily="18" charset="0"/>
              </a:rPr>
              <a:t>Moje </a:t>
            </a:r>
            <a:r>
              <a:rPr lang="en-US" sz="2000" b="1" spc="-1" dirty="0" err="1">
                <a:latin typeface="Cambria" panose="02040503050406030204" pitchFamily="18" charset="0"/>
                <a:ea typeface="Cambria" panose="02040503050406030204" pitchFamily="18" charset="0"/>
              </a:rPr>
              <a:t>tijelo</a:t>
            </a:r>
            <a:r>
              <a:rPr lang="en-US" sz="2000" b="1" spc="-1" dirty="0">
                <a:latin typeface="Cambria" panose="02040503050406030204" pitchFamily="18" charset="0"/>
                <a:ea typeface="Cambria" panose="02040503050406030204" pitchFamily="18" charset="0"/>
              </a:rPr>
              <a:t> </a:t>
            </a:r>
            <a:r>
              <a:rPr lang="en-US" sz="2000" b="1" spc="-1" dirty="0" err="1">
                <a:latin typeface="Cambria" panose="02040503050406030204" pitchFamily="18" charset="0"/>
                <a:ea typeface="Cambria" panose="02040503050406030204" pitchFamily="18" charset="0"/>
              </a:rPr>
              <a:t>pamti</a:t>
            </a:r>
            <a:r>
              <a:rPr lang="en-US" sz="2000" b="1" spc="-1" dirty="0">
                <a:latin typeface="Cambria" panose="02040503050406030204" pitchFamily="18" charset="0"/>
                <a:ea typeface="Cambria" panose="02040503050406030204" pitchFamily="18" charset="0"/>
              </a:rPr>
              <a:t> </a:t>
            </a:r>
            <a:r>
              <a:rPr lang="en-US" sz="2000" b="1" spc="-1" dirty="0" err="1">
                <a:latin typeface="Cambria" panose="02040503050406030204" pitchFamily="18" charset="0"/>
                <a:ea typeface="Cambria" panose="02040503050406030204" pitchFamily="18" charset="0"/>
              </a:rPr>
              <a:t>i</a:t>
            </a:r>
            <a:r>
              <a:rPr lang="en-US" sz="2000" b="1" spc="-1" dirty="0">
                <a:latin typeface="Cambria" panose="02040503050406030204" pitchFamily="18" charset="0"/>
                <a:ea typeface="Cambria" panose="02040503050406030204" pitchFamily="18" charset="0"/>
              </a:rPr>
              <a:t> </a:t>
            </a:r>
            <a:r>
              <a:rPr lang="en-US" sz="2000" b="1" spc="-1" dirty="0" err="1">
                <a:latin typeface="Cambria" panose="02040503050406030204" pitchFamily="18" charset="0"/>
                <a:ea typeface="Cambria" panose="02040503050406030204" pitchFamily="18" charset="0"/>
              </a:rPr>
              <a:t>tvoje</a:t>
            </a:r>
            <a:r>
              <a:rPr lang="en-US" sz="2000" b="1" spc="-1" dirty="0">
                <a:latin typeface="Cambria" panose="02040503050406030204" pitchFamily="18" charset="0"/>
                <a:ea typeface="Cambria" panose="02040503050406030204" pitchFamily="18" charset="0"/>
              </a:rPr>
              <a:t> </a:t>
            </a:r>
            <a:r>
              <a:rPr lang="en-US" sz="2000" b="1" spc="-1" dirty="0" err="1">
                <a:latin typeface="Cambria" panose="02040503050406030204" pitchFamily="18" charset="0"/>
                <a:ea typeface="Cambria" panose="02040503050406030204" pitchFamily="18" charset="0"/>
              </a:rPr>
              <a:t>i</a:t>
            </a:r>
            <a:r>
              <a:rPr lang="en-US" sz="2000" b="1" spc="-1" dirty="0">
                <a:latin typeface="Cambria" panose="02040503050406030204" pitchFamily="18" charset="0"/>
                <a:ea typeface="Cambria" panose="02040503050406030204" pitchFamily="18" charset="0"/>
              </a:rPr>
              <a:t> </a:t>
            </a:r>
            <a:r>
              <a:rPr lang="en-US" sz="2000" b="1" spc="-1" dirty="0" err="1">
                <a:latin typeface="Cambria" panose="02040503050406030204" pitchFamily="18" charset="0"/>
                <a:ea typeface="Cambria" panose="02040503050406030204" pitchFamily="18" charset="0"/>
              </a:rPr>
              <a:t>svako</a:t>
            </a:r>
            <a:r>
              <a:rPr lang="en-US" sz="2000" b="1" spc="-1" dirty="0">
                <a:latin typeface="Cambria" panose="02040503050406030204" pitchFamily="18" charset="0"/>
                <a:ea typeface="Cambria" panose="02040503050406030204" pitchFamily="18" charset="0"/>
              </a:rPr>
              <a:t> </a:t>
            </a:r>
            <a:r>
              <a:rPr lang="en-US" sz="2000" b="1" spc="-1" dirty="0" err="1">
                <a:latin typeface="Cambria" panose="02040503050406030204" pitchFamily="18" charset="0"/>
                <a:ea typeface="Cambria" panose="02040503050406030204" pitchFamily="18" charset="0"/>
              </a:rPr>
              <a:t>drugo</a:t>
            </a:r>
            <a:r>
              <a:rPr lang="en-US" sz="2000" b="1" spc="-1" dirty="0">
                <a:latin typeface="Cambria" panose="02040503050406030204" pitchFamily="18" charset="0"/>
                <a:ea typeface="Cambria" panose="02040503050406030204" pitchFamily="18" charset="0"/>
              </a:rPr>
              <a:t> (</a:t>
            </a:r>
            <a:r>
              <a:rPr lang="en-US" sz="2000" b="1" spc="-1" dirty="0" err="1">
                <a:latin typeface="Cambria" panose="02040503050406030204" pitchFamily="18" charset="0"/>
                <a:ea typeface="Cambria" panose="02040503050406030204" pitchFamily="18" charset="0"/>
              </a:rPr>
              <a:t>stanično</a:t>
            </a:r>
            <a:r>
              <a:rPr lang="en-US" sz="2000" b="1" spc="-1" dirty="0">
                <a:latin typeface="Cambria" panose="02040503050406030204" pitchFamily="18" charset="0"/>
                <a:ea typeface="Cambria" panose="02040503050406030204" pitchFamily="18" charset="0"/>
              </a:rPr>
              <a:t> </a:t>
            </a:r>
            <a:r>
              <a:rPr lang="en-US" sz="2000" b="1" spc="-1" dirty="0" err="1">
                <a:latin typeface="Cambria" panose="02040503050406030204" pitchFamily="18" charset="0"/>
                <a:ea typeface="Cambria" panose="02040503050406030204" pitchFamily="18" charset="0"/>
              </a:rPr>
              <a:t>sjećanje</a:t>
            </a:r>
            <a:r>
              <a:rPr lang="en-US" sz="2000" b="1" spc="-1" dirty="0">
                <a:latin typeface="Cambria" panose="02040503050406030204" pitchFamily="18" charset="0"/>
                <a:ea typeface="Cambria" panose="02040503050406030204" pitchFamily="18" charset="0"/>
              </a:rPr>
              <a:t>)</a:t>
            </a:r>
            <a:endParaRPr lang="en-US" sz="2000" spc="-1" dirty="0">
              <a:latin typeface="Cambria" panose="02040503050406030204" pitchFamily="18" charset="0"/>
              <a:ea typeface="Cambria" panose="02040503050406030204" pitchFamily="18" charset="0"/>
            </a:endParaRPr>
          </a:p>
          <a:p>
            <a:pPr marL="343170" indent="-342900">
              <a:spcBef>
                <a:spcPts val="270"/>
              </a:spcBef>
              <a:spcAft>
                <a:spcPts val="451"/>
              </a:spcAft>
              <a:buClr>
                <a:srgbClr val="8664B0"/>
              </a:buClr>
              <a:buFont typeface="Arial" panose="020B0604020202020204" pitchFamily="34" charset="0"/>
              <a:buChar char="•"/>
            </a:pPr>
            <a:r>
              <a:rPr lang="en-US" sz="2000" spc="-1" dirty="0">
                <a:latin typeface="Cambria" panose="02040503050406030204" pitchFamily="18" charset="0"/>
                <a:ea typeface="Cambria" panose="02040503050406030204" pitchFamily="18" charset="0"/>
              </a:rPr>
              <a:t>U </a:t>
            </a:r>
            <a:r>
              <a:rPr lang="en-US" sz="2000" spc="-1" dirty="0" err="1">
                <a:latin typeface="Cambria" panose="02040503050406030204" pitchFamily="18" charset="0"/>
                <a:ea typeface="Cambria" panose="02040503050406030204" pitchFamily="18" charset="0"/>
              </a:rPr>
              <a:t>knjizi</a:t>
            </a:r>
            <a:r>
              <a:rPr lang="en-US" sz="2000" spc="-1" dirty="0">
                <a:latin typeface="Cambria" panose="02040503050406030204" pitchFamily="18" charset="0"/>
                <a:ea typeface="Cambria" panose="02040503050406030204" pitchFamily="18" charset="0"/>
              </a:rPr>
              <a:t> A Change of Heart (</a:t>
            </a:r>
            <a:r>
              <a:rPr lang="en-US" sz="2000" spc="-1" dirty="0" err="1">
                <a:latin typeface="Cambria" panose="02040503050406030204" pitchFamily="18" charset="0"/>
                <a:ea typeface="Cambria" panose="02040503050406030204" pitchFamily="18" charset="0"/>
              </a:rPr>
              <a:t>promjena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srca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dramatično</a:t>
            </a:r>
            <a:r>
              <a:rPr lang="en-US" sz="2000" spc="-1" dirty="0">
                <a:latin typeface="Cambria" panose="02040503050406030204" pitchFamily="18" charset="0"/>
                <a:ea typeface="Cambria" panose="02040503050406030204" pitchFamily="18" charset="0"/>
              </a:rPr>
              <a:t> je </a:t>
            </a:r>
            <a:r>
              <a:rPr lang="en-US" sz="2000" spc="-1" dirty="0" err="1">
                <a:latin typeface="Cambria" panose="02040503050406030204" pitchFamily="18" charset="0"/>
                <a:ea typeface="Cambria" panose="02040503050406030204" pitchFamily="18" charset="0"/>
              </a:rPr>
              <a:t>opisana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potpuna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promjena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osobnosti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pacijentice</a:t>
            </a:r>
            <a:r>
              <a:rPr lang="en-US" sz="2000" spc="-1" dirty="0">
                <a:latin typeface="Cambria" panose="02040503050406030204" pitchFamily="18" charset="0"/>
                <a:ea typeface="Cambria" panose="02040503050406030204" pitchFamily="18" charset="0"/>
              </a:rPr>
              <a:t> Claire </a:t>
            </a:r>
            <a:r>
              <a:rPr lang="en-US" sz="2000" spc="-1" dirty="0" err="1">
                <a:latin typeface="Cambria" panose="02040503050406030204" pitchFamily="18" charset="0"/>
                <a:ea typeface="Cambria" panose="02040503050406030204" pitchFamily="18" charset="0"/>
              </a:rPr>
              <a:t>Silvie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nakon</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transplantacije</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srca</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i</a:t>
            </a:r>
            <a:r>
              <a:rPr lang="en-US" sz="2000" spc="-1" dirty="0">
                <a:latin typeface="Cambria" panose="02040503050406030204" pitchFamily="18" charset="0"/>
                <a:ea typeface="Cambria" panose="02040503050406030204" pitchFamily="18" charset="0"/>
              </a:rPr>
              <a:t> </a:t>
            </a:r>
            <a:r>
              <a:rPr lang="en-US" sz="2000" spc="-1" dirty="0" err="1">
                <a:latin typeface="Cambria" panose="02040503050406030204" pitchFamily="18" charset="0"/>
                <a:ea typeface="Cambria" panose="02040503050406030204" pitchFamily="18" charset="0"/>
              </a:rPr>
              <a:t>pluća</a:t>
            </a:r>
            <a:r>
              <a:rPr lang="en-US" sz="2000" spc="-1" dirty="0">
                <a:latin typeface="Cambria" panose="02040503050406030204" pitchFamily="18" charset="0"/>
                <a:ea typeface="Cambria" panose="02040503050406030204" pitchFamily="18" charset="0"/>
              </a:rPr>
              <a:t>.</a:t>
            </a:r>
          </a:p>
        </p:txBody>
      </p:sp>
      <p:pic>
        <p:nvPicPr>
          <p:cNvPr id="2" name="Slika 1">
            <a:extLst>
              <a:ext uri="{FF2B5EF4-FFF2-40B4-BE49-F238E27FC236}">
                <a16:creationId xmlns:a16="http://schemas.microsoft.com/office/drawing/2014/main" id="{64DE631F-389E-443C-AEEA-27AAD575AA2A}"/>
              </a:ext>
            </a:extLst>
          </p:cNvPr>
          <p:cNvPicPr>
            <a:picLocks noChangeAspect="1"/>
          </p:cNvPicPr>
          <p:nvPr/>
        </p:nvPicPr>
        <p:blipFill>
          <a:blip r:embed="rId2"/>
          <a:stretch>
            <a:fillRect/>
          </a:stretch>
        </p:blipFill>
        <p:spPr>
          <a:xfrm>
            <a:off x="194582" y="1451725"/>
            <a:ext cx="8559526" cy="42676"/>
          </a:xfrm>
          <a:prstGeom prst="rect">
            <a:avLst/>
          </a:prstGeom>
        </p:spPr>
      </p:pic>
      <p:pic>
        <p:nvPicPr>
          <p:cNvPr id="3" name="Slika 2">
            <a:extLst>
              <a:ext uri="{FF2B5EF4-FFF2-40B4-BE49-F238E27FC236}">
                <a16:creationId xmlns:a16="http://schemas.microsoft.com/office/drawing/2014/main" id="{706B2310-6D4F-43D8-9D9E-98F66201FC40}"/>
              </a:ext>
            </a:extLst>
          </p:cNvPr>
          <p:cNvPicPr>
            <a:picLocks noChangeAspect="1"/>
          </p:cNvPicPr>
          <p:nvPr/>
        </p:nvPicPr>
        <p:blipFill>
          <a:blip r:embed="rId3"/>
          <a:stretch>
            <a:fillRect/>
          </a:stretch>
        </p:blipFill>
        <p:spPr>
          <a:xfrm>
            <a:off x="7277470" y="183488"/>
            <a:ext cx="1804386" cy="18043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 xmlns:p15="http://schemas.microsoft.com/office/powerpoint/2012/main">
      <p:transition spd="slow" advTm="3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a:extLst>
              <a:ext uri="{FF2B5EF4-FFF2-40B4-BE49-F238E27FC236}">
                <a16:creationId xmlns:a16="http://schemas.microsoft.com/office/drawing/2014/main" id="{7002CC1C-6721-401C-B48E-1DF18BCA7A57}"/>
              </a:ext>
            </a:extLst>
          </p:cNvPr>
          <p:cNvSpPr/>
          <p:nvPr/>
        </p:nvSpPr>
        <p:spPr>
          <a:xfrm>
            <a:off x="146481" y="2310218"/>
            <a:ext cx="8851037" cy="4031873"/>
          </a:xfrm>
          <a:prstGeom prst="rect">
            <a:avLst/>
          </a:prstGeom>
        </p:spPr>
        <p:txBody>
          <a:bodyPr wrap="square">
            <a:spAutoFit/>
          </a:bodyPr>
          <a:lstStyle/>
          <a:p>
            <a:pPr marL="342900" indent="-342900">
              <a:buFont typeface="Arial" panose="020B0604020202020204" pitchFamily="34" charset="0"/>
              <a:buChar char="•"/>
            </a:pPr>
            <a:r>
              <a:rPr lang="hr-HR" sz="2400" dirty="0">
                <a:latin typeface="Cambria" panose="02040503050406030204" pitchFamily="18" charset="0"/>
              </a:rPr>
              <a:t>iako je transplantacija </a:t>
            </a:r>
            <a:r>
              <a:rPr lang="hr-HR" sz="2400" b="1" dirty="0">
                <a:solidFill>
                  <a:srgbClr val="C00000"/>
                </a:solidFill>
                <a:latin typeface="Cambria" panose="02040503050406030204" pitchFamily="18" charset="0"/>
              </a:rPr>
              <a:t>izuzetno moralan i poželjan čin</a:t>
            </a:r>
            <a:r>
              <a:rPr lang="hr-HR" sz="2400" dirty="0">
                <a:latin typeface="Cambria" panose="02040503050406030204" pitchFamily="18" charset="0"/>
              </a:rPr>
              <a:t>, mogu postojati mnoge </a:t>
            </a:r>
            <a:r>
              <a:rPr lang="hr-HR" sz="2400" b="1" dirty="0">
                <a:solidFill>
                  <a:srgbClr val="C00000"/>
                </a:solidFill>
                <a:latin typeface="Cambria" panose="02040503050406030204" pitchFamily="18" charset="0"/>
              </a:rPr>
              <a:t>manipulacije</a:t>
            </a:r>
            <a:r>
              <a:rPr lang="hr-HR" sz="2400" dirty="0">
                <a:latin typeface="Cambria" panose="02040503050406030204" pitchFamily="18" charset="0"/>
              </a:rPr>
              <a:t> zbog kojih ona ipak neće biti etički dopuštena</a:t>
            </a:r>
          </a:p>
          <a:p>
            <a:pPr marL="342900" indent="-342900">
              <a:buFont typeface="Arial" panose="020B0604020202020204" pitchFamily="34" charset="0"/>
              <a:buChar char="•"/>
            </a:pPr>
            <a:r>
              <a:rPr lang="hr-HR" sz="2400" b="1" dirty="0">
                <a:effectLst>
                  <a:outerShdw blurRad="38100" dist="38100" dir="2700000" algn="tl">
                    <a:srgbClr val="000000">
                      <a:alpha val="43137"/>
                    </a:srgbClr>
                  </a:outerShdw>
                </a:effectLst>
                <a:latin typeface="Cambria" panose="02040503050406030204" pitchFamily="18" charset="0"/>
              </a:rPr>
              <a:t>neka pitanja su:</a:t>
            </a:r>
          </a:p>
          <a:p>
            <a:pPr marL="800100" lvl="1" indent="-342900">
              <a:buFont typeface="Arial" panose="020B0604020202020204" pitchFamily="34" charset="0"/>
              <a:buChar char="•"/>
            </a:pPr>
            <a:r>
              <a:rPr lang="hr-HR" sz="2000" dirty="0">
                <a:latin typeface="Cambria" panose="02040503050406030204" pitchFamily="18" charset="0"/>
              </a:rPr>
              <a:t>Kada se smije uzeti transplantat i transplantirati ga, a da time </a:t>
            </a:r>
            <a:r>
              <a:rPr lang="hr-HR" sz="2000" b="1" dirty="0">
                <a:latin typeface="Cambria" panose="02040503050406030204" pitchFamily="18" charset="0"/>
              </a:rPr>
              <a:t>ne bude oštećen ni davatelj ni primatelj</a:t>
            </a:r>
            <a:r>
              <a:rPr lang="hr-HR" sz="2000" dirty="0">
                <a:latin typeface="Cambria" panose="02040503050406030204" pitchFamily="18" charset="0"/>
              </a:rPr>
              <a:t> u svom dostojanstvu, </a:t>
            </a:r>
            <a:r>
              <a:rPr lang="hr-HR" sz="2000" b="1" dirty="0">
                <a:latin typeface="Cambria" panose="02040503050406030204" pitchFamily="18" charset="0"/>
              </a:rPr>
              <a:t>ni kirurg</a:t>
            </a:r>
            <a:r>
              <a:rPr lang="hr-HR" sz="2000" dirty="0">
                <a:latin typeface="Cambria" panose="02040503050406030204" pitchFamily="18" charset="0"/>
              </a:rPr>
              <a:t> u svojoj profesiji?</a:t>
            </a:r>
          </a:p>
          <a:p>
            <a:pPr marL="800100" lvl="1" indent="-342900">
              <a:buFont typeface="Arial" panose="020B0604020202020204" pitchFamily="34" charset="0"/>
              <a:buChar char="•"/>
            </a:pPr>
            <a:r>
              <a:rPr lang="hr-HR" sz="2000" b="1" dirty="0">
                <a:latin typeface="Cambria" panose="02040503050406030204" pitchFamily="18" charset="0"/>
              </a:rPr>
              <a:t>Kome dati prednost </a:t>
            </a:r>
            <a:r>
              <a:rPr lang="hr-HR" sz="2000" dirty="0">
                <a:latin typeface="Cambria" panose="02040503050406030204" pitchFamily="18" charset="0"/>
              </a:rPr>
              <a:t>ako više osoba čeka organ?</a:t>
            </a:r>
          </a:p>
          <a:p>
            <a:pPr marL="800100" lvl="1" indent="-342900">
              <a:buFont typeface="Arial" panose="020B0604020202020204" pitchFamily="34" charset="0"/>
              <a:buChar char="•"/>
            </a:pPr>
            <a:r>
              <a:rPr lang="hr-HR" sz="2000" b="1" dirty="0">
                <a:latin typeface="Cambria" panose="02040503050406030204" pitchFamily="18" charset="0"/>
              </a:rPr>
              <a:t>Koji se organi </a:t>
            </a:r>
            <a:r>
              <a:rPr lang="hr-HR" sz="2000" dirty="0">
                <a:latin typeface="Cambria" panose="02040503050406030204" pitchFamily="18" charset="0"/>
              </a:rPr>
              <a:t>i pod kojim uvjetima smiju transplantirati?</a:t>
            </a:r>
          </a:p>
          <a:p>
            <a:pPr marL="800100" lvl="1" indent="-342900">
              <a:buFont typeface="Arial" panose="020B0604020202020204" pitchFamily="34" charset="0"/>
              <a:buChar char="•"/>
            </a:pPr>
            <a:r>
              <a:rPr lang="hr-HR" sz="2000" dirty="0">
                <a:latin typeface="Cambria" panose="02040503050406030204" pitchFamily="18" charset="0"/>
              </a:rPr>
              <a:t>Smiju li se presaditi </a:t>
            </a:r>
            <a:r>
              <a:rPr lang="hr-HR" sz="2000" b="1" dirty="0">
                <a:latin typeface="Cambria" panose="02040503050406030204" pitchFamily="18" charset="0"/>
              </a:rPr>
              <a:t>svi sa živih osoba ili s leša</a:t>
            </a:r>
            <a:r>
              <a:rPr lang="hr-HR" sz="2000" dirty="0">
                <a:latin typeface="Cambria" panose="02040503050406030204" pitchFamily="18" charset="0"/>
              </a:rPr>
              <a:t>? </a:t>
            </a:r>
          </a:p>
          <a:p>
            <a:pPr marL="800100" lvl="1" indent="-342900">
              <a:buFont typeface="Arial" panose="020B0604020202020204" pitchFamily="34" charset="0"/>
              <a:buChar char="•"/>
            </a:pPr>
            <a:r>
              <a:rPr lang="hr-HR" sz="2000" dirty="0">
                <a:latin typeface="Cambria" panose="02040503050406030204" pitchFamily="18" charset="0"/>
              </a:rPr>
              <a:t>Mogu li se uzeti organi i </a:t>
            </a:r>
            <a:r>
              <a:rPr lang="hr-HR" sz="2000" b="1" dirty="0">
                <a:latin typeface="Cambria" panose="02040503050406030204" pitchFamily="18" charset="0"/>
              </a:rPr>
              <a:t>od nižih vrsta </a:t>
            </a:r>
            <a:r>
              <a:rPr lang="hr-HR" sz="2000" dirty="0">
                <a:latin typeface="Cambria" panose="02040503050406030204" pitchFamily="18" charset="0"/>
              </a:rPr>
              <a:t>(životinje)? </a:t>
            </a:r>
          </a:p>
          <a:p>
            <a:pPr marL="800100" lvl="1" indent="-342900">
              <a:buFont typeface="Arial" panose="020B0604020202020204" pitchFamily="34" charset="0"/>
              <a:buChar char="•"/>
            </a:pPr>
            <a:r>
              <a:rPr lang="hr-HR" sz="2000" dirty="0">
                <a:latin typeface="Cambria" panose="02040503050406030204" pitchFamily="18" charset="0"/>
              </a:rPr>
              <a:t>Kako moralno vrjednovati </a:t>
            </a:r>
            <a:r>
              <a:rPr lang="hr-HR" sz="2000" b="1" dirty="0">
                <a:latin typeface="Cambria" panose="02040503050406030204" pitchFamily="18" charset="0"/>
              </a:rPr>
              <a:t>uzimanje organa s fetusa</a:t>
            </a:r>
            <a:r>
              <a:rPr lang="hr-HR" sz="2000" dirty="0">
                <a:latin typeface="Cambria" panose="02040503050406030204" pitchFamily="18" charset="0"/>
              </a:rPr>
              <a:t>? itd.</a:t>
            </a:r>
          </a:p>
        </p:txBody>
      </p:sp>
      <p:pic>
        <p:nvPicPr>
          <p:cNvPr id="3" name="Slika 2">
            <a:extLst>
              <a:ext uri="{FF2B5EF4-FFF2-40B4-BE49-F238E27FC236}">
                <a16:creationId xmlns:a16="http://schemas.microsoft.com/office/drawing/2014/main" id="{BFDB0C90-7CF7-40DB-9238-AF950CA69F39}"/>
              </a:ext>
            </a:extLst>
          </p:cNvPr>
          <p:cNvPicPr>
            <a:picLocks noChangeAspect="1"/>
          </p:cNvPicPr>
          <p:nvPr/>
        </p:nvPicPr>
        <p:blipFill>
          <a:blip r:embed="rId2"/>
          <a:stretch>
            <a:fillRect/>
          </a:stretch>
        </p:blipFill>
        <p:spPr>
          <a:xfrm>
            <a:off x="6671886" y="0"/>
            <a:ext cx="2139518" cy="2049956"/>
          </a:xfrm>
          <a:prstGeom prst="rect">
            <a:avLst/>
          </a:prstGeom>
        </p:spPr>
      </p:pic>
      <p:pic>
        <p:nvPicPr>
          <p:cNvPr id="4" name="Slika 3">
            <a:extLst>
              <a:ext uri="{FF2B5EF4-FFF2-40B4-BE49-F238E27FC236}">
                <a16:creationId xmlns:a16="http://schemas.microsoft.com/office/drawing/2014/main" id="{85B58A08-39ED-444E-92A9-ADAF1DE3C70F}"/>
              </a:ext>
            </a:extLst>
          </p:cNvPr>
          <p:cNvPicPr>
            <a:picLocks noChangeAspect="1"/>
          </p:cNvPicPr>
          <p:nvPr/>
        </p:nvPicPr>
        <p:blipFill>
          <a:blip r:embed="rId3"/>
          <a:stretch>
            <a:fillRect/>
          </a:stretch>
        </p:blipFill>
        <p:spPr>
          <a:xfrm>
            <a:off x="443567" y="356929"/>
            <a:ext cx="5939478" cy="1329043"/>
          </a:xfrm>
          <a:prstGeom prst="rect">
            <a:avLst/>
          </a:prstGeom>
        </p:spPr>
      </p:pic>
    </p:spTree>
    <p:extLst>
      <p:ext uri="{BB962C8B-B14F-4D97-AF65-F5344CB8AC3E}">
        <p14:creationId xmlns:p14="http://schemas.microsoft.com/office/powerpoint/2010/main" val="1010791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utnik 3">
            <a:extLst>
              <a:ext uri="{FF2B5EF4-FFF2-40B4-BE49-F238E27FC236}">
                <a16:creationId xmlns:a16="http://schemas.microsoft.com/office/drawing/2014/main" id="{DCFE90A1-64FB-41DB-874E-F1A72A5B21DB}"/>
              </a:ext>
            </a:extLst>
          </p:cNvPr>
          <p:cNvSpPr/>
          <p:nvPr/>
        </p:nvSpPr>
        <p:spPr>
          <a:xfrm>
            <a:off x="1056443" y="332457"/>
            <a:ext cx="7057747" cy="646331"/>
          </a:xfrm>
          <a:prstGeom prst="rect">
            <a:avLst/>
          </a:prstGeom>
        </p:spPr>
        <p:txBody>
          <a:bodyPr wrap="square">
            <a:spAutoFit/>
          </a:bodyPr>
          <a:lstStyle/>
          <a:p>
            <a:pPr algn="ctr">
              <a:lnSpc>
                <a:spcPct val="100000"/>
              </a:lnSpc>
            </a:pPr>
            <a:r>
              <a:rPr lang="en-US" sz="3600" b="1" spc="-1" dirty="0" err="1">
                <a:latin typeface="Cambria" panose="02040503050406030204" pitchFamily="18" charset="0"/>
                <a:ea typeface="Cambria" panose="02040503050406030204" pitchFamily="18" charset="0"/>
              </a:rPr>
              <a:t>Trgovina</a:t>
            </a:r>
            <a:r>
              <a:rPr lang="en-US" sz="3600" b="1" spc="-1" dirty="0">
                <a:latin typeface="Cambria" panose="02040503050406030204" pitchFamily="18" charset="0"/>
                <a:ea typeface="Cambria" panose="02040503050406030204" pitchFamily="18" charset="0"/>
              </a:rPr>
              <a:t> </a:t>
            </a:r>
            <a:r>
              <a:rPr lang="en-US" sz="3600" b="1" spc="-1" dirty="0" err="1">
                <a:latin typeface="Cambria" panose="02040503050406030204" pitchFamily="18" charset="0"/>
                <a:ea typeface="Cambria" panose="02040503050406030204" pitchFamily="18" charset="0"/>
              </a:rPr>
              <a:t>organima</a:t>
            </a:r>
            <a:endParaRPr lang="en-US" sz="3600" spc="-1" dirty="0">
              <a:latin typeface="Cambria" panose="02040503050406030204" pitchFamily="18" charset="0"/>
              <a:ea typeface="Cambria" panose="02040503050406030204" pitchFamily="18" charset="0"/>
            </a:endParaRPr>
          </a:p>
        </p:txBody>
      </p:sp>
      <p:pic>
        <p:nvPicPr>
          <p:cNvPr id="5" name="Slika 4">
            <a:extLst>
              <a:ext uri="{FF2B5EF4-FFF2-40B4-BE49-F238E27FC236}">
                <a16:creationId xmlns:a16="http://schemas.microsoft.com/office/drawing/2014/main" id="{4548D6DE-911E-4E5D-89B6-E0CE355D9DE9}"/>
              </a:ext>
            </a:extLst>
          </p:cNvPr>
          <p:cNvPicPr>
            <a:picLocks noChangeAspect="1"/>
          </p:cNvPicPr>
          <p:nvPr/>
        </p:nvPicPr>
        <p:blipFill>
          <a:blip r:embed="rId2"/>
          <a:stretch>
            <a:fillRect/>
          </a:stretch>
        </p:blipFill>
        <p:spPr>
          <a:xfrm>
            <a:off x="308601" y="936112"/>
            <a:ext cx="8553429" cy="42676"/>
          </a:xfrm>
          <a:prstGeom prst="rect">
            <a:avLst/>
          </a:prstGeom>
        </p:spPr>
      </p:pic>
      <p:pic>
        <p:nvPicPr>
          <p:cNvPr id="7" name="Slika 6">
            <a:extLst>
              <a:ext uri="{FF2B5EF4-FFF2-40B4-BE49-F238E27FC236}">
                <a16:creationId xmlns:a16="http://schemas.microsoft.com/office/drawing/2014/main" id="{EE228FDC-4667-4048-B169-44B71F7934D1}"/>
              </a:ext>
            </a:extLst>
          </p:cNvPr>
          <p:cNvPicPr>
            <a:picLocks noChangeAspect="1"/>
          </p:cNvPicPr>
          <p:nvPr/>
        </p:nvPicPr>
        <p:blipFill>
          <a:blip r:embed="rId3"/>
          <a:stretch>
            <a:fillRect/>
          </a:stretch>
        </p:blipFill>
        <p:spPr>
          <a:xfrm>
            <a:off x="2432482" y="1655550"/>
            <a:ext cx="3879542" cy="4756656"/>
          </a:xfrm>
          <a:prstGeom prst="rect">
            <a:avLst/>
          </a:prstGeom>
        </p:spPr>
      </p:pic>
    </p:spTree>
    <p:extLst>
      <p:ext uri="{BB962C8B-B14F-4D97-AF65-F5344CB8AC3E}">
        <p14:creationId xmlns:p14="http://schemas.microsoft.com/office/powerpoint/2010/main" val="1697911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1177AB21-3B47-4DA8-953D-EBEDA4D5E276}"/>
              </a:ext>
            </a:extLst>
          </p:cNvPr>
          <p:cNvPicPr>
            <a:picLocks noChangeAspect="1"/>
          </p:cNvPicPr>
          <p:nvPr/>
        </p:nvPicPr>
        <p:blipFill>
          <a:blip r:embed="rId2"/>
          <a:stretch>
            <a:fillRect/>
          </a:stretch>
        </p:blipFill>
        <p:spPr>
          <a:xfrm>
            <a:off x="0" y="0"/>
            <a:ext cx="9144000" cy="6858000"/>
          </a:xfrm>
          <a:prstGeom prst="rect">
            <a:avLst/>
          </a:prstGeom>
        </p:spPr>
      </p:pic>
      <p:sp>
        <p:nvSpPr>
          <p:cNvPr id="3" name="Pravokutnik 2">
            <a:extLst>
              <a:ext uri="{FF2B5EF4-FFF2-40B4-BE49-F238E27FC236}">
                <a16:creationId xmlns:a16="http://schemas.microsoft.com/office/drawing/2014/main" id="{15BCD94F-068C-499F-9B20-32886A91FA8A}"/>
              </a:ext>
            </a:extLst>
          </p:cNvPr>
          <p:cNvSpPr/>
          <p:nvPr/>
        </p:nvSpPr>
        <p:spPr>
          <a:xfrm>
            <a:off x="79899" y="2551837"/>
            <a:ext cx="8930936" cy="1754326"/>
          </a:xfrm>
          <a:prstGeom prst="rect">
            <a:avLst/>
          </a:prstGeom>
          <a:solidFill>
            <a:schemeClr val="bg1"/>
          </a:solidFill>
        </p:spPr>
        <p:txBody>
          <a:bodyPr wrap="square">
            <a:spAutoFit/>
          </a:bodyPr>
          <a:lstStyle/>
          <a:p>
            <a:r>
              <a:rPr lang="hr-HR" b="1" dirty="0"/>
              <a:t>Trgovina organima prevladava u zemljama Trećeg svijeta (ne provode zakone)</a:t>
            </a:r>
          </a:p>
          <a:p>
            <a:r>
              <a:rPr lang="hr-HR" b="1" dirty="0"/>
              <a:t>Prodaja organa vodi iskorištavanju siromašnih, nepravednom presađivanju organa te gubitku povjerenja u zdravstveni sustav</a:t>
            </a:r>
          </a:p>
          <a:p>
            <a:r>
              <a:rPr lang="hr-HR" b="1" dirty="0"/>
              <a:t>Najčešće se radi o trgovanju organima poput bubrega i jetre</a:t>
            </a:r>
          </a:p>
          <a:p>
            <a:r>
              <a:rPr lang="hr-HR" b="1" dirty="0"/>
              <a:t>Trgovci organima u Kini oglašavaju svoje usluge sloganom: "Donirajte svoj bubreg, kupite novi iPad!"</a:t>
            </a:r>
          </a:p>
        </p:txBody>
      </p:sp>
    </p:spTree>
    <p:extLst>
      <p:ext uri="{BB962C8B-B14F-4D97-AF65-F5344CB8AC3E}">
        <p14:creationId xmlns:p14="http://schemas.microsoft.com/office/powerpoint/2010/main" val="2497298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83A5D55-C398-41E4-A731-DAA5D2906EB9}"/>
              </a:ext>
            </a:extLst>
          </p:cNvPr>
          <p:cNvSpPr>
            <a:spLocks noGrp="1"/>
          </p:cNvSpPr>
          <p:nvPr>
            <p:ph type="title"/>
          </p:nvPr>
        </p:nvSpPr>
        <p:spPr/>
        <p:txBody>
          <a:bodyPr>
            <a:normAutofit fontScale="90000"/>
          </a:bodyPr>
          <a:lstStyle/>
          <a:p>
            <a:pPr algn="ctr"/>
            <a:r>
              <a:rPr lang="en-US" sz="3600" b="1" spc="-1" dirty="0" err="1">
                <a:latin typeface="Cambria" panose="02040503050406030204" pitchFamily="18" charset="0"/>
                <a:ea typeface="Cambria" panose="02040503050406030204" pitchFamily="18" charset="0"/>
              </a:rPr>
              <a:t>Prema</a:t>
            </a:r>
            <a:r>
              <a:rPr lang="en-US" sz="3600" b="1" spc="-1" dirty="0">
                <a:latin typeface="Cambria" panose="02040503050406030204" pitchFamily="18" charset="0"/>
                <a:ea typeface="Cambria" panose="02040503050406030204" pitchFamily="18" charset="0"/>
              </a:rPr>
              <a:t> </a:t>
            </a:r>
            <a:r>
              <a:rPr lang="en-US" sz="3600" b="1" spc="-1" dirty="0" err="1">
                <a:latin typeface="Cambria" panose="02040503050406030204" pitchFamily="18" charset="0"/>
                <a:ea typeface="Cambria" panose="02040503050406030204" pitchFamily="18" charset="0"/>
              </a:rPr>
              <a:t>podacima</a:t>
            </a:r>
            <a:r>
              <a:rPr lang="en-US" sz="3600" b="1" spc="-1" dirty="0">
                <a:latin typeface="Cambria" panose="02040503050406030204" pitchFamily="18" charset="0"/>
                <a:ea typeface="Cambria" panose="02040503050406030204" pitchFamily="18" charset="0"/>
              </a:rPr>
              <a:t> UN-a, </a:t>
            </a:r>
            <a:r>
              <a:rPr lang="en-US" sz="3600" b="1" spc="-1" dirty="0" err="1">
                <a:latin typeface="Cambria" panose="02040503050406030204" pitchFamily="18" charset="0"/>
                <a:ea typeface="Cambria" panose="02040503050406030204" pitchFamily="18" charset="0"/>
              </a:rPr>
              <a:t>takvo</a:t>
            </a:r>
            <a:r>
              <a:rPr lang="en-US" sz="3600" b="1" spc="-1" dirty="0">
                <a:latin typeface="Cambria" panose="02040503050406030204" pitchFamily="18" charset="0"/>
                <a:ea typeface="Cambria" panose="02040503050406030204" pitchFamily="18" charset="0"/>
              </a:rPr>
              <a:t> se "</a:t>
            </a:r>
            <a:r>
              <a:rPr lang="en-US" sz="3600" b="1" spc="-1" dirty="0" err="1">
                <a:latin typeface="Cambria" panose="02040503050406030204" pitchFamily="18" charset="0"/>
                <a:ea typeface="Cambria" panose="02040503050406030204" pitchFamily="18" charset="0"/>
              </a:rPr>
              <a:t>trgovanje</a:t>
            </a:r>
            <a:r>
              <a:rPr lang="en-US" sz="3600" b="1" spc="-1" dirty="0">
                <a:latin typeface="Cambria" panose="02040503050406030204" pitchFamily="18" charset="0"/>
                <a:ea typeface="Cambria" panose="02040503050406030204" pitchFamily="18" charset="0"/>
              </a:rPr>
              <a:t>" </a:t>
            </a:r>
            <a:r>
              <a:rPr lang="en-US" sz="3600" b="1" spc="-1" dirty="0" err="1">
                <a:latin typeface="Cambria" panose="02040503050406030204" pitchFamily="18" charset="0"/>
                <a:ea typeface="Cambria" panose="02040503050406030204" pitchFamily="18" charset="0"/>
              </a:rPr>
              <a:t>odvija</a:t>
            </a:r>
            <a:r>
              <a:rPr lang="en-US" sz="3600" b="1" spc="-1" dirty="0">
                <a:latin typeface="Cambria" panose="02040503050406030204" pitchFamily="18" charset="0"/>
                <a:ea typeface="Cambria" panose="02040503050406030204" pitchFamily="18" charset="0"/>
              </a:rPr>
              <a:t> u tri </a:t>
            </a:r>
            <a:r>
              <a:rPr lang="en-US" sz="3600" b="1" spc="-1" dirty="0" err="1">
                <a:latin typeface="Cambria" panose="02040503050406030204" pitchFamily="18" charset="0"/>
                <a:ea typeface="Cambria" panose="02040503050406030204" pitchFamily="18" charset="0"/>
              </a:rPr>
              <a:t>kategorije</a:t>
            </a:r>
            <a:br>
              <a:rPr lang="en-US" sz="3600" spc="-1" dirty="0">
                <a:latin typeface="Cambria" panose="02040503050406030204" pitchFamily="18" charset="0"/>
                <a:ea typeface="Cambria" panose="02040503050406030204" pitchFamily="18" charset="0"/>
              </a:rPr>
            </a:br>
            <a:endParaRPr lang="hr-HR" dirty="0"/>
          </a:p>
        </p:txBody>
      </p:sp>
      <p:sp>
        <p:nvSpPr>
          <p:cNvPr id="3" name="Rezervirano mjesto sadržaja 2">
            <a:extLst>
              <a:ext uri="{FF2B5EF4-FFF2-40B4-BE49-F238E27FC236}">
                <a16:creationId xmlns:a16="http://schemas.microsoft.com/office/drawing/2014/main" id="{2E498278-EF08-408D-8DE1-0B3A1A680B63}"/>
              </a:ext>
            </a:extLst>
          </p:cNvPr>
          <p:cNvSpPr>
            <a:spLocks noGrp="1"/>
          </p:cNvSpPr>
          <p:nvPr>
            <p:ph sz="half" idx="1"/>
          </p:nvPr>
        </p:nvSpPr>
        <p:spPr/>
        <p:txBody>
          <a:bodyPr>
            <a:normAutofit fontScale="62500" lnSpcReduction="20000"/>
          </a:bodyPr>
          <a:lstStyle/>
          <a:p>
            <a:pPr marL="343260" indent="-342900">
              <a:lnSpc>
                <a:spcPct val="100000"/>
              </a:lnSpc>
              <a:spcBef>
                <a:spcPts val="621"/>
              </a:spcBef>
              <a:spcAft>
                <a:spcPts val="601"/>
              </a:spcAft>
              <a:buClr>
                <a:srgbClr val="8664B0"/>
              </a:buClr>
              <a:buFont typeface="Arial" panose="020B0604020202020204" pitchFamily="34" charset="0"/>
              <a:buChar char="•"/>
            </a:pPr>
            <a:r>
              <a:rPr lang="en-US" sz="2400" spc="-1" dirty="0">
                <a:latin typeface="Cambria" panose="02040503050406030204" pitchFamily="18" charset="0"/>
                <a:ea typeface="Cambria" panose="02040503050406030204" pitchFamily="18" charset="0"/>
              </a:rPr>
              <a:t>Prva </a:t>
            </a:r>
            <a:r>
              <a:rPr lang="en-US" sz="2400" spc="-1" dirty="0" err="1">
                <a:latin typeface="Cambria" panose="02040503050406030204" pitchFamily="18" charset="0"/>
                <a:ea typeface="Cambria" panose="02040503050406030204" pitchFamily="18" charset="0"/>
              </a:rPr>
              <a:t>kategorija</a:t>
            </a:r>
            <a:r>
              <a:rPr lang="en-US" sz="2400" spc="-1" dirty="0">
                <a:latin typeface="Cambria" panose="02040503050406030204" pitchFamily="18" charset="0"/>
                <a:ea typeface="Cambria" panose="02040503050406030204" pitchFamily="18" charset="0"/>
              </a:rPr>
              <a:t> je </a:t>
            </a:r>
            <a:r>
              <a:rPr lang="en-US" sz="2400" spc="-1" dirty="0" err="1">
                <a:latin typeface="Cambria" panose="02040503050406030204" pitchFamily="18" charset="0"/>
                <a:ea typeface="Cambria" panose="02040503050406030204" pitchFamily="18" charset="0"/>
              </a:rPr>
              <a:t>kriminalna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trgovina</a:t>
            </a:r>
            <a:r>
              <a:rPr lang="en-US" sz="2400" spc="-1" dirty="0">
                <a:latin typeface="Cambria" panose="02040503050406030204" pitchFamily="18" charset="0"/>
                <a:ea typeface="Cambria" panose="02040503050406030204" pitchFamily="18" charset="0"/>
              </a:rPr>
              <a:t>, u </a:t>
            </a:r>
            <a:r>
              <a:rPr lang="en-US" sz="2400" spc="-1" dirty="0" err="1">
                <a:latin typeface="Cambria" panose="02040503050406030204" pitchFamily="18" charset="0"/>
                <a:ea typeface="Cambria" panose="02040503050406030204" pitchFamily="18" charset="0"/>
              </a:rPr>
              <a:t>kojoj</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preprodavači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varaju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ili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prisile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svoje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žrtve</a:t>
            </a:r>
            <a:r>
              <a:rPr lang="en-US" sz="2400" spc="-1" dirty="0">
                <a:latin typeface="Cambria" panose="02040503050406030204" pitchFamily="18" charset="0"/>
                <a:ea typeface="Cambria" panose="02040503050406030204" pitchFamily="18" charset="0"/>
              </a:rPr>
              <a:t> da se </a:t>
            </a:r>
            <a:r>
              <a:rPr lang="en-US" sz="2400" spc="-1" dirty="0" err="1">
                <a:latin typeface="Cambria" panose="02040503050406030204" pitchFamily="18" charset="0"/>
                <a:ea typeface="Cambria" panose="02040503050406030204" pitchFamily="18" charset="0"/>
              </a:rPr>
              <a:t>odreknu</a:t>
            </a:r>
            <a:r>
              <a:rPr lang="en-US" sz="2400" spc="-1" dirty="0">
                <a:latin typeface="Cambria" panose="02040503050406030204" pitchFamily="18" charset="0"/>
                <a:ea typeface="Cambria" panose="02040503050406030204" pitchFamily="18" charset="0"/>
              </a:rPr>
              <a:t> organa </a:t>
            </a:r>
          </a:p>
          <a:p>
            <a:pPr marL="343260" indent="-342900">
              <a:lnSpc>
                <a:spcPct val="100000"/>
              </a:lnSpc>
              <a:spcBef>
                <a:spcPts val="621"/>
              </a:spcBef>
              <a:spcAft>
                <a:spcPts val="601"/>
              </a:spcAft>
              <a:buClr>
                <a:srgbClr val="8664B0"/>
              </a:buClr>
              <a:buFont typeface="Arial" panose="020B0604020202020204" pitchFamily="34" charset="0"/>
              <a:buChar char="•"/>
            </a:pPr>
            <a:r>
              <a:rPr lang="en-US" sz="2400" spc="-1" dirty="0">
                <a:latin typeface="Cambria" panose="02040503050406030204" pitchFamily="18" charset="0"/>
                <a:ea typeface="Cambria" panose="02040503050406030204" pitchFamily="18" charset="0"/>
              </a:rPr>
              <a:t>Druga, </a:t>
            </a:r>
            <a:r>
              <a:rPr lang="en-US" sz="2400" spc="-1" dirty="0" err="1">
                <a:latin typeface="Cambria" panose="02040503050406030204" pitchFamily="18" charset="0"/>
                <a:ea typeface="Cambria" panose="02040503050406030204" pitchFamily="18" charset="0"/>
              </a:rPr>
              <a:t>gdje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daju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svoj</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formalan</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pristanak</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ali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prevareni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jer</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nisu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plaćeni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ili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im</a:t>
            </a:r>
            <a:r>
              <a:rPr lang="en-US" sz="2400" spc="-1" dirty="0">
                <a:latin typeface="Cambria" panose="02040503050406030204" pitchFamily="18" charset="0"/>
                <a:ea typeface="Cambria" panose="02040503050406030204" pitchFamily="18" charset="0"/>
              </a:rPr>
              <a:t> je </a:t>
            </a:r>
            <a:r>
              <a:rPr lang="en-US" sz="2400" spc="-1" dirty="0" err="1">
                <a:latin typeface="Cambria" panose="02040503050406030204" pitchFamily="18" charset="0"/>
                <a:ea typeface="Cambria" panose="02040503050406030204" pitchFamily="18" charset="0"/>
              </a:rPr>
              <a:t>plaćeno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iznimno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malo</a:t>
            </a:r>
            <a:endParaRPr lang="en-US" sz="2400" spc="-1" dirty="0">
              <a:latin typeface="Cambria" panose="02040503050406030204" pitchFamily="18" charset="0"/>
              <a:ea typeface="Cambria" panose="02040503050406030204" pitchFamily="18" charset="0"/>
            </a:endParaRPr>
          </a:p>
          <a:p>
            <a:pPr marL="343260" indent="-342900">
              <a:lnSpc>
                <a:spcPct val="100000"/>
              </a:lnSpc>
              <a:spcBef>
                <a:spcPts val="621"/>
              </a:spcBef>
              <a:spcAft>
                <a:spcPts val="601"/>
              </a:spcAft>
              <a:buClr>
                <a:srgbClr val="8664B0"/>
              </a:buClr>
              <a:buFont typeface="Arial" panose="020B0604020202020204" pitchFamily="34" charset="0"/>
              <a:buChar char="•"/>
            </a:pPr>
            <a:r>
              <a:rPr lang="en-US" sz="2400" spc="-1" dirty="0" err="1">
                <a:latin typeface="Cambria" panose="02040503050406030204" pitchFamily="18" charset="0"/>
                <a:ea typeface="Cambria" panose="02040503050406030204" pitchFamily="18" charset="0"/>
              </a:rPr>
              <a:t>Treća</a:t>
            </a:r>
            <a:r>
              <a:rPr lang="en-US" sz="2400" spc="-1" dirty="0">
                <a:latin typeface="Cambria" panose="02040503050406030204" pitchFamily="18" charset="0"/>
                <a:ea typeface="Cambria" panose="02040503050406030204" pitchFamily="18" charset="0"/>
              </a:rPr>
              <a:t>, u </a:t>
            </a:r>
            <a:r>
              <a:rPr lang="en-US" sz="2400" spc="-1" dirty="0" err="1">
                <a:latin typeface="Cambria" panose="02040503050406030204" pitchFamily="18" charset="0"/>
                <a:ea typeface="Cambria" panose="02040503050406030204" pitchFamily="18" charset="0"/>
              </a:rPr>
              <a:t>kojoj</a:t>
            </a:r>
            <a:r>
              <a:rPr lang="en-US" sz="2400" spc="-1" dirty="0">
                <a:latin typeface="Cambria" panose="02040503050406030204" pitchFamily="18" charset="0"/>
                <a:ea typeface="Cambria" panose="02040503050406030204" pitchFamily="18" charset="0"/>
              </a:rPr>
              <a:t> se </a:t>
            </a:r>
            <a:r>
              <a:rPr lang="en-US" sz="2400" spc="-1" dirty="0" err="1">
                <a:latin typeface="Cambria" panose="02040503050406030204" pitchFamily="18" charset="0"/>
                <a:ea typeface="Cambria" panose="02040503050406030204" pitchFamily="18" charset="0"/>
              </a:rPr>
              <a:t>nalazi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ranjiva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skupina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poput</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imigranata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jeftine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radne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snage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beskućnika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kojima</a:t>
            </a:r>
            <a:r>
              <a:rPr lang="en-US" sz="2400" spc="-1" dirty="0">
                <a:latin typeface="Cambria" panose="02040503050406030204" pitchFamily="18" charset="0"/>
                <a:ea typeface="Cambria" panose="02040503050406030204" pitchFamily="18" charset="0"/>
              </a:rPr>
              <a:t> se </a:t>
            </a:r>
            <a:r>
              <a:rPr lang="en-US" sz="2400" spc="-1" dirty="0" err="1">
                <a:latin typeface="Cambria" panose="02040503050406030204" pitchFamily="18" charset="0"/>
                <a:ea typeface="Cambria" panose="02040503050406030204" pitchFamily="18" charset="0"/>
              </a:rPr>
              <a:t>organi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uzimaju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nasilno</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uz</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prijetnju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ili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čak</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a:t>
            </a:r>
            <a:r>
              <a:rPr lang="en-US" sz="2400" spc="-1" dirty="0">
                <a:latin typeface="Cambria" panose="02040503050406030204" pitchFamily="18" charset="0"/>
                <a:ea typeface="Cambria" panose="02040503050406030204" pitchFamily="18" charset="0"/>
              </a:rPr>
              <a:t> bez </a:t>
            </a:r>
            <a:r>
              <a:rPr lang="en-US" sz="2400" spc="-1" dirty="0" err="1">
                <a:latin typeface="Cambria" panose="02040503050406030204" pitchFamily="18" charset="0"/>
                <a:ea typeface="Cambria" panose="02040503050406030204" pitchFamily="18" charset="0"/>
              </a:rPr>
              <a:t>njihovog</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prethodnog</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znanja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otmica</a:t>
            </a:r>
            <a:r>
              <a:rPr lang="en-US" sz="2400" spc="-1" dirty="0">
                <a:latin typeface="Cambria" panose="02040503050406030204" pitchFamily="18" charset="0"/>
                <a:ea typeface="Cambria" panose="02040503050406030204" pitchFamily="18" charset="0"/>
              </a:rPr>
              <a:t>)</a:t>
            </a:r>
          </a:p>
          <a:p>
            <a:pPr marL="343260" indent="-342900">
              <a:lnSpc>
                <a:spcPct val="100000"/>
              </a:lnSpc>
              <a:spcBef>
                <a:spcPts val="621"/>
              </a:spcBef>
              <a:spcAft>
                <a:spcPts val="601"/>
              </a:spcAft>
              <a:buClr>
                <a:srgbClr val="8664B0"/>
              </a:buClr>
              <a:buFont typeface="Arial" panose="020B0604020202020204" pitchFamily="34" charset="0"/>
              <a:buChar char="•"/>
            </a:pPr>
            <a:r>
              <a:rPr lang="en-US" sz="2400" spc="-1" dirty="0" err="1">
                <a:latin typeface="Cambria" panose="02040503050406030204" pitchFamily="18" charset="0"/>
                <a:ea typeface="Cambria" panose="02040503050406030204" pitchFamily="18" charset="0"/>
              </a:rPr>
              <a:t>Organi</a:t>
            </a:r>
            <a:r>
              <a:rPr lang="en-US" sz="2400" spc="-1" dirty="0">
                <a:latin typeface="Cambria" panose="02040503050406030204" pitchFamily="18" charset="0"/>
                <a:ea typeface="Cambria" panose="02040503050406030204" pitchFamily="18" charset="0"/>
              </a:rPr>
              <a:t> se s </a:t>
            </a:r>
            <a:r>
              <a:rPr lang="en-US" sz="2400" spc="-1" dirty="0" err="1">
                <a:latin typeface="Cambria" panose="02040503050406030204" pitchFamily="18" charset="0"/>
                <a:ea typeface="Cambria" panose="02040503050406030204" pitchFamily="18" charset="0"/>
              </a:rPr>
              <a:t>crnog</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tržišta</a:t>
            </a:r>
            <a:r>
              <a:rPr lang="en-US" sz="2400" spc="-1" dirty="0">
                <a:latin typeface="Cambria" panose="02040503050406030204" pitchFamily="18" charset="0"/>
                <a:ea typeface="Cambria" panose="02040503050406030204" pitchFamily="18" charset="0"/>
              </a:rPr>
              <a:t> ne </a:t>
            </a:r>
            <a:r>
              <a:rPr lang="en-US" sz="2400" spc="-1" dirty="0" err="1">
                <a:latin typeface="Cambria" panose="02040503050406030204" pitchFamily="18" charset="0"/>
                <a:ea typeface="Cambria" panose="02040503050406030204" pitchFamily="18" charset="0"/>
              </a:rPr>
              <a:t>kupuju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samo</a:t>
            </a:r>
            <a:r>
              <a:rPr lang="en-US" sz="2400" spc="-1" dirty="0">
                <a:latin typeface="Cambria" panose="02040503050406030204" pitchFamily="18" charset="0"/>
                <a:ea typeface="Cambria" panose="02040503050406030204" pitchFamily="18" charset="0"/>
              </a:rPr>
              <a:t> za </a:t>
            </a:r>
            <a:r>
              <a:rPr lang="en-US" sz="2400" spc="-1" dirty="0" err="1">
                <a:latin typeface="Cambria" panose="02040503050406030204" pitchFamily="18" charset="0"/>
                <a:ea typeface="Cambria" panose="02040503050406030204" pitchFamily="18" charset="0"/>
              </a:rPr>
              <a:t>transplantacije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Postoji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velika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potražnja</a:t>
            </a:r>
            <a:r>
              <a:rPr lang="en-US" sz="2400" spc="-1" dirty="0">
                <a:latin typeface="Cambria" panose="02040503050406030204" pitchFamily="18" charset="0"/>
                <a:ea typeface="Cambria" panose="02040503050406030204" pitchFamily="18" charset="0"/>
              </a:rPr>
              <a:t> u </a:t>
            </a:r>
            <a:r>
              <a:rPr lang="en-US" sz="2400" spc="-1" dirty="0" err="1">
                <a:latin typeface="Cambria" panose="02040503050406030204" pitchFamily="18" charset="0"/>
                <a:ea typeface="Cambria" panose="02040503050406030204" pitchFamily="18" charset="0"/>
              </a:rPr>
              <a:t>svrhu</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eksperimentiranja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neetičnih</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znanstvenika</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ili</a:t>
            </a:r>
            <a:r>
              <a:rPr lang="en-US" sz="2400" spc="-1" dirty="0">
                <a:latin typeface="Cambria" panose="02040503050406030204" pitchFamily="18" charset="0"/>
                <a:ea typeface="Cambria" panose="02040503050406030204" pitchFamily="18" charset="0"/>
              </a:rPr>
              <a:t> se </a:t>
            </a:r>
            <a:r>
              <a:rPr lang="en-US" sz="2400" spc="-1" dirty="0" err="1">
                <a:latin typeface="Cambria" panose="02040503050406030204" pitchFamily="18" charset="0"/>
                <a:ea typeface="Cambria" panose="02040503050406030204" pitchFamily="18" charset="0"/>
              </a:rPr>
              <a:t>organi</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koriste</a:t>
            </a:r>
            <a:r>
              <a:rPr lang="en-US" sz="2400" spc="-1" dirty="0">
                <a:latin typeface="Cambria" panose="02040503050406030204" pitchFamily="18" charset="0"/>
                <a:ea typeface="Cambria" panose="02040503050406030204" pitchFamily="18" charset="0"/>
              </a:rPr>
              <a:t> za </a:t>
            </a:r>
            <a:r>
              <a:rPr lang="en-US" sz="2400" spc="-1" dirty="0" err="1">
                <a:latin typeface="Cambria" panose="02040503050406030204" pitchFamily="18" charset="0"/>
                <a:ea typeface="Cambria" panose="02040503050406030204" pitchFamily="18" charset="0"/>
              </a:rPr>
              <a:t>razne</a:t>
            </a:r>
            <a:r>
              <a:rPr lang="en-US" sz="2400" spc="-1" dirty="0">
                <a:latin typeface="Cambria" panose="02040503050406030204" pitchFamily="18" charset="0"/>
                <a:ea typeface="Cambria" panose="02040503050406030204" pitchFamily="18" charset="0"/>
              </a:rPr>
              <a:t> </a:t>
            </a:r>
            <a:r>
              <a:rPr lang="en-US" sz="2400" spc="-1" dirty="0" err="1">
                <a:latin typeface="Cambria" panose="02040503050406030204" pitchFamily="18" charset="0"/>
                <a:ea typeface="Cambria" panose="02040503050406030204" pitchFamily="18" charset="0"/>
              </a:rPr>
              <a:t>rituale</a:t>
            </a:r>
            <a:endParaRPr lang="en-US" sz="2400" spc="-1" dirty="0">
              <a:latin typeface="Cambria" panose="02040503050406030204" pitchFamily="18" charset="0"/>
              <a:ea typeface="Cambria" panose="02040503050406030204" pitchFamily="18" charset="0"/>
            </a:endParaRPr>
          </a:p>
          <a:p>
            <a:endParaRPr lang="hr-HR" dirty="0"/>
          </a:p>
        </p:txBody>
      </p:sp>
      <p:pic>
        <p:nvPicPr>
          <p:cNvPr id="5" name="Rezervirano mjesto sadržaja 4">
            <a:extLst>
              <a:ext uri="{FF2B5EF4-FFF2-40B4-BE49-F238E27FC236}">
                <a16:creationId xmlns:a16="http://schemas.microsoft.com/office/drawing/2014/main" id="{612064A0-61A6-4AB1-B309-B03FF8F52F92}"/>
              </a:ext>
            </a:extLst>
          </p:cNvPr>
          <p:cNvPicPr>
            <a:picLocks noGrp="1" noChangeAspect="1"/>
          </p:cNvPicPr>
          <p:nvPr>
            <p:ph sz="half" idx="2"/>
          </p:nvPr>
        </p:nvPicPr>
        <p:blipFill>
          <a:blip r:embed="rId2"/>
          <a:stretch>
            <a:fillRect/>
          </a:stretch>
        </p:blipFill>
        <p:spPr>
          <a:xfrm>
            <a:off x="4629150" y="1828801"/>
            <a:ext cx="3886200" cy="3634169"/>
          </a:xfrm>
          <a:prstGeom prst="rect">
            <a:avLst/>
          </a:prstGeom>
        </p:spPr>
      </p:pic>
    </p:spTree>
    <p:extLst>
      <p:ext uri="{BB962C8B-B14F-4D97-AF65-F5344CB8AC3E}">
        <p14:creationId xmlns:p14="http://schemas.microsoft.com/office/powerpoint/2010/main" val="7204762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228600" y="228600"/>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a:lnSpc>
                <a:spcPct val="110000"/>
              </a:lnSpc>
              <a:buClr>
                <a:srgbClr val="FFFF00"/>
              </a:buClr>
              <a:buFontTx/>
              <a:buNone/>
            </a:pPr>
            <a:r>
              <a:rPr lang="sr-Latn-CS" altLang="sr-Latn-RS" sz="3000" b="1" dirty="0">
                <a:latin typeface="Cambria" panose="02040503050406030204" pitchFamily="18" charset="0"/>
                <a:ea typeface="Cambria" panose="02040503050406030204" pitchFamily="18" charset="0"/>
              </a:rPr>
              <a:t>U današnje vrijeme trgovina organima se uglavnom odnosi na </a:t>
            </a:r>
            <a:r>
              <a:rPr lang="sr-Latn-CS" altLang="sr-Latn-RS" sz="3000" b="1" dirty="0">
                <a:solidFill>
                  <a:srgbClr val="FF3300"/>
                </a:solidFill>
                <a:latin typeface="Cambria" panose="02040503050406030204" pitchFamily="18" charset="0"/>
                <a:ea typeface="Cambria" panose="02040503050406030204" pitchFamily="18" charset="0"/>
              </a:rPr>
              <a:t>bubrege</a:t>
            </a:r>
          </a:p>
        </p:txBody>
      </p:sp>
      <p:pic>
        <p:nvPicPr>
          <p:cNvPr id="2" name="Slika 1">
            <a:extLst>
              <a:ext uri="{FF2B5EF4-FFF2-40B4-BE49-F238E27FC236}">
                <a16:creationId xmlns:a16="http://schemas.microsoft.com/office/drawing/2014/main" id="{01ED1E88-461E-4C32-9BBE-69AA3569096B}"/>
              </a:ext>
            </a:extLst>
          </p:cNvPr>
          <p:cNvPicPr>
            <a:picLocks noChangeAspect="1"/>
          </p:cNvPicPr>
          <p:nvPr/>
        </p:nvPicPr>
        <p:blipFill>
          <a:blip r:embed="rId2"/>
          <a:stretch>
            <a:fillRect/>
          </a:stretch>
        </p:blipFill>
        <p:spPr>
          <a:xfrm>
            <a:off x="1552127" y="1969174"/>
            <a:ext cx="5913993" cy="4660226"/>
          </a:xfrm>
          <a:prstGeom prst="rect">
            <a:avLst/>
          </a:prstGeom>
        </p:spPr>
      </p:pic>
      <p:sp>
        <p:nvSpPr>
          <p:cNvPr id="3" name="Pravokutnik 2">
            <a:extLst>
              <a:ext uri="{FF2B5EF4-FFF2-40B4-BE49-F238E27FC236}">
                <a16:creationId xmlns:a16="http://schemas.microsoft.com/office/drawing/2014/main" id="{FC03654D-457D-40A8-8190-7457A0A38333}"/>
              </a:ext>
            </a:extLst>
          </p:cNvPr>
          <p:cNvSpPr/>
          <p:nvPr/>
        </p:nvSpPr>
        <p:spPr>
          <a:xfrm>
            <a:off x="1535836" y="6125592"/>
            <a:ext cx="5930284" cy="568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 name="Pravokutnik 3">
            <a:extLst>
              <a:ext uri="{FF2B5EF4-FFF2-40B4-BE49-F238E27FC236}">
                <a16:creationId xmlns:a16="http://schemas.microsoft.com/office/drawing/2014/main" id="{58DD4757-332D-40B7-B330-627818FAAC79}"/>
              </a:ext>
            </a:extLst>
          </p:cNvPr>
          <p:cNvSpPr/>
          <p:nvPr/>
        </p:nvSpPr>
        <p:spPr>
          <a:xfrm>
            <a:off x="1975281" y="6086511"/>
            <a:ext cx="4572000" cy="830997"/>
          </a:xfrm>
          <a:prstGeom prst="rect">
            <a:avLst/>
          </a:prstGeom>
        </p:spPr>
        <p:txBody>
          <a:bodyPr>
            <a:spAutoFit/>
          </a:bodyPr>
          <a:lstStyle/>
          <a:p>
            <a:pPr algn="ctr"/>
            <a:r>
              <a:rPr lang="hr-HR" sz="2400" b="1" dirty="0">
                <a:latin typeface="Cambria" panose="02040503050406030204" pitchFamily="18" charset="0"/>
                <a:ea typeface="Cambria" panose="02040503050406030204" pitchFamily="18" charset="0"/>
              </a:rPr>
              <a:t>Paran organ – moguć normalan život s jednim bubregom</a:t>
            </a:r>
          </a:p>
        </p:txBody>
      </p:sp>
    </p:spTree>
    <p:extLst>
      <p:ext uri="{BB962C8B-B14F-4D97-AF65-F5344CB8AC3E}">
        <p14:creationId xmlns:p14="http://schemas.microsoft.com/office/powerpoint/2010/main" val="261142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idx="1"/>
          </p:nvPr>
        </p:nvSpPr>
        <p:spPr>
          <a:xfrm>
            <a:off x="152400" y="304800"/>
            <a:ext cx="8686800" cy="6248400"/>
          </a:xfrm>
        </p:spPr>
        <p:txBody>
          <a:bodyPr/>
          <a:lstStyle/>
          <a:p>
            <a:pPr marL="288925" indent="-288925" algn="just">
              <a:lnSpc>
                <a:spcPct val="70000"/>
              </a:lnSpc>
              <a:buSzPct val="80000"/>
              <a:buFont typeface="Wingdings" panose="05000000000000000000" pitchFamily="2" charset="2"/>
              <a:buChar char="§"/>
            </a:pPr>
            <a:endParaRPr lang="sr-Latn-CS" altLang="sr-Latn-RS" sz="3400" b="1" dirty="0"/>
          </a:p>
          <a:p>
            <a:pPr marL="288925" indent="-288925" algn="just">
              <a:lnSpc>
                <a:spcPct val="110000"/>
              </a:lnSpc>
              <a:buSzPct val="80000"/>
              <a:buFont typeface="Wingdings" panose="05000000000000000000" pitchFamily="2" charset="2"/>
              <a:buChar char="§"/>
            </a:pPr>
            <a:r>
              <a:rPr lang="sr-Latn-CS" altLang="sr-Latn-RS" sz="2000" dirty="0">
                <a:latin typeface="Cambria" panose="02040503050406030204" pitchFamily="18" charset="0"/>
                <a:ea typeface="Cambria" panose="02040503050406030204" pitchFamily="18" charset="0"/>
              </a:rPr>
              <a:t>Danas je u Zapadnoj Evropi oko 120 000 ljudi na dugotrajnoj dijalizi, a  </a:t>
            </a:r>
            <a:r>
              <a:rPr lang="sr-Latn-CS" altLang="sr-Latn-RS" sz="2000" dirty="0">
                <a:solidFill>
                  <a:srgbClr val="FF3300"/>
                </a:solidFill>
                <a:latin typeface="Cambria" panose="02040503050406030204" pitchFamily="18" charset="0"/>
                <a:ea typeface="Cambria" panose="02040503050406030204" pitchFamily="18" charset="0"/>
              </a:rPr>
              <a:t>40 000 na listama za transplantaciju</a:t>
            </a:r>
          </a:p>
          <a:p>
            <a:pPr marL="288925" indent="-288925" algn="just">
              <a:lnSpc>
                <a:spcPct val="110000"/>
              </a:lnSpc>
              <a:buSzPct val="80000"/>
              <a:buFont typeface="Wingdings" panose="05000000000000000000" pitchFamily="2" charset="2"/>
              <a:buChar char="§"/>
            </a:pPr>
            <a:endParaRPr lang="sr-Latn-CS" altLang="sr-Latn-RS" sz="2000" dirty="0">
              <a:latin typeface="Cambria" panose="02040503050406030204" pitchFamily="18" charset="0"/>
              <a:ea typeface="Cambria" panose="02040503050406030204" pitchFamily="18" charset="0"/>
            </a:endParaRPr>
          </a:p>
          <a:p>
            <a:pPr marL="288925" indent="-288925" algn="just">
              <a:lnSpc>
                <a:spcPct val="110000"/>
              </a:lnSpc>
              <a:buSzPct val="80000"/>
              <a:buFont typeface="Wingdings" panose="05000000000000000000" pitchFamily="2" charset="2"/>
              <a:buChar char="§"/>
            </a:pPr>
            <a:r>
              <a:rPr lang="sr-Latn-CS" altLang="sr-Latn-RS" sz="2000" dirty="0">
                <a:solidFill>
                  <a:srgbClr val="FF3300"/>
                </a:solidFill>
                <a:latin typeface="Cambria" panose="02040503050406030204" pitchFamily="18" charset="0"/>
                <a:ea typeface="Cambria" panose="02040503050406030204" pitchFamily="18" charset="0"/>
              </a:rPr>
              <a:t>Između 15% i 30%</a:t>
            </a:r>
            <a:r>
              <a:rPr lang="sr-Latn-CS" altLang="sr-Latn-RS" sz="2000" dirty="0">
                <a:latin typeface="Cambria" panose="02040503050406030204" pitchFamily="18" charset="0"/>
                <a:ea typeface="Cambria" panose="02040503050406030204" pitchFamily="18" charset="0"/>
              </a:rPr>
              <a:t> pacijenata u </a:t>
            </a:r>
            <a:r>
              <a:rPr lang="sr-Latn-CS" altLang="sr-Latn-RS" sz="2000" dirty="0" err="1">
                <a:latin typeface="Cambria" panose="02040503050406030204" pitchFamily="18" charset="0"/>
                <a:ea typeface="Cambria" panose="02040503050406030204" pitchFamily="18" charset="0"/>
              </a:rPr>
              <a:t>Europi</a:t>
            </a:r>
            <a:r>
              <a:rPr lang="sr-Latn-CS" altLang="sr-Latn-RS" sz="2000" dirty="0">
                <a:latin typeface="Cambria" panose="02040503050406030204" pitchFamily="18" charset="0"/>
                <a:ea typeface="Cambria" panose="02040503050406030204" pitchFamily="18" charset="0"/>
              </a:rPr>
              <a:t> </a:t>
            </a:r>
            <a:r>
              <a:rPr lang="sr-Latn-CS" altLang="sr-Latn-RS" sz="2000" dirty="0">
                <a:solidFill>
                  <a:srgbClr val="FF3300"/>
                </a:solidFill>
                <a:latin typeface="Cambria" panose="02040503050406030204" pitchFamily="18" charset="0"/>
                <a:ea typeface="Cambria" panose="02040503050406030204" pitchFamily="18" charset="0"/>
              </a:rPr>
              <a:t>umre</a:t>
            </a:r>
            <a:r>
              <a:rPr lang="sr-Latn-CS" altLang="sr-Latn-RS" sz="2000" dirty="0">
                <a:latin typeface="Cambria" panose="02040503050406030204" pitchFamily="18" charset="0"/>
                <a:ea typeface="Cambria" panose="02040503050406030204" pitchFamily="18" charset="0"/>
              </a:rPr>
              <a:t> čekajući na transplantaciju bubrega zbog </a:t>
            </a:r>
            <a:r>
              <a:rPr lang="sr-Latn-CS" altLang="sr-Latn-RS" sz="2000" dirty="0" err="1">
                <a:latin typeface="Cambria" panose="02040503050406030204" pitchFamily="18" charset="0"/>
                <a:ea typeface="Cambria" panose="02040503050406030204" pitchFamily="18" charset="0"/>
              </a:rPr>
              <a:t>kronične</a:t>
            </a:r>
            <a:r>
              <a:rPr lang="sr-Latn-CS" altLang="sr-Latn-RS" sz="2000" dirty="0">
                <a:latin typeface="Cambria" panose="02040503050406030204" pitchFamily="18" charset="0"/>
                <a:ea typeface="Cambria" panose="02040503050406030204" pitchFamily="18" charset="0"/>
              </a:rPr>
              <a:t> nestašice ovih organa </a:t>
            </a:r>
          </a:p>
          <a:p>
            <a:pPr marL="288925" indent="-288925" algn="just">
              <a:lnSpc>
                <a:spcPct val="110000"/>
              </a:lnSpc>
              <a:buSzPct val="80000"/>
              <a:buFont typeface="Wingdings" panose="05000000000000000000" pitchFamily="2" charset="2"/>
              <a:buChar char="§"/>
            </a:pPr>
            <a:endParaRPr lang="sr-Latn-CS" altLang="sr-Latn-RS" sz="2000" dirty="0">
              <a:latin typeface="Cambria" panose="02040503050406030204" pitchFamily="18" charset="0"/>
              <a:ea typeface="Cambria" panose="02040503050406030204" pitchFamily="18" charset="0"/>
            </a:endParaRPr>
          </a:p>
          <a:p>
            <a:pPr marL="288925" indent="-288925" algn="just">
              <a:lnSpc>
                <a:spcPct val="110000"/>
              </a:lnSpc>
              <a:buSzPct val="80000"/>
              <a:buFont typeface="Wingdings" panose="05000000000000000000" pitchFamily="2" charset="2"/>
              <a:buChar char="§"/>
            </a:pPr>
            <a:r>
              <a:rPr lang="sr-Latn-CS" altLang="sr-Latn-RS" sz="2000" dirty="0">
                <a:latin typeface="Cambria" panose="02040503050406030204" pitchFamily="18" charset="0"/>
                <a:ea typeface="Cambria" panose="02040503050406030204" pitchFamily="18" charset="0"/>
              </a:rPr>
              <a:t>poslije transplantacije svakodnevni život je puno kvalitetniji nego kod osoba koje su na </a:t>
            </a:r>
            <a:r>
              <a:rPr lang="sr-Latn-CS" altLang="sr-Latn-RS" sz="2000" dirty="0" err="1">
                <a:latin typeface="Cambria" panose="02040503050406030204" pitchFamily="18" charset="0"/>
                <a:ea typeface="Cambria" panose="02040503050406030204" pitchFamily="18" charset="0"/>
              </a:rPr>
              <a:t>hemodijalizi</a:t>
            </a:r>
            <a:endParaRPr lang="sr-Latn-CS" altLang="sr-Latn-RS" sz="2000" dirty="0">
              <a:latin typeface="Cambria" panose="02040503050406030204" pitchFamily="18" charset="0"/>
              <a:ea typeface="Cambria" panose="02040503050406030204" pitchFamily="18" charset="0"/>
            </a:endParaRPr>
          </a:p>
          <a:p>
            <a:pPr marL="288925" indent="-288925" algn="just">
              <a:lnSpc>
                <a:spcPct val="110000"/>
              </a:lnSpc>
              <a:buSzPct val="80000"/>
              <a:buFont typeface="Wingdings" panose="05000000000000000000" pitchFamily="2" charset="2"/>
              <a:buChar char="§"/>
            </a:pPr>
            <a:endParaRPr lang="sr-Latn-CS" altLang="sr-Latn-RS" sz="3400" b="1" dirty="0"/>
          </a:p>
        </p:txBody>
      </p:sp>
      <p:sp>
        <p:nvSpPr>
          <p:cNvPr id="3" name="Pravokutnik 2">
            <a:extLst>
              <a:ext uri="{FF2B5EF4-FFF2-40B4-BE49-F238E27FC236}">
                <a16:creationId xmlns:a16="http://schemas.microsoft.com/office/drawing/2014/main" id="{732EFF78-1552-4A8A-BAFA-BC70BFA3ABD6}"/>
              </a:ext>
            </a:extLst>
          </p:cNvPr>
          <p:cNvSpPr/>
          <p:nvPr/>
        </p:nvSpPr>
        <p:spPr>
          <a:xfrm>
            <a:off x="5477522" y="6471821"/>
            <a:ext cx="2521259" cy="301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4" name="Slika 3">
            <a:extLst>
              <a:ext uri="{FF2B5EF4-FFF2-40B4-BE49-F238E27FC236}">
                <a16:creationId xmlns:a16="http://schemas.microsoft.com/office/drawing/2014/main" id="{4F94748A-DB97-4222-831B-D784854A5BE7}"/>
              </a:ext>
            </a:extLst>
          </p:cNvPr>
          <p:cNvPicPr>
            <a:picLocks noChangeAspect="1"/>
          </p:cNvPicPr>
          <p:nvPr/>
        </p:nvPicPr>
        <p:blipFill>
          <a:blip r:embed="rId2"/>
          <a:stretch>
            <a:fillRect/>
          </a:stretch>
        </p:blipFill>
        <p:spPr>
          <a:xfrm>
            <a:off x="3384565" y="3758385"/>
            <a:ext cx="4185914" cy="3015277"/>
          </a:xfrm>
          <a:prstGeom prst="rect">
            <a:avLst/>
          </a:prstGeom>
        </p:spPr>
      </p:pic>
    </p:spTree>
    <p:extLst>
      <p:ext uri="{BB962C8B-B14F-4D97-AF65-F5344CB8AC3E}">
        <p14:creationId xmlns:p14="http://schemas.microsoft.com/office/powerpoint/2010/main" val="2187226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688" y="92075"/>
            <a:ext cx="8977312" cy="950913"/>
          </a:xfrm>
          <a:ln>
            <a:solidFill>
              <a:schemeClr val="bg1"/>
            </a:solidFill>
          </a:ln>
        </p:spPr>
        <p:txBody>
          <a:bodyPr>
            <a:normAutofit fontScale="90000"/>
          </a:bodyPr>
          <a:lstStyle/>
          <a:p>
            <a:pPr algn="ctr"/>
            <a:r>
              <a:rPr lang="hr-HR" sz="3600" b="1" i="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Cilj</a:t>
            </a:r>
            <a:r>
              <a:rPr lang="hr-HR" sz="36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hr-HR"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je svake zemlje osigurati uspješan </a:t>
            </a:r>
            <a:br>
              <a:rPr lang="hr-HR"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br>
            <a:r>
              <a:rPr lang="hr-HR"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program darivanja i presađivanja organa</a:t>
            </a:r>
            <a:endParaRPr lang="en-US"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1026" name="Picture 2" descr="http://www.zzjzpgz.hr/nzl/3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94" y="1661376"/>
            <a:ext cx="6690672" cy="4303166"/>
          </a:xfrm>
          <a:prstGeom prst="rect">
            <a:avLst/>
          </a:prstGeom>
          <a:noFill/>
          <a:extLst>
            <a:ext uri="{909E8E84-426E-40DD-AFC4-6F175D3DCCD1}">
              <a14:hiddenFill xmlns:a14="http://schemas.microsoft.com/office/drawing/2010/main">
                <a:solidFill>
                  <a:srgbClr val="FFFFFF"/>
                </a:solidFill>
              </a14:hiddenFill>
            </a:ext>
          </a:extLst>
        </p:spPr>
      </p:pic>
      <p:sp>
        <p:nvSpPr>
          <p:cNvPr id="3" name="Elipsa 2"/>
          <p:cNvSpPr/>
          <p:nvPr/>
        </p:nvSpPr>
        <p:spPr>
          <a:xfrm>
            <a:off x="6065947" y="4984192"/>
            <a:ext cx="3078053" cy="137966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err="1">
                <a:solidFill>
                  <a:schemeClr val="tx1"/>
                </a:solidFill>
                <a:latin typeface="Cambria" panose="02040503050406030204" pitchFamily="18" charset="0"/>
                <a:ea typeface="Cambria" panose="02040503050406030204" pitchFamily="18" charset="0"/>
              </a:rPr>
              <a:t>Kadaveričar</a:t>
            </a:r>
            <a:endParaRPr lang="hr-HR" sz="2400" b="1" dirty="0">
              <a:solidFill>
                <a:schemeClr val="tx1"/>
              </a:solidFill>
              <a:latin typeface="Cambria" panose="02040503050406030204" pitchFamily="18" charset="0"/>
              <a:ea typeface="Cambria" panose="02040503050406030204" pitchFamily="18" charset="0"/>
            </a:endParaRPr>
          </a:p>
          <a:p>
            <a:pPr algn="ctr"/>
            <a:r>
              <a:rPr lang="en-US" sz="1600" b="1" dirty="0" err="1">
                <a:solidFill>
                  <a:schemeClr val="tx1"/>
                </a:solidFill>
                <a:latin typeface="Cambria" panose="02040503050406030204" pitchFamily="18" charset="0"/>
                <a:ea typeface="Cambria" panose="02040503050406030204" pitchFamily="18" charset="0"/>
              </a:rPr>
              <a:t>termin</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za</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osobu</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kod</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koje</a:t>
            </a:r>
            <a:r>
              <a:rPr lang="en-US" sz="1600" b="1" dirty="0">
                <a:solidFill>
                  <a:schemeClr val="tx1"/>
                </a:solidFill>
                <a:latin typeface="Cambria" panose="02040503050406030204" pitchFamily="18" charset="0"/>
                <a:ea typeface="Cambria" panose="02040503050406030204" pitchFamily="18" charset="0"/>
              </a:rPr>
              <a:t> je </a:t>
            </a:r>
            <a:r>
              <a:rPr lang="hr-HR" sz="1600" b="1" dirty="0">
                <a:solidFill>
                  <a:schemeClr val="tx1"/>
                </a:solidFill>
                <a:latin typeface="Cambria" panose="02040503050406030204" pitchFamily="18" charset="0"/>
                <a:ea typeface="Cambria" panose="02040503050406030204" pitchFamily="18" charset="0"/>
              </a:rPr>
              <a:t>ustanovljena</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moždana</a:t>
            </a:r>
            <a:r>
              <a:rPr lang="en-US" sz="1600" b="1" dirty="0">
                <a:solidFill>
                  <a:schemeClr val="tx1"/>
                </a:solidFill>
                <a:latin typeface="Cambria" panose="02040503050406030204" pitchFamily="18" charset="0"/>
                <a:ea typeface="Cambria" panose="02040503050406030204" pitchFamily="18" charset="0"/>
              </a:rPr>
              <a:t> </a:t>
            </a:r>
            <a:r>
              <a:rPr lang="en-US" sz="1600" b="1" dirty="0" err="1">
                <a:solidFill>
                  <a:schemeClr val="tx1"/>
                </a:solidFill>
                <a:latin typeface="Cambria" panose="02040503050406030204" pitchFamily="18" charset="0"/>
                <a:ea typeface="Cambria" panose="02040503050406030204" pitchFamily="18" charset="0"/>
              </a:rPr>
              <a:t>smrt</a:t>
            </a:r>
            <a:endParaRPr lang="hr-HR" sz="1600" b="1" dirty="0">
              <a:solidFill>
                <a:schemeClr val="tx1"/>
              </a:solidFill>
              <a:latin typeface="Cambria" panose="02040503050406030204" pitchFamily="18" charset="0"/>
              <a:ea typeface="Cambria" panose="02040503050406030204" pitchFamily="18" charset="0"/>
            </a:endParaRPr>
          </a:p>
        </p:txBody>
      </p:sp>
      <p:pic>
        <p:nvPicPr>
          <p:cNvPr id="4" name="Slika 3">
            <a:extLst>
              <a:ext uri="{FF2B5EF4-FFF2-40B4-BE49-F238E27FC236}">
                <a16:creationId xmlns:a16="http://schemas.microsoft.com/office/drawing/2014/main" id="{B4D4B365-16E0-4EC4-ADFD-9DC62C3C1757}"/>
              </a:ext>
            </a:extLst>
          </p:cNvPr>
          <p:cNvPicPr>
            <a:picLocks noChangeAspect="1"/>
          </p:cNvPicPr>
          <p:nvPr/>
        </p:nvPicPr>
        <p:blipFill>
          <a:blip r:embed="rId3"/>
          <a:stretch>
            <a:fillRect/>
          </a:stretch>
        </p:blipFill>
        <p:spPr>
          <a:xfrm>
            <a:off x="295285" y="1199968"/>
            <a:ext cx="8553429" cy="42676"/>
          </a:xfrm>
          <a:prstGeom prst="rect">
            <a:avLst/>
          </a:prstGeom>
        </p:spPr>
      </p:pic>
    </p:spTree>
    <p:extLst>
      <p:ext uri="{BB962C8B-B14F-4D97-AF65-F5344CB8AC3E}">
        <p14:creationId xmlns:p14="http://schemas.microsoft.com/office/powerpoint/2010/main" val="42703163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idx="1"/>
          </p:nvPr>
        </p:nvSpPr>
        <p:spPr>
          <a:xfrm>
            <a:off x="228600" y="118369"/>
            <a:ext cx="8686800" cy="6248400"/>
          </a:xfrm>
        </p:spPr>
        <p:txBody>
          <a:bodyPr/>
          <a:lstStyle/>
          <a:p>
            <a:pPr marL="0" indent="0" algn="just">
              <a:lnSpc>
                <a:spcPct val="140000"/>
              </a:lnSpc>
              <a:buFontTx/>
              <a:buNone/>
            </a:pPr>
            <a:r>
              <a:rPr lang="sr-Latn-CS" altLang="sr-Latn-RS" sz="3000" b="1" dirty="0" err="1">
                <a:latin typeface="Cambria" panose="02040503050406030204" pitchFamily="18" charset="0"/>
                <a:ea typeface="Cambria" panose="02040503050406030204" pitchFamily="18" charset="0"/>
              </a:rPr>
              <a:t>British</a:t>
            </a:r>
            <a:r>
              <a:rPr lang="sr-Latn-CS" altLang="sr-Latn-RS" sz="3000" b="1" dirty="0">
                <a:latin typeface="Cambria" panose="02040503050406030204" pitchFamily="18" charset="0"/>
                <a:ea typeface="Cambria" panose="02040503050406030204" pitchFamily="18" charset="0"/>
              </a:rPr>
              <a:t> </a:t>
            </a:r>
            <a:r>
              <a:rPr lang="sr-Latn-CS" altLang="sr-Latn-RS" sz="3000" b="1" dirty="0" err="1">
                <a:latin typeface="Cambria" panose="02040503050406030204" pitchFamily="18" charset="0"/>
                <a:ea typeface="Cambria" panose="02040503050406030204" pitchFamily="18" charset="0"/>
              </a:rPr>
              <a:t>Medical</a:t>
            </a:r>
            <a:r>
              <a:rPr lang="sr-Latn-CS" altLang="sr-Latn-RS" sz="3000" b="1" dirty="0">
                <a:latin typeface="Cambria" panose="02040503050406030204" pitchFamily="18" charset="0"/>
                <a:ea typeface="Cambria" panose="02040503050406030204" pitchFamily="18" charset="0"/>
              </a:rPr>
              <a:t> </a:t>
            </a:r>
            <a:r>
              <a:rPr lang="sr-Latn-CS" altLang="sr-Latn-RS" sz="3000" b="1" dirty="0" err="1">
                <a:latin typeface="Cambria" panose="02040503050406030204" pitchFamily="18" charset="0"/>
                <a:ea typeface="Cambria" panose="02040503050406030204" pitchFamily="18" charset="0"/>
              </a:rPr>
              <a:t>Journal</a:t>
            </a:r>
            <a:r>
              <a:rPr lang="sr-Latn-CS" altLang="sr-Latn-RS" sz="3000" b="1" dirty="0">
                <a:latin typeface="Cambria" panose="02040503050406030204" pitchFamily="18" charset="0"/>
                <a:ea typeface="Cambria" panose="02040503050406030204" pitchFamily="18" charset="0"/>
              </a:rPr>
              <a:t>, 2003. </a:t>
            </a:r>
          </a:p>
          <a:p>
            <a:pPr marL="0" indent="0" algn="just">
              <a:lnSpc>
                <a:spcPct val="140000"/>
              </a:lnSpc>
              <a:buFontTx/>
              <a:buNone/>
            </a:pPr>
            <a:endParaRPr lang="sr-Latn-CS" altLang="sr-Latn-RS" sz="2000" dirty="0">
              <a:latin typeface="Cambria" panose="02040503050406030204" pitchFamily="18" charset="0"/>
              <a:ea typeface="Cambria" panose="02040503050406030204" pitchFamily="18" charset="0"/>
            </a:endParaRPr>
          </a:p>
          <a:p>
            <a:pPr marL="0" indent="0" algn="just">
              <a:lnSpc>
                <a:spcPct val="140000"/>
              </a:lnSpc>
              <a:buFontTx/>
              <a:buNone/>
            </a:pPr>
            <a:endParaRPr lang="sr-Latn-CS" altLang="sr-Latn-RS" sz="2000" dirty="0">
              <a:latin typeface="Cambria" panose="02040503050406030204" pitchFamily="18" charset="0"/>
              <a:ea typeface="Cambria" panose="02040503050406030204" pitchFamily="18" charset="0"/>
            </a:endParaRPr>
          </a:p>
          <a:p>
            <a:pPr marL="0" indent="0" algn="just">
              <a:lnSpc>
                <a:spcPct val="140000"/>
              </a:lnSpc>
              <a:buFontTx/>
              <a:buNone/>
            </a:pPr>
            <a:r>
              <a:rPr lang="sr-Latn-CS" altLang="sr-Latn-RS" sz="2000" b="1" dirty="0">
                <a:latin typeface="Cambria" panose="02040503050406030204" pitchFamily="18" charset="0"/>
                <a:ea typeface="Cambria" panose="02040503050406030204" pitchFamily="18" charset="0"/>
              </a:rPr>
              <a:t>Skupština Savjeta </a:t>
            </a:r>
            <a:r>
              <a:rPr lang="sr-Latn-CS" altLang="sr-Latn-RS" sz="2000" b="1" dirty="0" err="1">
                <a:latin typeface="Cambria" panose="02040503050406030204" pitchFamily="18" charset="0"/>
                <a:ea typeface="Cambria" panose="02040503050406030204" pitchFamily="18" charset="0"/>
              </a:rPr>
              <a:t>Europe</a:t>
            </a:r>
            <a:r>
              <a:rPr lang="sr-Latn-CS" altLang="sr-Latn-RS" sz="2000" b="1" dirty="0">
                <a:latin typeface="Cambria" panose="02040503050406030204" pitchFamily="18" charset="0"/>
                <a:ea typeface="Cambria" panose="02040503050406030204" pitchFamily="18" charset="0"/>
              </a:rPr>
              <a:t> </a:t>
            </a:r>
            <a:r>
              <a:rPr lang="sr-Latn-CS" altLang="sr-Latn-RS" sz="2000" b="1" dirty="0" err="1">
                <a:latin typeface="Cambria" panose="02040503050406030204" pitchFamily="18" charset="0"/>
                <a:ea typeface="Cambria" panose="02040503050406030204" pitchFamily="18" charset="0"/>
              </a:rPr>
              <a:t>iznjela</a:t>
            </a:r>
            <a:r>
              <a:rPr lang="sr-Latn-CS" altLang="sr-Latn-RS" sz="2000" b="1" dirty="0">
                <a:latin typeface="Cambria" panose="02040503050406030204" pitchFamily="18" charset="0"/>
                <a:ea typeface="Cambria" panose="02040503050406030204" pitchFamily="18" charset="0"/>
              </a:rPr>
              <a:t>  je izveštaj u kojem se navodi:</a:t>
            </a:r>
          </a:p>
          <a:p>
            <a:pPr marL="0" indent="0" algn="just">
              <a:lnSpc>
                <a:spcPct val="140000"/>
              </a:lnSpc>
              <a:buFontTx/>
              <a:buNone/>
            </a:pPr>
            <a:r>
              <a:rPr lang="sr-Latn-CS" altLang="sr-Latn-RS" sz="2000" dirty="0">
                <a:latin typeface="Cambria" panose="02040503050406030204" pitchFamily="18" charset="0"/>
                <a:ea typeface="Cambria" panose="02040503050406030204" pitchFamily="18" charset="0"/>
              </a:rPr>
              <a:t>da je, zbog stalno </a:t>
            </a:r>
            <a:r>
              <a:rPr lang="sr-Latn-CS" altLang="sr-Latn-RS" sz="2000" dirty="0">
                <a:solidFill>
                  <a:srgbClr val="FF3300"/>
                </a:solidFill>
                <a:latin typeface="Cambria" panose="02040503050406030204" pitchFamily="18" charset="0"/>
                <a:ea typeface="Cambria" panose="02040503050406030204" pitchFamily="18" charset="0"/>
              </a:rPr>
              <a:t>rastuće potrebe za transplantacijom bubrega</a:t>
            </a:r>
            <a:r>
              <a:rPr lang="sr-Latn-CS" altLang="sr-Latn-RS" sz="2000" dirty="0">
                <a:latin typeface="Cambria" panose="02040503050406030204" pitchFamily="18" charset="0"/>
                <a:ea typeface="Cambria" panose="02040503050406030204" pitchFamily="18" charset="0"/>
              </a:rPr>
              <a:t>, trgovina ovim organima postala veoma </a:t>
            </a:r>
            <a:r>
              <a:rPr lang="sr-Latn-CS" altLang="sr-Latn-RS" sz="2000" dirty="0">
                <a:solidFill>
                  <a:srgbClr val="FF3300"/>
                </a:solidFill>
                <a:latin typeface="Cambria" panose="02040503050406030204" pitchFamily="18" charset="0"/>
                <a:ea typeface="Cambria" panose="02040503050406030204" pitchFamily="18" charset="0"/>
              </a:rPr>
              <a:t>profitabilan posao</a:t>
            </a:r>
            <a:r>
              <a:rPr lang="sr-Latn-CS" altLang="sr-Latn-RS" sz="2000" dirty="0">
                <a:latin typeface="Cambria" panose="02040503050406030204" pitchFamily="18" charset="0"/>
                <a:ea typeface="Cambria" panose="02040503050406030204" pitchFamily="18" charset="0"/>
              </a:rPr>
              <a:t> za ljude iz organiziranog </a:t>
            </a:r>
            <a:r>
              <a:rPr lang="sr-Latn-CS" altLang="sr-Latn-RS" sz="2000" dirty="0">
                <a:solidFill>
                  <a:srgbClr val="FF3300"/>
                </a:solidFill>
                <a:latin typeface="Cambria" panose="02040503050406030204" pitchFamily="18" charset="0"/>
                <a:ea typeface="Cambria" panose="02040503050406030204" pitchFamily="18" charset="0"/>
              </a:rPr>
              <a:t>međunarodnog kriminala</a:t>
            </a:r>
            <a:r>
              <a:rPr lang="sr-Latn-CS" altLang="sr-Latn-RS" sz="2000" dirty="0">
                <a:latin typeface="Cambria" panose="02040503050406030204" pitchFamily="18" charset="0"/>
                <a:ea typeface="Cambria" panose="02040503050406030204" pitchFamily="18" charset="0"/>
              </a:rPr>
              <a:t> i </a:t>
            </a:r>
            <a:r>
              <a:rPr lang="sr-Latn-CS" altLang="sr-Latn-RS" sz="2000" dirty="0">
                <a:solidFill>
                  <a:srgbClr val="FF3300"/>
                </a:solidFill>
                <a:latin typeface="Cambria" panose="02040503050406030204" pitchFamily="18" charset="0"/>
                <a:ea typeface="Cambria" panose="02040503050406030204" pitchFamily="18" charset="0"/>
              </a:rPr>
              <a:t>liječnike</a:t>
            </a:r>
            <a:r>
              <a:rPr lang="sr-Latn-CS" altLang="sr-Latn-RS" sz="2000" dirty="0">
                <a:latin typeface="Cambria" panose="02040503050406030204" pitchFamily="18" charset="0"/>
                <a:ea typeface="Cambria" panose="02040503050406030204" pitchFamily="18" charset="0"/>
              </a:rPr>
              <a:t> koji izvode ove kirurške procedure</a:t>
            </a:r>
          </a:p>
        </p:txBody>
      </p:sp>
      <p:pic>
        <p:nvPicPr>
          <p:cNvPr id="2" name="Slika 1">
            <a:extLst>
              <a:ext uri="{FF2B5EF4-FFF2-40B4-BE49-F238E27FC236}">
                <a16:creationId xmlns:a16="http://schemas.microsoft.com/office/drawing/2014/main" id="{D884CC1E-A583-4CB3-A236-259199E7C730}"/>
              </a:ext>
            </a:extLst>
          </p:cNvPr>
          <p:cNvPicPr>
            <a:picLocks noChangeAspect="1"/>
          </p:cNvPicPr>
          <p:nvPr/>
        </p:nvPicPr>
        <p:blipFill>
          <a:blip r:embed="rId2"/>
          <a:stretch>
            <a:fillRect/>
          </a:stretch>
        </p:blipFill>
        <p:spPr>
          <a:xfrm>
            <a:off x="0" y="1019569"/>
            <a:ext cx="8553429" cy="42676"/>
          </a:xfrm>
          <a:prstGeom prst="rect">
            <a:avLst/>
          </a:prstGeom>
        </p:spPr>
      </p:pic>
      <p:pic>
        <p:nvPicPr>
          <p:cNvPr id="3" name="Slika 2">
            <a:extLst>
              <a:ext uri="{FF2B5EF4-FFF2-40B4-BE49-F238E27FC236}">
                <a16:creationId xmlns:a16="http://schemas.microsoft.com/office/drawing/2014/main" id="{D8929894-EB44-40B6-BEB2-814242DF4621}"/>
              </a:ext>
            </a:extLst>
          </p:cNvPr>
          <p:cNvPicPr>
            <a:picLocks noChangeAspect="1"/>
          </p:cNvPicPr>
          <p:nvPr/>
        </p:nvPicPr>
        <p:blipFill>
          <a:blip r:embed="rId3"/>
          <a:stretch>
            <a:fillRect/>
          </a:stretch>
        </p:blipFill>
        <p:spPr>
          <a:xfrm>
            <a:off x="7492754" y="193488"/>
            <a:ext cx="1651246" cy="1164257"/>
          </a:xfrm>
          <a:prstGeom prst="rect">
            <a:avLst/>
          </a:prstGeom>
        </p:spPr>
      </p:pic>
      <p:pic>
        <p:nvPicPr>
          <p:cNvPr id="4" name="Slika 3">
            <a:extLst>
              <a:ext uri="{FF2B5EF4-FFF2-40B4-BE49-F238E27FC236}">
                <a16:creationId xmlns:a16="http://schemas.microsoft.com/office/drawing/2014/main" id="{AF69AA6B-C025-4065-874A-1ABA76D41A2B}"/>
              </a:ext>
            </a:extLst>
          </p:cNvPr>
          <p:cNvPicPr>
            <a:picLocks noChangeAspect="1"/>
          </p:cNvPicPr>
          <p:nvPr/>
        </p:nvPicPr>
        <p:blipFill>
          <a:blip r:embed="rId4"/>
          <a:stretch>
            <a:fillRect/>
          </a:stretch>
        </p:blipFill>
        <p:spPr>
          <a:xfrm>
            <a:off x="2382914" y="4172505"/>
            <a:ext cx="4378171" cy="2525015"/>
          </a:xfrm>
          <a:prstGeom prst="rect">
            <a:avLst/>
          </a:prstGeom>
        </p:spPr>
      </p:pic>
    </p:spTree>
    <p:extLst>
      <p:ext uri="{BB962C8B-B14F-4D97-AF65-F5344CB8AC3E}">
        <p14:creationId xmlns:p14="http://schemas.microsoft.com/office/powerpoint/2010/main" val="2969655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idx="1"/>
          </p:nvPr>
        </p:nvSpPr>
        <p:spPr>
          <a:xfrm>
            <a:off x="106902" y="1149658"/>
            <a:ext cx="8610600" cy="5970588"/>
          </a:xfrm>
        </p:spPr>
        <p:txBody>
          <a:bodyPr>
            <a:normAutofit/>
          </a:bodyPr>
          <a:lstStyle/>
          <a:p>
            <a:pPr marL="288925" indent="-288925" algn="just">
              <a:lnSpc>
                <a:spcPct val="120000"/>
              </a:lnSpc>
              <a:buClr>
                <a:schemeClr val="tx1"/>
              </a:buClr>
              <a:buSzPct val="80000"/>
              <a:buFont typeface="Wingdings" panose="05000000000000000000" pitchFamily="2" charset="2"/>
              <a:buChar char="§"/>
            </a:pPr>
            <a:r>
              <a:rPr lang="sr-Latn-CS" altLang="sr-Latn-RS" sz="2000" dirty="0">
                <a:latin typeface="Cambria" panose="02040503050406030204" pitchFamily="18" charset="0"/>
                <a:ea typeface="Cambria" panose="02040503050406030204" pitchFamily="18" charset="0"/>
              </a:rPr>
              <a:t>Ovakvu situaciju pripadnici </a:t>
            </a:r>
            <a:r>
              <a:rPr lang="sr-Latn-CS" altLang="sr-Latn-RS" sz="2000" dirty="0">
                <a:solidFill>
                  <a:srgbClr val="FF3300"/>
                </a:solidFill>
                <a:latin typeface="Cambria" panose="02040503050406030204" pitchFamily="18" charset="0"/>
                <a:ea typeface="Cambria" panose="02040503050406030204" pitchFamily="18" charset="0"/>
              </a:rPr>
              <a:t>međunarodnih kriminalnih grupa </a:t>
            </a:r>
            <a:r>
              <a:rPr lang="sr-Latn-CS" altLang="sr-Latn-RS" sz="2000" dirty="0">
                <a:latin typeface="Cambria" panose="02040503050406030204" pitchFamily="18" charset="0"/>
                <a:ea typeface="Cambria" panose="02040503050406030204" pitchFamily="18" charset="0"/>
              </a:rPr>
              <a:t>uočili su kao izvanrednu mogućnost za </a:t>
            </a:r>
            <a:r>
              <a:rPr lang="sr-Latn-CS" altLang="sr-Latn-RS" sz="2000" dirty="0">
                <a:solidFill>
                  <a:srgbClr val="FF3300"/>
                </a:solidFill>
                <a:latin typeface="Cambria" panose="02040503050406030204" pitchFamily="18" charset="0"/>
                <a:ea typeface="Cambria" panose="02040503050406030204" pitchFamily="18" charset="0"/>
              </a:rPr>
              <a:t>ilegalnu zaradu</a:t>
            </a:r>
            <a:endParaRPr lang="sr-Latn-CS" altLang="sr-Latn-RS" sz="2000" dirty="0">
              <a:latin typeface="Cambria" panose="02040503050406030204" pitchFamily="18" charset="0"/>
              <a:ea typeface="Cambria" panose="02040503050406030204" pitchFamily="18" charset="0"/>
            </a:endParaRPr>
          </a:p>
          <a:p>
            <a:pPr marL="288925" indent="-288925" algn="just">
              <a:lnSpc>
                <a:spcPct val="120000"/>
              </a:lnSpc>
              <a:buClr>
                <a:schemeClr val="tx1"/>
              </a:buClr>
              <a:buSzPct val="80000"/>
              <a:buFont typeface="Wingdings" panose="05000000000000000000" pitchFamily="2" charset="2"/>
              <a:buChar char="§"/>
            </a:pPr>
            <a:r>
              <a:rPr lang="sr-Latn-CS" altLang="sr-Latn-RS" sz="2000" dirty="0">
                <a:latin typeface="Cambria" panose="02040503050406030204" pitchFamily="18" charset="0"/>
                <a:ea typeface="Cambria" panose="02040503050406030204" pitchFamily="18" charset="0"/>
              </a:rPr>
              <a:t>Ko ima novca, ne žali ga kada je u pitanju spašavanje života (</a:t>
            </a:r>
            <a:r>
              <a:rPr lang="sr-Latn-CS" altLang="sr-Latn-RS" sz="2000" dirty="0">
                <a:solidFill>
                  <a:srgbClr val="FF3300"/>
                </a:solidFill>
                <a:latin typeface="Cambria" panose="02040503050406030204" pitchFamily="18" charset="0"/>
                <a:ea typeface="Cambria" panose="02040503050406030204" pitchFamily="18" charset="0"/>
              </a:rPr>
              <a:t>primaoci organa</a:t>
            </a:r>
            <a:r>
              <a:rPr lang="sr-Latn-CS" altLang="sr-Latn-RS" sz="2000" dirty="0">
                <a:latin typeface="Cambria" panose="02040503050406030204" pitchFamily="18" charset="0"/>
                <a:ea typeface="Cambria" panose="02040503050406030204" pitchFamily="18" charset="0"/>
              </a:rPr>
              <a:t>), a ko ga nema, spreman je ponekad zbog njega da ugrozi i svoje zdravlje (</a:t>
            </a:r>
            <a:r>
              <a:rPr lang="sr-Latn-CS" altLang="sr-Latn-RS" sz="2000" dirty="0">
                <a:solidFill>
                  <a:srgbClr val="FF3300"/>
                </a:solidFill>
                <a:latin typeface="Cambria" panose="02040503050406030204" pitchFamily="18" charset="0"/>
                <a:ea typeface="Cambria" panose="02040503050406030204" pitchFamily="18" charset="0"/>
              </a:rPr>
              <a:t>davaoci organa – </a:t>
            </a:r>
            <a:r>
              <a:rPr lang="sr-Latn-CS" altLang="sr-Latn-RS" sz="2000" dirty="0" err="1">
                <a:solidFill>
                  <a:srgbClr val="FF3300"/>
                </a:solidFill>
                <a:latin typeface="Cambria" panose="02040503050406030204" pitchFamily="18" charset="0"/>
                <a:ea typeface="Cambria" panose="02040503050406030204" pitchFamily="18" charset="0"/>
              </a:rPr>
              <a:t>donori</a:t>
            </a:r>
            <a:r>
              <a:rPr lang="sr-Latn-CS" altLang="sr-Latn-RS" sz="2000" dirty="0">
                <a:latin typeface="Cambria" panose="02040503050406030204" pitchFamily="18" charset="0"/>
                <a:ea typeface="Cambria" panose="02040503050406030204" pitchFamily="18" charset="0"/>
              </a:rPr>
              <a:t>)</a:t>
            </a:r>
          </a:p>
          <a:p>
            <a:pPr marL="288925" indent="-288925" algn="just">
              <a:lnSpc>
                <a:spcPct val="120000"/>
              </a:lnSpc>
              <a:buClr>
                <a:schemeClr val="tx1"/>
              </a:buClr>
              <a:buSzPct val="80000"/>
              <a:buFont typeface="Wingdings" panose="05000000000000000000" pitchFamily="2" charset="2"/>
              <a:buChar char="§"/>
            </a:pPr>
            <a:endParaRPr lang="sr-Latn-CS" altLang="sr-Latn-RS" sz="2000" dirty="0">
              <a:latin typeface="Cambria" panose="02040503050406030204" pitchFamily="18" charset="0"/>
              <a:ea typeface="Cambria" panose="02040503050406030204" pitchFamily="18" charset="0"/>
            </a:endParaRPr>
          </a:p>
        </p:txBody>
      </p:sp>
      <p:sp>
        <p:nvSpPr>
          <p:cNvPr id="3" name="Pravokutnik 2">
            <a:extLst>
              <a:ext uri="{FF2B5EF4-FFF2-40B4-BE49-F238E27FC236}">
                <a16:creationId xmlns:a16="http://schemas.microsoft.com/office/drawing/2014/main" id="{1F8B979E-5AFD-41DE-A109-7CB057CE3FCD}"/>
              </a:ext>
            </a:extLst>
          </p:cNvPr>
          <p:cNvSpPr/>
          <p:nvPr/>
        </p:nvSpPr>
        <p:spPr>
          <a:xfrm>
            <a:off x="2547891" y="6152225"/>
            <a:ext cx="3728622" cy="372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5" name="Slika 4">
            <a:extLst>
              <a:ext uri="{FF2B5EF4-FFF2-40B4-BE49-F238E27FC236}">
                <a16:creationId xmlns:a16="http://schemas.microsoft.com/office/drawing/2014/main" id="{AC1A8FA7-FB1A-4C12-87FC-E9FA8AB59A27}"/>
              </a:ext>
            </a:extLst>
          </p:cNvPr>
          <p:cNvPicPr>
            <a:picLocks noChangeAspect="1"/>
          </p:cNvPicPr>
          <p:nvPr/>
        </p:nvPicPr>
        <p:blipFill>
          <a:blip r:embed="rId2"/>
          <a:stretch>
            <a:fillRect/>
          </a:stretch>
        </p:blipFill>
        <p:spPr>
          <a:xfrm>
            <a:off x="4522723" y="2899676"/>
            <a:ext cx="4514375" cy="3958324"/>
          </a:xfrm>
          <a:prstGeom prst="rect">
            <a:avLst/>
          </a:prstGeom>
        </p:spPr>
      </p:pic>
      <p:sp>
        <p:nvSpPr>
          <p:cNvPr id="6" name="Pravokutnik 5">
            <a:extLst>
              <a:ext uri="{FF2B5EF4-FFF2-40B4-BE49-F238E27FC236}">
                <a16:creationId xmlns:a16="http://schemas.microsoft.com/office/drawing/2014/main" id="{06CD587E-8A3E-41FD-91AE-C0A6819D8192}"/>
              </a:ext>
            </a:extLst>
          </p:cNvPr>
          <p:cNvSpPr/>
          <p:nvPr/>
        </p:nvSpPr>
        <p:spPr>
          <a:xfrm>
            <a:off x="4572000" y="2974019"/>
            <a:ext cx="825623" cy="168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218375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7106">
                                            <p:txEl>
                                              <p:pRg st="1" end="1"/>
                                            </p:txEl>
                                          </p:spTgt>
                                        </p:tgtEl>
                                        <p:attrNameLst>
                                          <p:attrName>style.visibility</p:attrName>
                                        </p:attrNameLst>
                                      </p:cBhvr>
                                      <p:to>
                                        <p:strVal val="visible"/>
                                      </p:to>
                                    </p:set>
                                    <p:animEffect transition="in" filter="wedge">
                                      <p:cBhvr>
                                        <p:cTn id="7" dur="500"/>
                                        <p:tgtEl>
                                          <p:spTgt spid="471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idx="1"/>
          </p:nvPr>
        </p:nvSpPr>
        <p:spPr>
          <a:xfrm>
            <a:off x="228600" y="228600"/>
            <a:ext cx="8686800" cy="6199188"/>
          </a:xfrm>
        </p:spPr>
        <p:txBody>
          <a:bodyPr/>
          <a:lstStyle/>
          <a:p>
            <a:pPr marL="288925" indent="-288925" algn="just">
              <a:lnSpc>
                <a:spcPct val="120000"/>
              </a:lnSpc>
              <a:buClr>
                <a:schemeClr val="tx1"/>
              </a:buClr>
              <a:buSzPct val="80000"/>
              <a:buFont typeface="Wingdings" panose="05000000000000000000" pitchFamily="2" charset="2"/>
              <a:buChar char="§"/>
            </a:pPr>
            <a:r>
              <a:rPr lang="en-US" altLang="sr-Latn-RS" sz="2400" dirty="0">
                <a:solidFill>
                  <a:srgbClr val="FF3300"/>
                </a:solidFill>
                <a:latin typeface="Cambria" panose="02040503050406030204" pitchFamily="18" charset="0"/>
                <a:ea typeface="Cambria" panose="02040503050406030204" pitchFamily="18" charset="0"/>
              </a:rPr>
              <a:t>P</a:t>
            </a:r>
            <a:r>
              <a:rPr lang="sr-Latn-CS" altLang="sr-Latn-RS" sz="2400" dirty="0" err="1">
                <a:solidFill>
                  <a:srgbClr val="FF3300"/>
                </a:solidFill>
                <a:latin typeface="Cambria" panose="02040503050406030204" pitchFamily="18" charset="0"/>
                <a:ea typeface="Cambria" panose="02040503050406030204" pitchFamily="18" charset="0"/>
              </a:rPr>
              <a:t>rimaoci</a:t>
            </a:r>
            <a:r>
              <a:rPr lang="sr-Latn-CS" altLang="sr-Latn-RS" sz="2400" dirty="0">
                <a:latin typeface="Cambria" panose="02040503050406030204" pitchFamily="18" charset="0"/>
                <a:ea typeface="Cambria" panose="02040503050406030204" pitchFamily="18" charset="0"/>
              </a:rPr>
              <a:t> koji su dovoljno bogati putuju od zemlje do zemlje i traže </a:t>
            </a:r>
            <a:r>
              <a:rPr lang="sr-Latn-CS" altLang="sr-Latn-RS" sz="2400" dirty="0" err="1">
                <a:latin typeface="Cambria" panose="02040503050406030204" pitchFamily="18" charset="0"/>
                <a:ea typeface="Cambria" panose="02040503050406030204" pitchFamily="18" charset="0"/>
              </a:rPr>
              <a:t>donora</a:t>
            </a:r>
            <a:r>
              <a:rPr lang="sr-Latn-CS" altLang="sr-Latn-RS" sz="2400" dirty="0">
                <a:latin typeface="Cambria" panose="02040503050406030204" pitchFamily="18" charset="0"/>
                <a:ea typeface="Cambria" panose="02040503050406030204" pitchFamily="18" charset="0"/>
              </a:rPr>
              <a:t> i  obično ga nađu među siromašnim stanovništvom</a:t>
            </a:r>
          </a:p>
          <a:p>
            <a:pPr marL="288925" indent="-288925" algn="ctr">
              <a:lnSpc>
                <a:spcPct val="120000"/>
              </a:lnSpc>
              <a:buClr>
                <a:schemeClr val="tx1"/>
              </a:buClr>
              <a:buSzPct val="80000"/>
              <a:buFont typeface="Wingdings" panose="05000000000000000000" pitchFamily="2" charset="2"/>
              <a:buChar char="§"/>
            </a:pPr>
            <a:endParaRPr lang="sr-Latn-CS" altLang="sr-Latn-RS" sz="3000" dirty="0">
              <a:latin typeface="Cambria" panose="02040503050406030204" pitchFamily="18" charset="0"/>
              <a:ea typeface="Cambria" panose="02040503050406030204" pitchFamily="18" charset="0"/>
            </a:endParaRPr>
          </a:p>
          <a:p>
            <a:pPr marL="288925" indent="-288925" algn="ctr">
              <a:lnSpc>
                <a:spcPct val="120000"/>
              </a:lnSpc>
              <a:buClr>
                <a:schemeClr val="tx1"/>
              </a:buClr>
              <a:buSzPct val="80000"/>
              <a:buFont typeface="Wingdings" panose="05000000000000000000" pitchFamily="2" charset="2"/>
              <a:buNone/>
            </a:pPr>
            <a:r>
              <a:rPr lang="sr-Latn-CS" altLang="sr-Latn-RS" sz="3000" dirty="0">
                <a:solidFill>
                  <a:srgbClr val="FF3300"/>
                </a:solidFill>
                <a:latin typeface="Cambria" panose="02040503050406030204" pitchFamily="18" charset="0"/>
                <a:ea typeface="Cambria" panose="02040503050406030204" pitchFamily="18" charset="0"/>
              </a:rPr>
              <a:t>TRANSPLANTACIONI TURIZAM</a:t>
            </a:r>
          </a:p>
          <a:p>
            <a:pPr marL="288925" indent="-288925" algn="just">
              <a:buClr>
                <a:schemeClr val="tx1"/>
              </a:buClr>
              <a:buSzPct val="80000"/>
              <a:buFont typeface="Wingdings" panose="05000000000000000000" pitchFamily="2" charset="2"/>
              <a:buChar char="§"/>
            </a:pPr>
            <a:endParaRPr lang="sr-Latn-CS" altLang="sr-Latn-RS" sz="3000" dirty="0">
              <a:latin typeface="Cambria" panose="02040503050406030204" pitchFamily="18" charset="0"/>
              <a:ea typeface="Cambria" panose="02040503050406030204" pitchFamily="18" charset="0"/>
            </a:endParaRPr>
          </a:p>
          <a:p>
            <a:pPr marL="288925" indent="-288925" algn="just">
              <a:lnSpc>
                <a:spcPct val="110000"/>
              </a:lnSpc>
              <a:buClr>
                <a:schemeClr val="tx1"/>
              </a:buClr>
              <a:buSzPct val="80000"/>
              <a:buFont typeface="Wingdings" panose="05000000000000000000" pitchFamily="2" charset="2"/>
              <a:buChar char="§"/>
            </a:pPr>
            <a:r>
              <a:rPr lang="sr-Latn-CS" altLang="sr-Latn-RS" sz="3000" dirty="0">
                <a:latin typeface="Cambria" panose="02040503050406030204" pitchFamily="18" charset="0"/>
                <a:ea typeface="Cambria" panose="02040503050406030204" pitchFamily="18" charset="0"/>
              </a:rPr>
              <a:t>mjesta gdje se vrše operacije, motiviraju i ohrabruju </a:t>
            </a:r>
            <a:r>
              <a:rPr lang="sr-Latn-CS" altLang="sr-Latn-RS" sz="3000" dirty="0" err="1">
                <a:latin typeface="Cambria" panose="02040503050406030204" pitchFamily="18" charset="0"/>
                <a:ea typeface="Cambria" panose="02040503050406030204" pitchFamily="18" charset="0"/>
              </a:rPr>
              <a:t>donore</a:t>
            </a:r>
            <a:r>
              <a:rPr lang="sr-Latn-CS" altLang="sr-Latn-RS" sz="3000" dirty="0">
                <a:latin typeface="Cambria" panose="02040503050406030204" pitchFamily="18" charset="0"/>
                <a:ea typeface="Cambria" panose="02040503050406030204" pitchFamily="18" charset="0"/>
              </a:rPr>
              <a:t> da se odreknu svojih organa uz odgovarajuću materijalnu nadoknadu</a:t>
            </a:r>
          </a:p>
        </p:txBody>
      </p:sp>
      <p:pic>
        <p:nvPicPr>
          <p:cNvPr id="2" name="Slika 1">
            <a:extLst>
              <a:ext uri="{FF2B5EF4-FFF2-40B4-BE49-F238E27FC236}">
                <a16:creationId xmlns:a16="http://schemas.microsoft.com/office/drawing/2014/main" id="{264DE03F-6815-4C6E-9F59-03C21736FFBE}"/>
              </a:ext>
            </a:extLst>
          </p:cNvPr>
          <p:cNvPicPr>
            <a:picLocks noChangeAspect="1"/>
          </p:cNvPicPr>
          <p:nvPr/>
        </p:nvPicPr>
        <p:blipFill>
          <a:blip r:embed="rId2"/>
          <a:stretch>
            <a:fillRect/>
          </a:stretch>
        </p:blipFill>
        <p:spPr>
          <a:xfrm>
            <a:off x="295285" y="3061432"/>
            <a:ext cx="8553429" cy="42676"/>
          </a:xfrm>
          <a:prstGeom prst="rect">
            <a:avLst/>
          </a:prstGeom>
        </p:spPr>
      </p:pic>
      <p:pic>
        <p:nvPicPr>
          <p:cNvPr id="4" name="Slika 3">
            <a:extLst>
              <a:ext uri="{FF2B5EF4-FFF2-40B4-BE49-F238E27FC236}">
                <a16:creationId xmlns:a16="http://schemas.microsoft.com/office/drawing/2014/main" id="{DF98D5EB-1E43-426B-877C-E58E2E8EC375}"/>
              </a:ext>
            </a:extLst>
          </p:cNvPr>
          <p:cNvPicPr>
            <a:picLocks noChangeAspect="1"/>
          </p:cNvPicPr>
          <p:nvPr/>
        </p:nvPicPr>
        <p:blipFill>
          <a:blip r:embed="rId3"/>
          <a:stretch>
            <a:fillRect/>
          </a:stretch>
        </p:blipFill>
        <p:spPr>
          <a:xfrm>
            <a:off x="2929629" y="4962331"/>
            <a:ext cx="2985949" cy="1771663"/>
          </a:xfrm>
          <a:prstGeom prst="rect">
            <a:avLst/>
          </a:prstGeom>
        </p:spPr>
      </p:pic>
    </p:spTree>
    <p:extLst>
      <p:ext uri="{BB962C8B-B14F-4D97-AF65-F5344CB8AC3E}">
        <p14:creationId xmlns:p14="http://schemas.microsoft.com/office/powerpoint/2010/main" val="251756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04800" y="0"/>
            <a:ext cx="8610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120000"/>
              </a:lnSpc>
              <a:buClr>
                <a:srgbClr val="FFFF00"/>
              </a:buClr>
              <a:buFontTx/>
              <a:buNone/>
            </a:pPr>
            <a:r>
              <a:rPr lang="sr-Latn-CS" altLang="sr-Latn-RS" sz="3000" dirty="0">
                <a:latin typeface="Cambria" panose="02040503050406030204" pitchFamily="18" charset="0"/>
                <a:ea typeface="Cambria" panose="02040503050406030204" pitchFamily="18" charset="0"/>
              </a:rPr>
              <a:t>Trgovina organima uočena je još </a:t>
            </a:r>
            <a:r>
              <a:rPr lang="sr-Latn-CS" altLang="sr-Latn-RS" sz="3000" dirty="0">
                <a:solidFill>
                  <a:srgbClr val="FF3300"/>
                </a:solidFill>
                <a:latin typeface="Cambria" panose="02040503050406030204" pitchFamily="18" charset="0"/>
                <a:ea typeface="Cambria" panose="02040503050406030204" pitchFamily="18" charset="0"/>
              </a:rPr>
              <a:t>osamdesetih godina XX st.</a:t>
            </a:r>
            <a:r>
              <a:rPr lang="sr-Latn-CS" altLang="sr-Latn-RS" sz="3000" dirty="0">
                <a:latin typeface="Cambria" panose="02040503050406030204" pitchFamily="18" charset="0"/>
                <a:ea typeface="Cambria" panose="02040503050406030204" pitchFamily="18" charset="0"/>
              </a:rPr>
              <a:t> u zemljama  </a:t>
            </a:r>
            <a:r>
              <a:rPr lang="sr-Latn-CS" altLang="sr-Latn-RS" sz="3000" dirty="0">
                <a:solidFill>
                  <a:srgbClr val="FF3300"/>
                </a:solidFill>
                <a:latin typeface="Cambria" panose="02040503050406030204" pitchFamily="18" charset="0"/>
                <a:ea typeface="Cambria" panose="02040503050406030204" pitchFamily="18" charset="0"/>
              </a:rPr>
              <a:t>jugoistočne Azije</a:t>
            </a:r>
          </a:p>
        </p:txBody>
      </p:sp>
      <p:pic>
        <p:nvPicPr>
          <p:cNvPr id="2" name="Slika 1">
            <a:extLst>
              <a:ext uri="{FF2B5EF4-FFF2-40B4-BE49-F238E27FC236}">
                <a16:creationId xmlns:a16="http://schemas.microsoft.com/office/drawing/2014/main" id="{B2754CB2-A392-4D27-B6D4-17A06BFBBC0A}"/>
              </a:ext>
            </a:extLst>
          </p:cNvPr>
          <p:cNvPicPr>
            <a:picLocks noChangeAspect="1"/>
          </p:cNvPicPr>
          <p:nvPr/>
        </p:nvPicPr>
        <p:blipFill>
          <a:blip r:embed="rId2"/>
          <a:stretch>
            <a:fillRect/>
          </a:stretch>
        </p:blipFill>
        <p:spPr>
          <a:xfrm>
            <a:off x="647221" y="1295400"/>
            <a:ext cx="7849557" cy="5315182"/>
          </a:xfrm>
          <a:prstGeom prst="rect">
            <a:avLst/>
          </a:prstGeom>
        </p:spPr>
      </p:pic>
    </p:spTree>
    <p:extLst>
      <p:ext uri="{BB962C8B-B14F-4D97-AF65-F5344CB8AC3E}">
        <p14:creationId xmlns:p14="http://schemas.microsoft.com/office/powerpoint/2010/main" val="3393718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52400"/>
            <a:ext cx="8229600" cy="1265238"/>
          </a:xfrm>
        </p:spPr>
        <p:txBody>
          <a:bodyPr/>
          <a:lstStyle/>
          <a:p>
            <a:r>
              <a:rPr lang="en-US" altLang="sr-Latn-RS" sz="3000" dirty="0" err="1">
                <a:solidFill>
                  <a:srgbClr val="FF3300"/>
                </a:solidFill>
                <a:latin typeface="Cambria" panose="02040503050406030204" pitchFamily="18" charset="0"/>
                <a:ea typeface="Cambria" panose="02040503050406030204" pitchFamily="18" charset="0"/>
              </a:rPr>
              <a:t>Žrtve</a:t>
            </a:r>
            <a:r>
              <a:rPr lang="en-US" altLang="sr-Latn-RS" sz="3000" dirty="0">
                <a:solidFill>
                  <a:srgbClr val="FF3300"/>
                </a:solidFill>
                <a:latin typeface="Cambria" panose="02040503050406030204" pitchFamily="18" charset="0"/>
                <a:ea typeface="Cambria" panose="02040503050406030204" pitchFamily="18" charset="0"/>
              </a:rPr>
              <a:t> </a:t>
            </a:r>
            <a:r>
              <a:rPr lang="en-US" altLang="sr-Latn-RS" sz="3000" dirty="0" err="1">
                <a:solidFill>
                  <a:srgbClr val="FF3300"/>
                </a:solidFill>
                <a:latin typeface="Cambria" panose="02040503050406030204" pitchFamily="18" charset="0"/>
                <a:ea typeface="Cambria" panose="02040503050406030204" pitchFamily="18" charset="0"/>
              </a:rPr>
              <a:t>siromaštva</a:t>
            </a:r>
            <a:r>
              <a:rPr lang="en-US" altLang="sr-Latn-RS" sz="3000" dirty="0">
                <a:solidFill>
                  <a:schemeClr val="tx1"/>
                </a:solidFill>
                <a:latin typeface="Cambria" panose="02040503050406030204" pitchFamily="18" charset="0"/>
                <a:ea typeface="Cambria" panose="02040503050406030204" pitchFamily="18" charset="0"/>
              </a:rPr>
              <a:t> </a:t>
            </a:r>
            <a:br>
              <a:rPr lang="sr-Latn-CS" altLang="sr-Latn-RS" sz="3000" dirty="0">
                <a:solidFill>
                  <a:schemeClr val="tx1"/>
                </a:solidFill>
                <a:latin typeface="Cambria" panose="02040503050406030204" pitchFamily="18" charset="0"/>
                <a:ea typeface="Cambria" panose="02040503050406030204" pitchFamily="18" charset="0"/>
              </a:rPr>
            </a:br>
            <a:r>
              <a:rPr lang="en-US" altLang="sr-Latn-RS" sz="3000" dirty="0" err="1">
                <a:solidFill>
                  <a:schemeClr val="tx1"/>
                </a:solidFill>
                <a:latin typeface="Cambria" panose="02040503050406030204" pitchFamily="18" charset="0"/>
                <a:ea typeface="Cambria" panose="02040503050406030204" pitchFamily="18" charset="0"/>
              </a:rPr>
              <a:t>Filipinci</a:t>
            </a:r>
            <a:r>
              <a:rPr lang="en-US" altLang="sr-Latn-RS" sz="3000" dirty="0">
                <a:solidFill>
                  <a:schemeClr val="tx1"/>
                </a:solidFill>
                <a:latin typeface="Cambria" panose="02040503050406030204" pitchFamily="18" charset="0"/>
                <a:ea typeface="Cambria" panose="02040503050406030204" pitchFamily="18" charset="0"/>
              </a:rPr>
              <a:t> </a:t>
            </a:r>
            <a:r>
              <a:rPr lang="en-US" altLang="sr-Latn-RS" sz="3000" dirty="0" err="1">
                <a:solidFill>
                  <a:schemeClr val="tx1"/>
                </a:solidFill>
                <a:latin typeface="Cambria" panose="02040503050406030204" pitchFamily="18" charset="0"/>
                <a:ea typeface="Cambria" panose="02040503050406030204" pitchFamily="18" charset="0"/>
              </a:rPr>
              <a:t>koji</a:t>
            </a:r>
            <a:r>
              <a:rPr lang="en-US" altLang="sr-Latn-RS" sz="3000" dirty="0">
                <a:solidFill>
                  <a:schemeClr val="tx1"/>
                </a:solidFill>
                <a:latin typeface="Cambria" panose="02040503050406030204" pitchFamily="18" charset="0"/>
                <a:ea typeface="Cambria" panose="02040503050406030204" pitchFamily="18" charset="0"/>
              </a:rPr>
              <a:t> </a:t>
            </a:r>
            <a:r>
              <a:rPr lang="en-US" altLang="sr-Latn-RS" sz="3000" dirty="0" err="1">
                <a:solidFill>
                  <a:schemeClr val="tx1"/>
                </a:solidFill>
                <a:latin typeface="Cambria" panose="02040503050406030204" pitchFamily="18" charset="0"/>
                <a:ea typeface="Cambria" panose="02040503050406030204" pitchFamily="18" charset="0"/>
              </a:rPr>
              <a:t>su</a:t>
            </a:r>
            <a:r>
              <a:rPr lang="en-US" altLang="sr-Latn-RS" sz="3000" dirty="0">
                <a:solidFill>
                  <a:schemeClr val="tx1"/>
                </a:solidFill>
                <a:latin typeface="Cambria" panose="02040503050406030204" pitchFamily="18" charset="0"/>
                <a:ea typeface="Cambria" panose="02040503050406030204" pitchFamily="18" charset="0"/>
              </a:rPr>
              <a:t> </a:t>
            </a:r>
            <a:r>
              <a:rPr lang="en-US" altLang="sr-Latn-RS" sz="3000" dirty="0" err="1">
                <a:solidFill>
                  <a:schemeClr val="tx1"/>
                </a:solidFill>
                <a:latin typeface="Cambria" panose="02040503050406030204" pitchFamily="18" charset="0"/>
                <a:ea typeface="Cambria" panose="02040503050406030204" pitchFamily="18" charset="0"/>
              </a:rPr>
              <a:t>prodali</a:t>
            </a:r>
            <a:r>
              <a:rPr lang="en-US" altLang="sr-Latn-RS" sz="3000" dirty="0">
                <a:solidFill>
                  <a:schemeClr val="tx1"/>
                </a:solidFill>
                <a:latin typeface="Cambria" panose="02040503050406030204" pitchFamily="18" charset="0"/>
                <a:ea typeface="Cambria" panose="02040503050406030204" pitchFamily="18" charset="0"/>
              </a:rPr>
              <a:t> </a:t>
            </a:r>
            <a:r>
              <a:rPr lang="en-US" altLang="sr-Latn-RS" sz="3000" dirty="0" err="1">
                <a:solidFill>
                  <a:schemeClr val="tx1"/>
                </a:solidFill>
                <a:latin typeface="Cambria" panose="02040503050406030204" pitchFamily="18" charset="0"/>
                <a:ea typeface="Cambria" panose="02040503050406030204" pitchFamily="18" charset="0"/>
              </a:rPr>
              <a:t>svoj</a:t>
            </a:r>
            <a:r>
              <a:rPr lang="en-US" altLang="sr-Latn-RS" sz="3000" dirty="0">
                <a:solidFill>
                  <a:schemeClr val="tx1"/>
                </a:solidFill>
                <a:latin typeface="Cambria" panose="02040503050406030204" pitchFamily="18" charset="0"/>
                <a:ea typeface="Cambria" panose="02040503050406030204" pitchFamily="18" charset="0"/>
              </a:rPr>
              <a:t> </a:t>
            </a:r>
            <a:r>
              <a:rPr lang="en-US" altLang="sr-Latn-RS" sz="3000" dirty="0" err="1">
                <a:solidFill>
                  <a:schemeClr val="tx1"/>
                </a:solidFill>
                <a:latin typeface="Cambria" panose="02040503050406030204" pitchFamily="18" charset="0"/>
                <a:ea typeface="Cambria" panose="02040503050406030204" pitchFamily="18" charset="0"/>
              </a:rPr>
              <a:t>bubreg</a:t>
            </a:r>
            <a:r>
              <a:rPr lang="en-US" altLang="sr-Latn-RS" sz="3000" dirty="0">
                <a:solidFill>
                  <a:schemeClr val="tx1"/>
                </a:solidFill>
                <a:latin typeface="Cambria" panose="02040503050406030204" pitchFamily="18" charset="0"/>
                <a:ea typeface="Cambria" panose="02040503050406030204" pitchFamily="18" charset="0"/>
              </a:rPr>
              <a:t> </a:t>
            </a:r>
          </a:p>
        </p:txBody>
      </p:sp>
      <p:pic>
        <p:nvPicPr>
          <p:cNvPr id="50179" name="Picture 3" descr="terazije1_1"/>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876647" y="1738349"/>
            <a:ext cx="4746094" cy="28634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Rectangle 4"/>
          <p:cNvSpPr>
            <a:spLocks noChangeArrowheads="1"/>
          </p:cNvSpPr>
          <p:nvPr/>
        </p:nvSpPr>
        <p:spPr bwMode="auto">
          <a:xfrm>
            <a:off x="-1" y="4922537"/>
            <a:ext cx="9072979" cy="2057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a:lnSpc>
                <a:spcPct val="130000"/>
              </a:lnSpc>
              <a:buFontTx/>
              <a:buNone/>
            </a:pPr>
            <a:r>
              <a:rPr lang="sr-Latn-CS" altLang="sr-Latn-RS" sz="2400" dirty="0">
                <a:latin typeface="Cambria" panose="02040503050406030204" pitchFamily="18" charset="0"/>
                <a:ea typeface="Cambria" panose="02040503050406030204" pitchFamily="18" charset="0"/>
              </a:rPr>
              <a:t>         Oko 5 do 10% od ukupnog broja transplantacija bubrega</a:t>
            </a:r>
          </a:p>
          <a:p>
            <a:pPr algn="ctr">
              <a:lnSpc>
                <a:spcPct val="130000"/>
              </a:lnSpc>
              <a:buFontTx/>
              <a:buNone/>
            </a:pPr>
            <a:r>
              <a:rPr lang="sr-Latn-CS" altLang="sr-Latn-RS" sz="2400" dirty="0">
                <a:latin typeface="Cambria" panose="02040503050406030204" pitchFamily="18" charset="0"/>
                <a:ea typeface="Cambria" panose="02040503050406030204" pitchFamily="18" charset="0"/>
              </a:rPr>
              <a:t>         koje se godišnje rade u svijetu, bazira se na organima dobivenim trgovinom</a:t>
            </a:r>
          </a:p>
        </p:txBody>
      </p:sp>
      <p:pic>
        <p:nvPicPr>
          <p:cNvPr id="2" name="Slika 1">
            <a:extLst>
              <a:ext uri="{FF2B5EF4-FFF2-40B4-BE49-F238E27FC236}">
                <a16:creationId xmlns:a16="http://schemas.microsoft.com/office/drawing/2014/main" id="{4E080BB5-2C92-4234-ADE5-B1576B570982}"/>
              </a:ext>
            </a:extLst>
          </p:cNvPr>
          <p:cNvPicPr>
            <a:picLocks noChangeAspect="1"/>
          </p:cNvPicPr>
          <p:nvPr/>
        </p:nvPicPr>
        <p:blipFill>
          <a:blip r:embed="rId3"/>
          <a:stretch>
            <a:fillRect/>
          </a:stretch>
        </p:blipFill>
        <p:spPr>
          <a:xfrm>
            <a:off x="133371" y="1232633"/>
            <a:ext cx="8553429" cy="42676"/>
          </a:xfrm>
          <a:prstGeom prst="rect">
            <a:avLst/>
          </a:prstGeom>
        </p:spPr>
      </p:pic>
    </p:spTree>
    <p:extLst>
      <p:ext uri="{BB962C8B-B14F-4D97-AF65-F5344CB8AC3E}">
        <p14:creationId xmlns:p14="http://schemas.microsoft.com/office/powerpoint/2010/main" val="3255140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p:cTn id="7" dur="500" fill="hold"/>
                                        <p:tgtEl>
                                          <p:spTgt spid="50180"/>
                                        </p:tgtEl>
                                        <p:attrNameLst>
                                          <p:attrName>ppt_w</p:attrName>
                                        </p:attrNameLst>
                                      </p:cBhvr>
                                      <p:tavLst>
                                        <p:tav tm="0">
                                          <p:val>
                                            <p:fltVal val="0"/>
                                          </p:val>
                                        </p:tav>
                                        <p:tav tm="100000">
                                          <p:val>
                                            <p:strVal val="#ppt_w"/>
                                          </p:val>
                                        </p:tav>
                                      </p:tavLst>
                                    </p:anim>
                                    <p:anim calcmode="lin" valueType="num">
                                      <p:cBhvr>
                                        <p:cTn id="8" dur="500" fill="hold"/>
                                        <p:tgtEl>
                                          <p:spTgt spid="501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idx="1"/>
          </p:nvPr>
        </p:nvSpPr>
        <p:spPr>
          <a:xfrm>
            <a:off x="228600" y="304800"/>
            <a:ext cx="8686800" cy="6324600"/>
          </a:xfrm>
        </p:spPr>
        <p:txBody>
          <a:bodyPr/>
          <a:lstStyle/>
          <a:p>
            <a:pPr marL="0" indent="0" algn="just">
              <a:buFontTx/>
              <a:buNone/>
            </a:pPr>
            <a:r>
              <a:rPr lang="sr-Latn-CS" altLang="sr-Latn-RS" sz="3000" b="1" dirty="0">
                <a:latin typeface="Cambria" panose="02040503050406030204" pitchFamily="18" charset="0"/>
                <a:ea typeface="Cambria" panose="02040503050406030204" pitchFamily="18" charset="0"/>
              </a:rPr>
              <a:t>12. svibnja 2007. – </a:t>
            </a:r>
            <a:r>
              <a:rPr lang="sr-Latn-CS" altLang="sr-Latn-RS" sz="3000" b="1" dirty="0" err="1">
                <a:latin typeface="Cambria" panose="02040503050406030204" pitchFamily="18" charset="0"/>
                <a:ea typeface="Cambria" panose="02040503050406030204" pitchFamily="18" charset="0"/>
              </a:rPr>
              <a:t>Zaki</a:t>
            </a:r>
            <a:r>
              <a:rPr lang="sr-Latn-CS" altLang="sr-Latn-RS" sz="3000" b="1" dirty="0">
                <a:latin typeface="Cambria" panose="02040503050406030204" pitchFamily="18" charset="0"/>
                <a:ea typeface="Cambria" panose="02040503050406030204" pitchFamily="18" charset="0"/>
              </a:rPr>
              <a:t> </a:t>
            </a:r>
            <a:r>
              <a:rPr lang="sr-Latn-CS" altLang="sr-Latn-RS" sz="3000" b="1" dirty="0" err="1">
                <a:latin typeface="Cambria" panose="02040503050406030204" pitchFamily="18" charset="0"/>
                <a:ea typeface="Cambria" panose="02040503050406030204" pitchFamily="18" charset="0"/>
              </a:rPr>
              <a:t>Shapira</a:t>
            </a:r>
            <a:endParaRPr lang="sr-Latn-CS" altLang="sr-Latn-RS" sz="3000" b="1" dirty="0">
              <a:latin typeface="Cambria" panose="02040503050406030204" pitchFamily="18" charset="0"/>
              <a:ea typeface="Cambria" panose="02040503050406030204" pitchFamily="18" charset="0"/>
            </a:endParaRPr>
          </a:p>
          <a:p>
            <a:pPr marL="0" indent="0" algn="just">
              <a:buFontTx/>
              <a:buNone/>
            </a:pPr>
            <a:endParaRPr lang="sr-Latn-CS" altLang="sr-Latn-RS" sz="3000" dirty="0">
              <a:solidFill>
                <a:srgbClr val="FF3300"/>
              </a:solidFill>
              <a:latin typeface="Cambria" panose="02040503050406030204" pitchFamily="18" charset="0"/>
              <a:ea typeface="Cambria" panose="02040503050406030204" pitchFamily="18" charset="0"/>
            </a:endParaRPr>
          </a:p>
          <a:p>
            <a:pPr marL="0" indent="0" algn="just">
              <a:buFontTx/>
              <a:buNone/>
            </a:pPr>
            <a:r>
              <a:rPr lang="sr-Latn-CS" altLang="sr-Latn-RS" sz="2000" dirty="0">
                <a:solidFill>
                  <a:srgbClr val="FF3300"/>
                </a:solidFill>
                <a:latin typeface="Cambria" panose="02040503050406030204" pitchFamily="18" charset="0"/>
                <a:ea typeface="Cambria" panose="02040503050406030204" pitchFamily="18" charset="0"/>
              </a:rPr>
              <a:t>vodeći izraelski kirurg iz oblasti transplantacije bubrega uhapšen je </a:t>
            </a:r>
            <a:r>
              <a:rPr lang="sr-Latn-CS" altLang="sr-Latn-RS" sz="2000" dirty="0">
                <a:latin typeface="Cambria" panose="02040503050406030204" pitchFamily="18" charset="0"/>
                <a:ea typeface="Cambria" panose="02040503050406030204" pitchFamily="18" charset="0"/>
              </a:rPr>
              <a:t>zbog ilegalne transplantacije organa vezane s njihovom prodajom </a:t>
            </a:r>
          </a:p>
          <a:p>
            <a:pPr marL="0" indent="0" algn="just">
              <a:buFontTx/>
              <a:buNone/>
            </a:pPr>
            <a:r>
              <a:rPr lang="sr-Latn-CS" altLang="sr-Latn-RS" sz="2000" dirty="0">
                <a:latin typeface="Cambria" panose="02040503050406030204" pitchFamily="18" charset="0"/>
                <a:ea typeface="Cambria" panose="02040503050406030204" pitchFamily="18" charset="0"/>
              </a:rPr>
              <a:t>Zbog sumnje na trgovinu organima on je 1996. godine smjenjen s položaja upravitelja </a:t>
            </a:r>
            <a:r>
              <a:rPr lang="sr-Latn-CS" altLang="sr-Latn-RS" sz="2000" dirty="0" err="1">
                <a:latin typeface="Cambria" panose="02040503050406030204" pitchFamily="18" charset="0"/>
                <a:ea typeface="Cambria" panose="02040503050406030204" pitchFamily="18" charset="0"/>
              </a:rPr>
              <a:t>transplantacionog</a:t>
            </a:r>
            <a:r>
              <a:rPr lang="sr-Latn-CS" altLang="sr-Latn-RS" sz="2000" dirty="0">
                <a:latin typeface="Cambria" panose="02040503050406030204" pitchFamily="18" charset="0"/>
                <a:ea typeface="Cambria" panose="02040503050406030204" pitchFamily="18" charset="0"/>
              </a:rPr>
              <a:t> centra </a:t>
            </a:r>
            <a:r>
              <a:rPr lang="sr-Latn-CS" altLang="sr-Latn-RS" sz="2000" dirty="0" err="1">
                <a:latin typeface="Cambria" panose="02040503050406030204" pitchFamily="18" charset="0"/>
                <a:ea typeface="Cambria" panose="02040503050406030204" pitchFamily="18" charset="0"/>
              </a:rPr>
              <a:t>Petah</a:t>
            </a:r>
            <a:r>
              <a:rPr lang="sr-Latn-CS" altLang="sr-Latn-RS" sz="2000" dirty="0">
                <a:latin typeface="Cambria" panose="02040503050406030204" pitchFamily="18" charset="0"/>
                <a:ea typeface="Cambria" panose="02040503050406030204" pitchFamily="18" charset="0"/>
              </a:rPr>
              <a:t> Tikva iz Tel Aviva i zabranjen mu je rad u oblasti transplantacije </a:t>
            </a:r>
          </a:p>
          <a:p>
            <a:pPr marL="0" indent="0" algn="just">
              <a:buFontTx/>
              <a:buNone/>
            </a:pPr>
            <a:r>
              <a:rPr lang="sr-Latn-CS" altLang="sr-Latn-RS" sz="2000" dirty="0">
                <a:solidFill>
                  <a:srgbClr val="FF3300"/>
                </a:solidFill>
                <a:latin typeface="Cambria" panose="02040503050406030204" pitchFamily="18" charset="0"/>
                <a:ea typeface="Cambria" panose="02040503050406030204" pitchFamily="18" charset="0"/>
              </a:rPr>
              <a:t>Poslije penzije nastavio je s ilegalnim radom</a:t>
            </a:r>
            <a:r>
              <a:rPr lang="sr-Latn-CS" altLang="sr-Latn-RS" sz="2000" dirty="0">
                <a:latin typeface="Cambria" panose="02040503050406030204" pitchFamily="18" charset="0"/>
                <a:ea typeface="Cambria" panose="02040503050406030204" pitchFamily="18" charset="0"/>
              </a:rPr>
              <a:t>, gdje je učestvovao  u trgovini organima i pratio je primaoce organa na njihovim  putovanjima u Tursku gdje je vršeno  presađivanje</a:t>
            </a:r>
          </a:p>
        </p:txBody>
      </p:sp>
      <p:pic>
        <p:nvPicPr>
          <p:cNvPr id="2" name="Slika 1">
            <a:extLst>
              <a:ext uri="{FF2B5EF4-FFF2-40B4-BE49-F238E27FC236}">
                <a16:creationId xmlns:a16="http://schemas.microsoft.com/office/drawing/2014/main" id="{18269DC9-9229-40EA-9EA1-C00D5D64088F}"/>
              </a:ext>
            </a:extLst>
          </p:cNvPr>
          <p:cNvPicPr>
            <a:picLocks noChangeAspect="1"/>
          </p:cNvPicPr>
          <p:nvPr/>
        </p:nvPicPr>
        <p:blipFill>
          <a:blip r:embed="rId2"/>
          <a:stretch>
            <a:fillRect/>
          </a:stretch>
        </p:blipFill>
        <p:spPr>
          <a:xfrm>
            <a:off x="108854" y="797627"/>
            <a:ext cx="8553429" cy="42676"/>
          </a:xfrm>
          <a:prstGeom prst="rect">
            <a:avLst/>
          </a:prstGeom>
        </p:spPr>
      </p:pic>
      <p:pic>
        <p:nvPicPr>
          <p:cNvPr id="3" name="Slika 2">
            <a:extLst>
              <a:ext uri="{FF2B5EF4-FFF2-40B4-BE49-F238E27FC236}">
                <a16:creationId xmlns:a16="http://schemas.microsoft.com/office/drawing/2014/main" id="{A87E93F4-F9E2-4CBB-BD7F-B3F047F7D4D6}"/>
              </a:ext>
            </a:extLst>
          </p:cNvPr>
          <p:cNvPicPr>
            <a:picLocks noChangeAspect="1"/>
          </p:cNvPicPr>
          <p:nvPr/>
        </p:nvPicPr>
        <p:blipFill>
          <a:blip r:embed="rId3"/>
          <a:stretch>
            <a:fillRect/>
          </a:stretch>
        </p:blipFill>
        <p:spPr>
          <a:xfrm>
            <a:off x="7985474" y="228600"/>
            <a:ext cx="929926" cy="840817"/>
          </a:xfrm>
          <a:prstGeom prst="rect">
            <a:avLst/>
          </a:prstGeom>
        </p:spPr>
      </p:pic>
      <p:pic>
        <p:nvPicPr>
          <p:cNvPr id="4" name="Slika 3">
            <a:extLst>
              <a:ext uri="{FF2B5EF4-FFF2-40B4-BE49-F238E27FC236}">
                <a16:creationId xmlns:a16="http://schemas.microsoft.com/office/drawing/2014/main" id="{0011BB87-B359-4181-94D5-FF529ADD830A}"/>
              </a:ext>
            </a:extLst>
          </p:cNvPr>
          <p:cNvPicPr>
            <a:picLocks noChangeAspect="1"/>
          </p:cNvPicPr>
          <p:nvPr/>
        </p:nvPicPr>
        <p:blipFill>
          <a:blip r:embed="rId4"/>
          <a:stretch>
            <a:fillRect/>
          </a:stretch>
        </p:blipFill>
        <p:spPr>
          <a:xfrm>
            <a:off x="3133818" y="3824242"/>
            <a:ext cx="5122415" cy="2881358"/>
          </a:xfrm>
          <a:prstGeom prst="rect">
            <a:avLst/>
          </a:prstGeom>
        </p:spPr>
      </p:pic>
    </p:spTree>
    <p:extLst>
      <p:ext uri="{BB962C8B-B14F-4D97-AF65-F5344CB8AC3E}">
        <p14:creationId xmlns:p14="http://schemas.microsoft.com/office/powerpoint/2010/main" val="29247497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zan-zatvori-t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09800"/>
            <a:ext cx="7391400" cy="4467225"/>
          </a:xfrm>
          <a:prstGeom prst="rect">
            <a:avLst/>
          </a:prstGeom>
          <a:noFill/>
          <a:extLst>
            <a:ext uri="{909E8E84-426E-40DD-AFC4-6F175D3DCCD1}">
              <a14:hiddenFill xmlns:a14="http://schemas.microsoft.com/office/drawing/2010/main">
                <a:solidFill>
                  <a:srgbClr val="FFFFFF"/>
                </a:solidFill>
              </a14:hiddenFill>
            </a:ext>
          </a:extLst>
        </p:spPr>
      </p:pic>
      <p:sp>
        <p:nvSpPr>
          <p:cNvPr id="63491" name="Rectangle 3"/>
          <p:cNvSpPr>
            <a:spLocks noChangeArrowheads="1"/>
          </p:cNvSpPr>
          <p:nvPr/>
        </p:nvSpPr>
        <p:spPr bwMode="auto">
          <a:xfrm>
            <a:off x="152400" y="228600"/>
            <a:ext cx="8763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buClr>
                <a:srgbClr val="FFFF00"/>
              </a:buClr>
              <a:buFontTx/>
              <a:buNone/>
            </a:pPr>
            <a:r>
              <a:rPr lang="sr-Latn-CS" altLang="sr-Latn-RS" sz="2400" dirty="0">
                <a:latin typeface="Cambria" panose="02040503050406030204" pitchFamily="18" charset="0"/>
                <a:ea typeface="Cambria" panose="02040503050406030204" pitchFamily="18" charset="0"/>
              </a:rPr>
              <a:t>      Pored dobrovoljne prodaje organa</a:t>
            </a:r>
          </a:p>
          <a:p>
            <a:pPr marL="342900" indent="-342900" algn="just">
              <a:buClr>
                <a:srgbClr val="FFFF00"/>
              </a:buClr>
              <a:buFontTx/>
              <a:buChar char="-"/>
            </a:pPr>
            <a:r>
              <a:rPr lang="sr-Latn-CS" altLang="sr-Latn-RS" sz="2400" dirty="0">
                <a:latin typeface="Cambria" panose="02040503050406030204" pitchFamily="18" charset="0"/>
                <a:ea typeface="Cambria" panose="02040503050406030204" pitchFamily="18" charset="0"/>
              </a:rPr>
              <a:t> opisani su i slučajevi otimanja i ubijanja djece i odraslih</a:t>
            </a:r>
          </a:p>
          <a:p>
            <a:pPr marL="342900" indent="-342900" algn="just">
              <a:buClr>
                <a:srgbClr val="FFFF00"/>
              </a:buClr>
              <a:buFontTx/>
              <a:buChar char="-"/>
            </a:pPr>
            <a:r>
              <a:rPr lang="sr-Latn-CS" altLang="sr-Latn-RS" sz="2400" dirty="0">
                <a:latin typeface="Cambria" panose="02040503050406030204" pitchFamily="18" charset="0"/>
                <a:ea typeface="Cambria" panose="02040503050406030204" pitchFamily="18" charset="0"/>
              </a:rPr>
              <a:t> (zatvorenika) u cilju uzimanja organa za transplantaciju</a:t>
            </a:r>
          </a:p>
        </p:txBody>
      </p:sp>
      <p:pic>
        <p:nvPicPr>
          <p:cNvPr id="2" name="Slika 1">
            <a:extLst>
              <a:ext uri="{FF2B5EF4-FFF2-40B4-BE49-F238E27FC236}">
                <a16:creationId xmlns:a16="http://schemas.microsoft.com/office/drawing/2014/main" id="{4F776262-3E08-4559-BBF6-10B45C0EA7DF}"/>
              </a:ext>
            </a:extLst>
          </p:cNvPr>
          <p:cNvPicPr>
            <a:picLocks noChangeAspect="1"/>
          </p:cNvPicPr>
          <p:nvPr/>
        </p:nvPicPr>
        <p:blipFill>
          <a:blip r:embed="rId3"/>
          <a:stretch>
            <a:fillRect/>
          </a:stretch>
        </p:blipFill>
        <p:spPr>
          <a:xfrm>
            <a:off x="295285" y="1658760"/>
            <a:ext cx="8553429" cy="42676"/>
          </a:xfrm>
          <a:prstGeom prst="rect">
            <a:avLst/>
          </a:prstGeom>
        </p:spPr>
      </p:pic>
    </p:spTree>
    <p:extLst>
      <p:ext uri="{BB962C8B-B14F-4D97-AF65-F5344CB8AC3E}">
        <p14:creationId xmlns:p14="http://schemas.microsoft.com/office/powerpoint/2010/main" val="3889877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idx="1"/>
          </p:nvPr>
        </p:nvSpPr>
        <p:spPr>
          <a:xfrm>
            <a:off x="228600" y="304800"/>
            <a:ext cx="8686800" cy="5767526"/>
          </a:xfrm>
        </p:spPr>
        <p:txBody>
          <a:bodyPr/>
          <a:lstStyle/>
          <a:p>
            <a:pPr marL="0" indent="0" algn="just">
              <a:buFontTx/>
              <a:buNone/>
            </a:pPr>
            <a:r>
              <a:rPr lang="it-IT" altLang="sr-Latn-RS" sz="2400" b="1" dirty="0">
                <a:latin typeface="Cambria" panose="02040503050406030204" pitchFamily="18" charset="0"/>
                <a:ea typeface="Cambria" panose="02040503050406030204" pitchFamily="18" charset="0"/>
              </a:rPr>
              <a:t>10.03.2006.</a:t>
            </a:r>
            <a:r>
              <a:rPr lang="sr-Latn-CS" altLang="sr-Latn-RS" sz="2400" b="1" dirty="0">
                <a:latin typeface="Cambria" panose="02040503050406030204" pitchFamily="18" charset="0"/>
                <a:ea typeface="Cambria" panose="02040503050406030204" pitchFamily="18" charset="0"/>
              </a:rPr>
              <a:t> – </a:t>
            </a:r>
            <a:r>
              <a:rPr lang="sr-Latn-CS" altLang="sr-Latn-RS" sz="2400" b="1" dirty="0">
                <a:solidFill>
                  <a:srgbClr val="FF3300"/>
                </a:solidFill>
                <a:latin typeface="Cambria" panose="02040503050406030204" pitchFamily="18" charset="0"/>
                <a:ea typeface="Cambria" panose="02040503050406030204" pitchFamily="18" charset="0"/>
              </a:rPr>
              <a:t>U Kini o</a:t>
            </a:r>
            <a:r>
              <a:rPr lang="it-IT" altLang="sr-Latn-RS" sz="2400" b="1" dirty="0" err="1">
                <a:solidFill>
                  <a:srgbClr val="FF3300"/>
                </a:solidFill>
                <a:latin typeface="Cambria" panose="02040503050406030204" pitchFamily="18" charset="0"/>
                <a:ea typeface="Cambria" panose="02040503050406030204" pitchFamily="18" charset="0"/>
              </a:rPr>
              <a:t>tkriven</a:t>
            </a:r>
            <a:r>
              <a:rPr lang="it-IT" altLang="sr-Latn-RS" sz="2400" b="1" dirty="0">
                <a:solidFill>
                  <a:srgbClr val="FF3300"/>
                </a:solidFill>
                <a:latin typeface="Cambria" panose="02040503050406030204" pitchFamily="18" charset="0"/>
                <a:ea typeface="Cambria" panose="02040503050406030204" pitchFamily="18" charset="0"/>
              </a:rPr>
              <a:t> </a:t>
            </a:r>
            <a:r>
              <a:rPr lang="it-IT" altLang="sr-Latn-RS" sz="2400" b="1" dirty="0" err="1">
                <a:solidFill>
                  <a:srgbClr val="FF3300"/>
                </a:solidFill>
                <a:latin typeface="Cambria" panose="02040503050406030204" pitchFamily="18" charset="0"/>
                <a:ea typeface="Cambria" panose="02040503050406030204" pitchFamily="18" charset="0"/>
              </a:rPr>
              <a:t>koncentracioni</a:t>
            </a:r>
            <a:r>
              <a:rPr lang="it-IT" altLang="sr-Latn-RS" sz="2400" b="1" dirty="0">
                <a:solidFill>
                  <a:srgbClr val="FF3300"/>
                </a:solidFill>
                <a:latin typeface="Cambria" panose="02040503050406030204" pitchFamily="18" charset="0"/>
                <a:ea typeface="Cambria" panose="02040503050406030204" pitchFamily="18" charset="0"/>
              </a:rPr>
              <a:t> </a:t>
            </a:r>
            <a:r>
              <a:rPr lang="it-IT" altLang="sr-Latn-RS" sz="2400" b="1" dirty="0" err="1">
                <a:solidFill>
                  <a:srgbClr val="FF3300"/>
                </a:solidFill>
                <a:latin typeface="Cambria" panose="02040503050406030204" pitchFamily="18" charset="0"/>
                <a:ea typeface="Cambria" panose="02040503050406030204" pitchFamily="18" charset="0"/>
              </a:rPr>
              <a:t>logor</a:t>
            </a:r>
            <a:r>
              <a:rPr lang="it-IT" altLang="sr-Latn-RS" sz="2400" b="1" dirty="0">
                <a:latin typeface="Cambria" panose="02040503050406030204" pitchFamily="18" charset="0"/>
                <a:ea typeface="Cambria" panose="02040503050406030204" pitchFamily="18" charset="0"/>
              </a:rPr>
              <a:t> Falun Gong</a:t>
            </a:r>
            <a:r>
              <a:rPr lang="sr-Latn-CS" altLang="sr-Latn-RS" sz="2400" b="1" dirty="0">
                <a:latin typeface="Cambria" panose="02040503050406030204" pitchFamily="18" charset="0"/>
                <a:ea typeface="Cambria" panose="02040503050406030204" pitchFamily="18" charset="0"/>
              </a:rPr>
              <a:t> - </a:t>
            </a:r>
            <a:r>
              <a:rPr lang="sr-Latn-CS" altLang="sr-Latn-RS" sz="2400" b="1" dirty="0">
                <a:solidFill>
                  <a:srgbClr val="FF3300"/>
                </a:solidFill>
                <a:latin typeface="Cambria" panose="02040503050406030204" pitchFamily="18" charset="0"/>
                <a:ea typeface="Cambria" panose="02040503050406030204" pitchFamily="18" charset="0"/>
              </a:rPr>
              <a:t>z</a:t>
            </a:r>
            <a:r>
              <a:rPr lang="it-IT" altLang="sr-Latn-RS" sz="2400" b="1" dirty="0" err="1">
                <a:solidFill>
                  <a:srgbClr val="FF3300"/>
                </a:solidFill>
                <a:latin typeface="Cambria" panose="02040503050406030204" pitchFamily="18" charset="0"/>
                <a:ea typeface="Cambria" panose="02040503050406030204" pitchFamily="18" charset="0"/>
              </a:rPr>
              <a:t>atvorenike</a:t>
            </a:r>
            <a:r>
              <a:rPr lang="it-IT" altLang="sr-Latn-RS" sz="2400" b="1" dirty="0">
                <a:solidFill>
                  <a:srgbClr val="FF3300"/>
                </a:solidFill>
                <a:latin typeface="Cambria" panose="02040503050406030204" pitchFamily="18" charset="0"/>
                <a:ea typeface="Cambria" panose="02040503050406030204" pitchFamily="18" charset="0"/>
              </a:rPr>
              <a:t> </a:t>
            </a:r>
            <a:r>
              <a:rPr lang="it-IT" altLang="sr-Latn-RS" sz="2400" b="1" dirty="0" err="1">
                <a:solidFill>
                  <a:srgbClr val="FF3300"/>
                </a:solidFill>
                <a:latin typeface="Cambria" panose="02040503050406030204" pitchFamily="18" charset="0"/>
                <a:ea typeface="Cambria" panose="02040503050406030204" pitchFamily="18" charset="0"/>
              </a:rPr>
              <a:t>ubijaju</a:t>
            </a:r>
            <a:r>
              <a:rPr lang="it-IT" altLang="sr-Latn-RS" sz="2400" b="1" dirty="0">
                <a:solidFill>
                  <a:srgbClr val="FF3300"/>
                </a:solidFill>
                <a:latin typeface="Cambria" panose="02040503050406030204" pitchFamily="18" charset="0"/>
                <a:ea typeface="Cambria" panose="02040503050406030204" pitchFamily="18" charset="0"/>
              </a:rPr>
              <a:t> radi </a:t>
            </a:r>
            <a:r>
              <a:rPr lang="it-IT" altLang="sr-Latn-RS" sz="2400" b="1" dirty="0" err="1">
                <a:solidFill>
                  <a:srgbClr val="FF3300"/>
                </a:solidFill>
                <a:latin typeface="Cambria" panose="02040503050406030204" pitchFamily="18" charset="0"/>
                <a:ea typeface="Cambria" panose="02040503050406030204" pitchFamily="18" charset="0"/>
              </a:rPr>
              <a:t>trgovine</a:t>
            </a:r>
            <a:r>
              <a:rPr lang="it-IT" altLang="sr-Latn-RS" sz="2400" b="1" dirty="0">
                <a:solidFill>
                  <a:srgbClr val="FF3300"/>
                </a:solidFill>
                <a:latin typeface="Cambria" panose="02040503050406030204" pitchFamily="18" charset="0"/>
                <a:ea typeface="Cambria" panose="02040503050406030204" pitchFamily="18" charset="0"/>
              </a:rPr>
              <a:t> </a:t>
            </a:r>
            <a:r>
              <a:rPr lang="it-IT" altLang="sr-Latn-RS" sz="2400" b="1" dirty="0" err="1">
                <a:solidFill>
                  <a:srgbClr val="FF3300"/>
                </a:solidFill>
                <a:latin typeface="Cambria" panose="02040503050406030204" pitchFamily="18" charset="0"/>
                <a:ea typeface="Cambria" panose="02040503050406030204" pitchFamily="18" charset="0"/>
              </a:rPr>
              <a:t>organima</a:t>
            </a:r>
            <a:endParaRPr lang="sr-Latn-CS" altLang="sr-Latn-RS" sz="2400" b="1" dirty="0">
              <a:solidFill>
                <a:srgbClr val="FF3300"/>
              </a:solidFill>
              <a:latin typeface="Cambria" panose="02040503050406030204" pitchFamily="18" charset="0"/>
              <a:ea typeface="Cambria" panose="02040503050406030204" pitchFamily="18" charset="0"/>
            </a:endParaRPr>
          </a:p>
          <a:p>
            <a:pPr marL="0" indent="0" algn="just">
              <a:lnSpc>
                <a:spcPct val="10000"/>
              </a:lnSpc>
              <a:buFontTx/>
              <a:buNone/>
            </a:pPr>
            <a:endParaRPr lang="en-US" altLang="sr-Latn-RS" sz="3000" dirty="0">
              <a:solidFill>
                <a:srgbClr val="FF3300"/>
              </a:solidFill>
              <a:latin typeface="Cambria" panose="02040503050406030204" pitchFamily="18" charset="0"/>
              <a:ea typeface="Cambria" panose="02040503050406030204" pitchFamily="18" charset="0"/>
            </a:endParaRPr>
          </a:p>
          <a:p>
            <a:pPr marL="0" indent="0" algn="just">
              <a:buFontTx/>
              <a:buNone/>
            </a:pPr>
            <a:endParaRPr lang="sr-Latn-CS" altLang="sr-Latn-RS" sz="2400" dirty="0">
              <a:latin typeface="Cambria" panose="02040503050406030204" pitchFamily="18" charset="0"/>
              <a:ea typeface="Cambria" panose="02040503050406030204" pitchFamily="18" charset="0"/>
            </a:endParaRPr>
          </a:p>
          <a:p>
            <a:pPr marL="0" indent="0" algn="just">
              <a:buFontTx/>
              <a:buNone/>
            </a:pPr>
            <a:endParaRPr lang="sr-Latn-CS" altLang="sr-Latn-RS" sz="2400" dirty="0">
              <a:latin typeface="Cambria" panose="02040503050406030204" pitchFamily="18" charset="0"/>
              <a:ea typeface="Cambria" panose="02040503050406030204" pitchFamily="18" charset="0"/>
            </a:endParaRPr>
          </a:p>
          <a:p>
            <a:pPr marL="0" indent="0" algn="just">
              <a:buFontTx/>
              <a:buNone/>
            </a:pPr>
            <a:r>
              <a:rPr lang="pl-PL" altLang="sr-Latn-RS" sz="2400" dirty="0">
                <a:latin typeface="Cambria" panose="02040503050406030204" pitchFamily="18" charset="0"/>
                <a:ea typeface="Cambria" panose="02040503050406030204" pitchFamily="18" charset="0"/>
              </a:rPr>
              <a:t>U logoru se u svakom trenutku nalazi preko 6000 Falun Gong praktikanata i </a:t>
            </a:r>
            <a:r>
              <a:rPr lang="pl-PL" altLang="sr-Latn-RS" sz="2400" dirty="0">
                <a:solidFill>
                  <a:srgbClr val="FF3300"/>
                </a:solidFill>
                <a:latin typeface="Cambria" panose="02040503050406030204" pitchFamily="18" charset="0"/>
                <a:ea typeface="Cambria" panose="02040503050406030204" pitchFamily="18" charset="0"/>
              </a:rPr>
              <a:t>“još niko nije izašao živ”</a:t>
            </a:r>
          </a:p>
          <a:p>
            <a:pPr marL="0" indent="0" algn="just">
              <a:buFontTx/>
              <a:buNone/>
            </a:pPr>
            <a:r>
              <a:rPr lang="pl-PL" altLang="sr-Latn-RS" sz="2400" dirty="0">
                <a:latin typeface="Cambria" panose="02040503050406030204" pitchFamily="18" charset="0"/>
                <a:ea typeface="Cambria" panose="02040503050406030204" pitchFamily="18" charset="0"/>
              </a:rPr>
              <a:t> Logor sadrži krematorij, a </a:t>
            </a:r>
            <a:r>
              <a:rPr lang="pl-PL" altLang="sr-Latn-RS" sz="2400" dirty="0">
                <a:solidFill>
                  <a:srgbClr val="FF3300"/>
                </a:solidFill>
                <a:latin typeface="Cambria" panose="02040503050406030204" pitchFamily="18" charset="0"/>
                <a:ea typeface="Cambria" panose="02040503050406030204" pitchFamily="18" charset="0"/>
              </a:rPr>
              <a:t>u zatvoru je zaposlen neuobičajeno velik broj liječnika</a:t>
            </a:r>
            <a:r>
              <a:rPr lang="pl-PL" altLang="sr-Latn-RS" sz="2400" dirty="0">
                <a:latin typeface="Cambria" panose="02040503050406030204" pitchFamily="18" charset="0"/>
                <a:ea typeface="Cambria" panose="02040503050406030204" pitchFamily="18" charset="0"/>
              </a:rPr>
              <a:t> - što govori o zatvorskoj praksi ubijanja zatvorenika radi uzimanja njihovih organa, koji se prodaju</a:t>
            </a:r>
            <a:endParaRPr lang="en-US" altLang="sr-Latn-RS" sz="2400" dirty="0">
              <a:latin typeface="Cambria" panose="02040503050406030204" pitchFamily="18" charset="0"/>
              <a:ea typeface="Cambria" panose="02040503050406030204" pitchFamily="18" charset="0"/>
            </a:endParaRPr>
          </a:p>
        </p:txBody>
      </p:sp>
      <p:pic>
        <p:nvPicPr>
          <p:cNvPr id="2" name="Slika 1">
            <a:extLst>
              <a:ext uri="{FF2B5EF4-FFF2-40B4-BE49-F238E27FC236}">
                <a16:creationId xmlns:a16="http://schemas.microsoft.com/office/drawing/2014/main" id="{7E3B7BCA-F192-4FB7-AE21-16243EA971E1}"/>
              </a:ext>
            </a:extLst>
          </p:cNvPr>
          <p:cNvPicPr>
            <a:picLocks noChangeAspect="1"/>
          </p:cNvPicPr>
          <p:nvPr/>
        </p:nvPicPr>
        <p:blipFill>
          <a:blip r:embed="rId2"/>
          <a:stretch>
            <a:fillRect/>
          </a:stretch>
        </p:blipFill>
        <p:spPr>
          <a:xfrm>
            <a:off x="295285" y="1179366"/>
            <a:ext cx="8553429" cy="42676"/>
          </a:xfrm>
          <a:prstGeom prst="rect">
            <a:avLst/>
          </a:prstGeom>
        </p:spPr>
      </p:pic>
      <p:pic>
        <p:nvPicPr>
          <p:cNvPr id="3" name="Slika 2">
            <a:extLst>
              <a:ext uri="{FF2B5EF4-FFF2-40B4-BE49-F238E27FC236}">
                <a16:creationId xmlns:a16="http://schemas.microsoft.com/office/drawing/2014/main" id="{9D60EEFF-2F87-4C7B-AD2E-AD699DD2319A}"/>
              </a:ext>
            </a:extLst>
          </p:cNvPr>
          <p:cNvPicPr>
            <a:picLocks noChangeAspect="1"/>
          </p:cNvPicPr>
          <p:nvPr/>
        </p:nvPicPr>
        <p:blipFill>
          <a:blip r:embed="rId3"/>
          <a:stretch>
            <a:fillRect/>
          </a:stretch>
        </p:blipFill>
        <p:spPr>
          <a:xfrm>
            <a:off x="2414725" y="4320710"/>
            <a:ext cx="4270349" cy="2399188"/>
          </a:xfrm>
          <a:prstGeom prst="rect">
            <a:avLst/>
          </a:prstGeom>
        </p:spPr>
      </p:pic>
    </p:spTree>
    <p:extLst>
      <p:ext uri="{BB962C8B-B14F-4D97-AF65-F5344CB8AC3E}">
        <p14:creationId xmlns:p14="http://schemas.microsoft.com/office/powerpoint/2010/main" val="234058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br>
              <a:rPr lang="sr-Latn-C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br>
              <a:rPr lang="sr-Latn-CS"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sr-Latn-CS" sz="400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VRSTE TRANSPLANTACIJE - o</a:t>
            </a:r>
            <a:r>
              <a:rPr lang="en-US" sz="4000" dirty="0" err="1">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rgani</a:t>
            </a:r>
            <a:r>
              <a:rPr lang="sr-Latn-CS" sz="4000" dirty="0">
                <a:ln w="0"/>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br>
              <a:rPr lang="sr-Latn-CS" sz="4000" b="1" i="1" dirty="0">
                <a:solidFill>
                  <a:srgbClr val="C00000"/>
                </a:solidFill>
                <a:effectLst>
                  <a:outerShdw blurRad="38100" dist="38100" dir="2700000" algn="tl">
                    <a:srgbClr val="000000"/>
                  </a:outerShdw>
                </a:effectLst>
                <a:latin typeface="Cambria" panose="02040503050406030204" pitchFamily="18" charset="0"/>
                <a:ea typeface="Cambria" panose="02040503050406030204" pitchFamily="18" charset="0"/>
              </a:rPr>
            </a:br>
            <a:br>
              <a:rPr lang="hr-HR" dirty="0">
                <a:solidFill>
                  <a:srgbClr val="C00000"/>
                </a:solidFill>
                <a:latin typeface="Cambria" panose="02040503050406030204" pitchFamily="18" charset="0"/>
                <a:ea typeface="Cambria" panose="02040503050406030204" pitchFamily="18" charset="0"/>
              </a:rPr>
            </a:br>
            <a:endParaRPr lang="hr-HR" dirty="0">
              <a:solidFill>
                <a:srgbClr val="C00000"/>
              </a:solidFill>
              <a:latin typeface="Cambria" panose="02040503050406030204" pitchFamily="18" charset="0"/>
              <a:ea typeface="Cambria" panose="02040503050406030204" pitchFamily="18" charset="0"/>
            </a:endParaRPr>
          </a:p>
        </p:txBody>
      </p:sp>
      <p:sp>
        <p:nvSpPr>
          <p:cNvPr id="3" name="Rezervirano mjesto sadržaja 2"/>
          <p:cNvSpPr>
            <a:spLocks noGrp="1"/>
          </p:cNvSpPr>
          <p:nvPr>
            <p:ph idx="1"/>
          </p:nvPr>
        </p:nvSpPr>
        <p:spPr/>
        <p:txBody>
          <a:bodyPr>
            <a:normAutofit fontScale="85000" lnSpcReduction="20000"/>
          </a:bodyPr>
          <a:lstStyle/>
          <a:p>
            <a:pPr marL="0" lvl="0" indent="0" fontAlgn="base">
              <a:lnSpc>
                <a:spcPct val="150000"/>
              </a:lnSpc>
              <a:spcBef>
                <a:spcPct val="20000"/>
              </a:spcBef>
              <a:spcAft>
                <a:spcPct val="0"/>
              </a:spcAft>
              <a:buFontTx/>
              <a:buChar char="•"/>
            </a:pPr>
            <a:r>
              <a:rPr lang="en-US" altLang="en-US" b="1" kern="0" dirty="0">
                <a:latin typeface="Cambria" panose="02040503050406030204" pitchFamily="18" charset="0"/>
                <a:ea typeface="Cambria" panose="02040503050406030204" pitchFamily="18" charset="0"/>
              </a:rPr>
              <a:t>BUBREG</a:t>
            </a:r>
            <a:r>
              <a:rPr lang="sr-Latn-CS" altLang="en-US" b="1" kern="0" dirty="0">
                <a:latin typeface="Cambria" panose="02040503050406030204" pitchFamily="18" charset="0"/>
                <a:ea typeface="Cambria" panose="02040503050406030204" pitchFamily="18" charset="0"/>
              </a:rPr>
              <a:t> </a:t>
            </a:r>
            <a:r>
              <a:rPr lang="sr-Latn-CS" altLang="en-US" sz="3200" b="1" kern="0" dirty="0">
                <a:latin typeface="Cambria" panose="02040503050406030204" pitchFamily="18" charset="0"/>
                <a:ea typeface="Cambria" panose="02040503050406030204" pitchFamily="18" charset="0"/>
              </a:rPr>
              <a:t>   -   terapija održavanja - d</a:t>
            </a:r>
            <a:r>
              <a:rPr lang="sl-SI" altLang="en-US" sz="3200" b="1" kern="0" dirty="0">
                <a:latin typeface="Cambria" panose="02040503050406030204" pitchFamily="18" charset="0"/>
                <a:ea typeface="Cambria" panose="02040503050406030204" pitchFamily="18" charset="0"/>
              </a:rPr>
              <a:t>ijaliza </a:t>
            </a:r>
          </a:p>
          <a:p>
            <a:pPr marL="0" lvl="0" indent="0" fontAlgn="base">
              <a:lnSpc>
                <a:spcPct val="150000"/>
              </a:lnSpc>
              <a:spcBef>
                <a:spcPct val="20000"/>
              </a:spcBef>
              <a:spcAft>
                <a:spcPct val="0"/>
              </a:spcAft>
              <a:buNone/>
            </a:pPr>
            <a:r>
              <a:rPr lang="sr-Latn-CS" altLang="en-US" sz="2000" b="1" kern="0" dirty="0">
                <a:latin typeface="Cambria" panose="02040503050406030204" pitchFamily="18" charset="0"/>
                <a:ea typeface="Cambria" panose="02040503050406030204" pitchFamily="18" charset="0"/>
              </a:rPr>
              <a:t>                                                      </a:t>
            </a:r>
            <a:r>
              <a:rPr lang="sr-Latn-CS" altLang="en-US" sz="1800" b="1" kern="0" dirty="0">
                <a:latin typeface="Cambria" panose="02040503050406030204" pitchFamily="18" charset="0"/>
                <a:ea typeface="Cambria" panose="02040503050406030204" pitchFamily="18" charset="0"/>
              </a:rPr>
              <a:t>         </a:t>
            </a:r>
          </a:p>
          <a:p>
            <a:pPr marL="0" lvl="0" indent="0" fontAlgn="base">
              <a:lnSpc>
                <a:spcPct val="150000"/>
              </a:lnSpc>
              <a:spcBef>
                <a:spcPct val="20000"/>
              </a:spcBef>
              <a:spcAft>
                <a:spcPct val="0"/>
              </a:spcAft>
              <a:buNone/>
            </a:pPr>
            <a:endParaRPr lang="sr-Latn-CS" altLang="en-US" sz="1800" b="1" kern="0" dirty="0">
              <a:latin typeface="Cambria" panose="02040503050406030204" pitchFamily="18" charset="0"/>
              <a:ea typeface="Cambria" panose="02040503050406030204" pitchFamily="18" charset="0"/>
            </a:endParaRPr>
          </a:p>
          <a:p>
            <a:pPr marL="0" lvl="0" indent="0" fontAlgn="base">
              <a:lnSpc>
                <a:spcPct val="150000"/>
              </a:lnSpc>
              <a:spcBef>
                <a:spcPct val="20000"/>
              </a:spcBef>
              <a:spcAft>
                <a:spcPct val="0"/>
              </a:spcAft>
              <a:buFontTx/>
              <a:buChar char="•"/>
            </a:pPr>
            <a:r>
              <a:rPr lang="sr-Latn-CS" altLang="en-US" sz="1800" b="1" kern="0" dirty="0">
                <a:latin typeface="Cambria" panose="02040503050406030204" pitchFamily="18" charset="0"/>
                <a:ea typeface="Cambria" panose="02040503050406030204" pitchFamily="18" charset="0"/>
              </a:rPr>
              <a:t> </a:t>
            </a:r>
            <a:r>
              <a:rPr lang="sr-Latn-CS" altLang="en-US" sz="2400" b="1" kern="0" dirty="0">
                <a:latin typeface="Cambria" panose="02040503050406030204" pitchFamily="18" charset="0"/>
                <a:ea typeface="Cambria" panose="02040503050406030204" pitchFamily="18" charset="0"/>
              </a:rPr>
              <a:t>JETRA</a:t>
            </a:r>
          </a:p>
          <a:p>
            <a:pPr marL="0" lvl="0" indent="0" fontAlgn="base">
              <a:lnSpc>
                <a:spcPct val="150000"/>
              </a:lnSpc>
              <a:spcBef>
                <a:spcPct val="20000"/>
              </a:spcBef>
              <a:spcAft>
                <a:spcPct val="0"/>
              </a:spcAft>
              <a:buFontTx/>
              <a:buChar char="•"/>
            </a:pPr>
            <a:r>
              <a:rPr lang="sr-Latn-CS" altLang="en-US" sz="2400" b="1" kern="0" dirty="0">
                <a:latin typeface="Cambria" panose="02040503050406030204" pitchFamily="18" charset="0"/>
                <a:ea typeface="Cambria" panose="02040503050406030204" pitchFamily="18" charset="0"/>
              </a:rPr>
              <a:t> SRCE</a:t>
            </a:r>
          </a:p>
          <a:p>
            <a:pPr marL="0" lvl="0" indent="0" fontAlgn="base">
              <a:lnSpc>
                <a:spcPct val="150000"/>
              </a:lnSpc>
              <a:spcBef>
                <a:spcPct val="20000"/>
              </a:spcBef>
              <a:spcAft>
                <a:spcPct val="0"/>
              </a:spcAft>
              <a:buFontTx/>
              <a:buChar char="•"/>
            </a:pPr>
            <a:r>
              <a:rPr lang="sr-Latn-CS" altLang="en-US" sz="2400" b="1" kern="0" dirty="0">
                <a:latin typeface="Cambria" panose="02040503050406030204" pitchFamily="18" charset="0"/>
                <a:ea typeface="Cambria" panose="02040503050406030204" pitchFamily="18" charset="0"/>
              </a:rPr>
              <a:t> PLUĆA                  </a:t>
            </a:r>
          </a:p>
          <a:p>
            <a:pPr marL="0" lvl="0" indent="0" fontAlgn="base">
              <a:lnSpc>
                <a:spcPct val="150000"/>
              </a:lnSpc>
              <a:spcBef>
                <a:spcPct val="20000"/>
              </a:spcBef>
              <a:spcAft>
                <a:spcPct val="0"/>
              </a:spcAft>
              <a:buFontTx/>
              <a:buChar char="•"/>
            </a:pPr>
            <a:r>
              <a:rPr lang="sr-Latn-CS" altLang="en-US" sz="2400" b="1" kern="0" dirty="0">
                <a:latin typeface="Cambria" panose="02040503050406030204" pitchFamily="18" charset="0"/>
                <a:ea typeface="Cambria" panose="02040503050406030204" pitchFamily="18" charset="0"/>
              </a:rPr>
              <a:t> CRIJEVA</a:t>
            </a:r>
          </a:p>
          <a:p>
            <a:pPr marL="0" indent="0">
              <a:buNone/>
            </a:pPr>
            <a:endParaRPr lang="hr-HR" dirty="0">
              <a:latin typeface="Cambria" panose="02040503050406030204" pitchFamily="18" charset="0"/>
              <a:ea typeface="Cambria" panose="02040503050406030204" pitchFamily="18" charset="0"/>
            </a:endParaRPr>
          </a:p>
          <a:p>
            <a:pPr marL="0" indent="0">
              <a:buNone/>
            </a:pPr>
            <a:endParaRPr lang="hr-HR" dirty="0">
              <a:latin typeface="Cambria" panose="02040503050406030204" pitchFamily="18" charset="0"/>
              <a:ea typeface="Cambria" panose="02040503050406030204" pitchFamily="18" charset="0"/>
            </a:endParaRPr>
          </a:p>
          <a:p>
            <a:pPr marL="0" indent="0">
              <a:buNone/>
            </a:pPr>
            <a:r>
              <a:rPr lang="hr-HR" sz="28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Osnovni problem</a:t>
            </a:r>
            <a:r>
              <a:rPr lang="hr-HR" sz="2800" b="1" i="1" dirty="0">
                <a:latin typeface="Cambria" panose="02040503050406030204" pitchFamily="18" charset="0"/>
                <a:ea typeface="Cambria" panose="02040503050406030204" pitchFamily="18" charset="0"/>
              </a:rPr>
              <a:t>: manjak </a:t>
            </a:r>
            <a:r>
              <a:rPr lang="hr-HR" sz="2800" b="1" i="1" dirty="0" err="1">
                <a:latin typeface="Cambria" panose="02040503050406030204" pitchFamily="18" charset="0"/>
                <a:ea typeface="Cambria" panose="02040503050406030204" pitchFamily="18" charset="0"/>
              </a:rPr>
              <a:t>kadaveričnih</a:t>
            </a:r>
            <a:r>
              <a:rPr lang="hr-HR" sz="2800" b="1" i="1" dirty="0">
                <a:latin typeface="Cambria" panose="02040503050406030204" pitchFamily="18" charset="0"/>
                <a:ea typeface="Cambria" panose="02040503050406030204" pitchFamily="18" charset="0"/>
              </a:rPr>
              <a:t> organa i tkiva</a:t>
            </a:r>
          </a:p>
        </p:txBody>
      </p:sp>
      <p:sp>
        <p:nvSpPr>
          <p:cNvPr id="4" name="Desna vitičasta zagrada 3"/>
          <p:cNvSpPr/>
          <p:nvPr/>
        </p:nvSpPr>
        <p:spPr>
          <a:xfrm>
            <a:off x="2515795" y="3093644"/>
            <a:ext cx="1339403" cy="229244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pic>
        <p:nvPicPr>
          <p:cNvPr id="5" name="Slika 4"/>
          <p:cNvPicPr>
            <a:picLocks noChangeAspect="1"/>
          </p:cNvPicPr>
          <p:nvPr/>
        </p:nvPicPr>
        <p:blipFill>
          <a:blip r:embed="rId2"/>
          <a:stretch>
            <a:fillRect/>
          </a:stretch>
        </p:blipFill>
        <p:spPr>
          <a:xfrm>
            <a:off x="3855198" y="3825025"/>
            <a:ext cx="5288802" cy="829678"/>
          </a:xfrm>
          <a:prstGeom prst="rect">
            <a:avLst/>
          </a:prstGeom>
        </p:spPr>
      </p:pic>
      <p:pic>
        <p:nvPicPr>
          <p:cNvPr id="6" name="Slika 5">
            <a:extLst>
              <a:ext uri="{FF2B5EF4-FFF2-40B4-BE49-F238E27FC236}">
                <a16:creationId xmlns:a16="http://schemas.microsoft.com/office/drawing/2014/main" id="{81F7C239-61AF-4762-91A3-C1999F2A8FF1}"/>
              </a:ext>
            </a:extLst>
          </p:cNvPr>
          <p:cNvPicPr>
            <a:picLocks noChangeAspect="1"/>
          </p:cNvPicPr>
          <p:nvPr/>
        </p:nvPicPr>
        <p:blipFill>
          <a:blip r:embed="rId3"/>
          <a:stretch>
            <a:fillRect/>
          </a:stretch>
        </p:blipFill>
        <p:spPr>
          <a:xfrm>
            <a:off x="233141" y="1471916"/>
            <a:ext cx="8553429" cy="42676"/>
          </a:xfrm>
          <a:prstGeom prst="rect">
            <a:avLst/>
          </a:prstGeom>
        </p:spPr>
      </p:pic>
    </p:spTree>
    <p:extLst>
      <p:ext uri="{BB962C8B-B14F-4D97-AF65-F5344CB8AC3E}">
        <p14:creationId xmlns:p14="http://schemas.microsoft.com/office/powerpoint/2010/main" val="1138293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p:txBody>
          <a:bodyPr/>
          <a:lstStyle/>
          <a:p>
            <a:pPr eaLnBrk="1" hangingPunct="1"/>
            <a:r>
              <a:rPr lang="hr-HR" altLang="sr-Latn-RS"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Povijest transplantacije bubrega</a:t>
            </a:r>
          </a:p>
        </p:txBody>
      </p:sp>
      <p:pic>
        <p:nvPicPr>
          <p:cNvPr id="7171" name="Picture 4" descr="Slikovni rezultat za transplantation histor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1854200"/>
            <a:ext cx="36576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486400" y="5715000"/>
            <a:ext cx="2300288" cy="646113"/>
          </a:xfrm>
          <a:prstGeom prst="rect">
            <a:avLst/>
          </a:prstGeom>
          <a:solidFill>
            <a:schemeClr val="accent3">
              <a:lumMod val="40000"/>
              <a:lumOff val="60000"/>
            </a:schemeClr>
          </a:solidFill>
        </p:spPr>
        <p:txBody>
          <a:bodyPr wrap="none">
            <a:spAutoFit/>
          </a:bodyPr>
          <a:lstStyle/>
          <a:p>
            <a:pPr>
              <a:defRPr/>
            </a:pPr>
            <a:r>
              <a:rPr lang="hr-HR" dirty="0">
                <a:latin typeface="Arial" charset="0"/>
              </a:rPr>
              <a:t>Braća Herrick</a:t>
            </a:r>
          </a:p>
          <a:p>
            <a:pPr>
              <a:defRPr/>
            </a:pPr>
            <a:r>
              <a:rPr lang="hr-HR" dirty="0">
                <a:latin typeface="Arial" charset="0"/>
              </a:rPr>
              <a:t>Boston, 1954.godine</a:t>
            </a:r>
          </a:p>
        </p:txBody>
      </p:sp>
      <p:pic>
        <p:nvPicPr>
          <p:cNvPr id="7173" name="Picture 6" descr="Slikovni rezultat za transplantation histo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854200"/>
            <a:ext cx="305752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3744913" y="3962400"/>
            <a:ext cx="979487" cy="484188"/>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pic>
        <p:nvPicPr>
          <p:cNvPr id="2" name="Slika 1">
            <a:extLst>
              <a:ext uri="{FF2B5EF4-FFF2-40B4-BE49-F238E27FC236}">
                <a16:creationId xmlns:a16="http://schemas.microsoft.com/office/drawing/2014/main" id="{C80CB894-07F5-466B-B3C7-45C960271119}"/>
              </a:ext>
            </a:extLst>
          </p:cNvPr>
          <p:cNvPicPr>
            <a:picLocks noChangeAspect="1"/>
          </p:cNvPicPr>
          <p:nvPr/>
        </p:nvPicPr>
        <p:blipFill>
          <a:blip r:embed="rId6"/>
          <a:stretch>
            <a:fillRect/>
          </a:stretch>
        </p:blipFill>
        <p:spPr>
          <a:xfrm>
            <a:off x="108854" y="1294777"/>
            <a:ext cx="8553429" cy="42676"/>
          </a:xfrm>
          <a:prstGeom prst="rect">
            <a:avLst/>
          </a:prstGeom>
        </p:spPr>
      </p:pic>
    </p:spTree>
    <p:extLst>
      <p:ext uri="{BB962C8B-B14F-4D97-AF65-F5344CB8AC3E}">
        <p14:creationId xmlns:p14="http://schemas.microsoft.com/office/powerpoint/2010/main" val="1972361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1639" y="122127"/>
            <a:ext cx="8229600" cy="1143000"/>
          </a:xfrm>
        </p:spPr>
        <p:txBody>
          <a:bodyPr>
            <a:normAutofit fontScale="90000"/>
          </a:bodyPr>
          <a:lstStyle/>
          <a:p>
            <a:pPr algn="ctr"/>
            <a:r>
              <a:rPr lang="hr-HR" altLang="sr-Latn-R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Nadomještanje bubrežne funkcije</a:t>
            </a:r>
            <a:r>
              <a:rPr lang="hr-HR" altLang="sr-Latn-RS" sz="4000" dirty="0">
                <a:ln w="0"/>
                <a:effectLst>
                  <a:outerShdw blurRad="38100" dist="19050" dir="2700000" algn="tl" rotWithShape="0">
                    <a:schemeClr val="dk1">
                      <a:alpha val="40000"/>
                    </a:schemeClr>
                  </a:outerShdw>
                </a:effectLst>
                <a:latin typeface="+mn-lt"/>
              </a:rPr>
              <a:t>/</a:t>
            </a:r>
            <a:r>
              <a:rPr lang="sr-Latn-CS" altLang="en-US" sz="4000" b="1" kern="0" dirty="0">
                <a:latin typeface="Cambria" panose="02040503050406030204" pitchFamily="18" charset="0"/>
                <a:ea typeface="Cambria" panose="02040503050406030204" pitchFamily="18" charset="0"/>
              </a:rPr>
              <a:t> d</a:t>
            </a:r>
            <a:r>
              <a:rPr lang="sl-SI" altLang="en-US" sz="4000" b="1" kern="0" dirty="0">
                <a:latin typeface="Cambria" panose="02040503050406030204" pitchFamily="18" charset="0"/>
                <a:ea typeface="Cambria" panose="02040503050406030204" pitchFamily="18" charset="0"/>
              </a:rPr>
              <a:t>ijaliza </a:t>
            </a:r>
            <a:endParaRPr lang="hr-HR" altLang="sr-Latn-RS" sz="4000" dirty="0">
              <a:ln w="0"/>
              <a:effectLst>
                <a:outerShdw blurRad="38100" dist="19050" dir="2700000" algn="tl" rotWithShape="0">
                  <a:schemeClr val="dk1">
                    <a:alpha val="40000"/>
                  </a:schemeClr>
                </a:outerShdw>
              </a:effectLst>
              <a:latin typeface="+mn-lt"/>
            </a:endParaRPr>
          </a:p>
        </p:txBody>
      </p:sp>
      <p:pic>
        <p:nvPicPr>
          <p:cNvPr id="10244" name="Picture 4" descr="Illustration of a patient receiving peritoneal dia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1450019"/>
            <a:ext cx="3810000" cy="267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RENOLIT_MEDICAL_Dialyse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447800"/>
            <a:ext cx="31432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000428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75" y="4124666"/>
            <a:ext cx="3867150" cy="273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ka 1">
            <a:extLst>
              <a:ext uri="{FF2B5EF4-FFF2-40B4-BE49-F238E27FC236}">
                <a16:creationId xmlns:a16="http://schemas.microsoft.com/office/drawing/2014/main" id="{CD1F24C1-0D4E-46A6-A747-982DCD5E6F94}"/>
              </a:ext>
            </a:extLst>
          </p:cNvPr>
          <p:cNvPicPr>
            <a:picLocks noChangeAspect="1"/>
          </p:cNvPicPr>
          <p:nvPr/>
        </p:nvPicPr>
        <p:blipFill>
          <a:blip r:embed="rId6"/>
          <a:stretch>
            <a:fillRect/>
          </a:stretch>
        </p:blipFill>
        <p:spPr>
          <a:xfrm>
            <a:off x="155565" y="1134978"/>
            <a:ext cx="8553429" cy="42676"/>
          </a:xfrm>
          <a:prstGeom prst="rect">
            <a:avLst/>
          </a:prstGeom>
        </p:spPr>
      </p:pic>
    </p:spTree>
    <p:extLst>
      <p:ext uri="{BB962C8B-B14F-4D97-AF65-F5344CB8AC3E}">
        <p14:creationId xmlns:p14="http://schemas.microsoft.com/office/powerpoint/2010/main" val="40392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linds(horizontal)">
                                      <p:cBhvr>
                                        <p:cTn id="7" dur="5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blinds(horizontal)">
                                      <p:cBhvr>
                                        <p:cTn id="12" dur="500"/>
                                        <p:tgtEl>
                                          <p:spTgt spid="102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blinds(horizontal)">
                                      <p:cBhvr>
                                        <p:cTn id="1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1191</TotalTime>
  <Words>3554</Words>
  <Application>Microsoft Office PowerPoint</Application>
  <PresentationFormat>Prikaz na zaslonu (4:3)</PresentationFormat>
  <Paragraphs>344</Paragraphs>
  <Slides>67</Slides>
  <Notes>1</Notes>
  <HiddenSlides>0</HiddenSlides>
  <MMClips>0</MMClips>
  <ScaleCrop>false</ScaleCrop>
  <HeadingPairs>
    <vt:vector size="6" baseType="variant">
      <vt:variant>
        <vt:lpstr>Korišteni fontovi</vt:lpstr>
      </vt:variant>
      <vt:variant>
        <vt:i4>9</vt:i4>
      </vt:variant>
      <vt:variant>
        <vt:lpstr>Tema</vt:lpstr>
      </vt:variant>
      <vt:variant>
        <vt:i4>1</vt:i4>
      </vt:variant>
      <vt:variant>
        <vt:lpstr>Naslovi slajdova</vt:lpstr>
      </vt:variant>
      <vt:variant>
        <vt:i4>67</vt:i4>
      </vt:variant>
    </vt:vector>
  </HeadingPairs>
  <TitlesOfParts>
    <vt:vector size="77" baseType="lpstr">
      <vt:lpstr>Arial</vt:lpstr>
      <vt:lpstr>Arial Narrow</vt:lpstr>
      <vt:lpstr>Calibri</vt:lpstr>
      <vt:lpstr>Calibri Light</vt:lpstr>
      <vt:lpstr>Cambria</vt:lpstr>
      <vt:lpstr>Century Gothic</vt:lpstr>
      <vt:lpstr>Times New Roman</vt:lpstr>
      <vt:lpstr>Wingdings</vt:lpstr>
      <vt:lpstr>Wingdings 2</vt:lpstr>
      <vt:lpstr>HDOfficeLightV0</vt:lpstr>
      <vt:lpstr>PowerPoint prezentacija</vt:lpstr>
      <vt:lpstr>PowerPoint prezentacija</vt:lpstr>
      <vt:lpstr>PowerPoint prezentacija</vt:lpstr>
      <vt:lpstr>PowerPoint prezentacija</vt:lpstr>
      <vt:lpstr>Postoje 2 osnovna tipa donora  organa ili tkiva: </vt:lpstr>
      <vt:lpstr>Cilj je svake zemlje osigurati uspješan         program darivanja i presađivanja organa</vt:lpstr>
      <vt:lpstr>  VRSTE TRANSPLANTACIJE - organi    </vt:lpstr>
      <vt:lpstr>Povijest transplantacije bubrega</vt:lpstr>
      <vt:lpstr>Nadomještanje bubrežne funkcije/ dijaliza </vt:lpstr>
      <vt:lpstr>PowerPoint prezentacija</vt:lpstr>
      <vt:lpstr> Najčešće se transplantiraju sljedeći organi: </vt:lpstr>
      <vt:lpstr> Transplantacija tkiva odnosi se na: </vt:lpstr>
      <vt:lpstr>PowerPoint prezentacija</vt:lpstr>
      <vt:lpstr>PowerPoint prezentacija</vt:lpstr>
      <vt:lpstr>PowerPoint prezentacija</vt:lpstr>
      <vt:lpstr> </vt:lpstr>
      <vt:lpstr>PowerPoint prezentacija</vt:lpstr>
      <vt:lpstr>Na koji se način ustanovljava smrt?  </vt:lpstr>
      <vt:lpstr>PowerPoint prezentacija</vt:lpstr>
      <vt:lpstr>Pitanje moždane smrti  jedno je od temeljnih znanstvenih pitanja kao preduvjeta transplantacije </vt:lpstr>
      <vt:lpstr>PowerPoint prezentacija</vt:lpstr>
      <vt:lpstr>MOŽDANA SMRT</vt:lpstr>
      <vt:lpstr>  KORTIKALNA SMRT Perzistentno vegetativno stanje (PVS)   </vt:lpstr>
      <vt:lpstr>PowerPoint prezentacija</vt:lpstr>
      <vt:lpstr>PowerPoint prezentacija</vt:lpstr>
      <vt:lpstr>Najčešći uzroci moždane smrti</vt:lpstr>
      <vt:lpstr>PowerPoint prezentacija</vt:lpstr>
      <vt:lpstr>PowerPoint prezentacija</vt:lpstr>
      <vt:lpstr>Eurotransplantat</vt:lpstr>
      <vt:lpstr>Presađivanje organa u Hrvatskoj </vt:lpstr>
      <vt:lpstr>PowerPoint prezentacija</vt:lpstr>
      <vt:lpstr>Zakonska gledišta o  transplantaciji organa </vt:lpstr>
      <vt:lpstr>PowerPoint prezentacija</vt:lpstr>
      <vt:lpstr>Doniranje organa – društveno pitanje </vt:lpstr>
      <vt:lpstr>Donorske kartice?</vt:lpstr>
      <vt:lpstr>Neke poruke Hrvatske donorske mreže: </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Prema podacima UN-a, takvo se "trgovanje" odvija u tri kategorije </vt:lpstr>
      <vt:lpstr>PowerPoint prezentacija</vt:lpstr>
      <vt:lpstr>PowerPoint prezentacija</vt:lpstr>
      <vt:lpstr>PowerPoint prezentacija</vt:lpstr>
      <vt:lpstr>PowerPoint prezentacija</vt:lpstr>
      <vt:lpstr>PowerPoint prezentacija</vt:lpstr>
      <vt:lpstr>PowerPoint prezentacija</vt:lpstr>
      <vt:lpstr>Žrtve siromaštva  Filipinci koji su prodali svoj bubreg </vt:lpstr>
      <vt:lpstr>PowerPoint prezentacija</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SMG</dc:creator>
  <cp:lastModifiedBy>Korisnik</cp:lastModifiedBy>
  <cp:revision>261</cp:revision>
  <dcterms:created xsi:type="dcterms:W3CDTF">2015-04-21T16:00:42Z</dcterms:created>
  <dcterms:modified xsi:type="dcterms:W3CDTF">2020-05-31T17:49:57Z</dcterms:modified>
</cp:coreProperties>
</file>