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9" r:id="rId3"/>
    <p:sldId id="277" r:id="rId4"/>
    <p:sldId id="278" r:id="rId5"/>
    <p:sldId id="283" r:id="rId6"/>
    <p:sldId id="256" r:id="rId7"/>
    <p:sldId id="257" r:id="rId8"/>
    <p:sldId id="267" r:id="rId9"/>
    <p:sldId id="262" r:id="rId10"/>
    <p:sldId id="285" r:id="rId11"/>
    <p:sldId id="263" r:id="rId12"/>
    <p:sldId id="264" r:id="rId13"/>
    <p:sldId id="266" r:id="rId14"/>
    <p:sldId id="286" r:id="rId15"/>
    <p:sldId id="288" r:id="rId16"/>
    <p:sldId id="289" r:id="rId17"/>
    <p:sldId id="287" r:id="rId1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F958-E934-4F78-BCEF-F7BE8D4D4883}" type="datetimeFigureOut">
              <a:rPr lang="hr-HR" smtClean="0"/>
              <a:pPr/>
              <a:t>2.6.2017.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E5217-A329-4E92-B532-B4C85246A4A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2088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F958-E934-4F78-BCEF-F7BE8D4D4883}" type="datetimeFigureOut">
              <a:rPr lang="hr-HR" smtClean="0"/>
              <a:pPr/>
              <a:t>2.6.2017.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E5217-A329-4E92-B532-B4C85246A4A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92883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F958-E934-4F78-BCEF-F7BE8D4D4883}" type="datetimeFigureOut">
              <a:rPr lang="hr-HR" smtClean="0"/>
              <a:pPr/>
              <a:t>2.6.2017.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E5217-A329-4E92-B532-B4C85246A4A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522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F958-E934-4F78-BCEF-F7BE8D4D4883}" type="datetimeFigureOut">
              <a:rPr lang="hr-HR" smtClean="0"/>
              <a:pPr/>
              <a:t>2.6.2017.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E5217-A329-4E92-B532-B4C85246A4A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2433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F958-E934-4F78-BCEF-F7BE8D4D4883}" type="datetimeFigureOut">
              <a:rPr lang="hr-HR" smtClean="0"/>
              <a:pPr/>
              <a:t>2.6.2017.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E5217-A329-4E92-B532-B4C85246A4A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7286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F958-E934-4F78-BCEF-F7BE8D4D4883}" type="datetimeFigureOut">
              <a:rPr lang="hr-HR" smtClean="0"/>
              <a:pPr/>
              <a:t>2.6.2017.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E5217-A329-4E92-B532-B4C85246A4A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5139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F958-E934-4F78-BCEF-F7BE8D4D4883}" type="datetimeFigureOut">
              <a:rPr lang="hr-HR" smtClean="0"/>
              <a:pPr/>
              <a:t>2.6.2017.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E5217-A329-4E92-B532-B4C85246A4A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731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F958-E934-4F78-BCEF-F7BE8D4D4883}" type="datetimeFigureOut">
              <a:rPr lang="hr-HR" smtClean="0"/>
              <a:pPr/>
              <a:t>2.6.2017.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E5217-A329-4E92-B532-B4C85246A4A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4692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F958-E934-4F78-BCEF-F7BE8D4D4883}" type="datetimeFigureOut">
              <a:rPr lang="hr-HR" smtClean="0"/>
              <a:pPr/>
              <a:t>2.6.2017.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E5217-A329-4E92-B532-B4C85246A4A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3295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F958-E934-4F78-BCEF-F7BE8D4D4883}" type="datetimeFigureOut">
              <a:rPr lang="hr-HR" smtClean="0"/>
              <a:pPr/>
              <a:t>2.6.2017.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E5217-A329-4E92-B532-B4C85246A4A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64723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F958-E934-4F78-BCEF-F7BE8D4D4883}" type="datetimeFigureOut">
              <a:rPr lang="hr-HR" smtClean="0"/>
              <a:pPr/>
              <a:t>2.6.2017.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E5217-A329-4E92-B532-B4C85246A4A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3545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5F958-E934-4F78-BCEF-F7BE8D4D4883}" type="datetimeFigureOut">
              <a:rPr lang="hr-HR" smtClean="0"/>
              <a:pPr/>
              <a:t>2.6.2017.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E5217-A329-4E92-B532-B4C85246A4A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8800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 smtClean="0"/>
              <a:t>TELEOLOŠKA ETIKA</a:t>
            </a:r>
            <a:endParaRPr lang="hr-HR" b="1" i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hr-HR" dirty="0" smtClean="0"/>
              <a:t>   Su etička učenja koja </a:t>
            </a:r>
            <a:r>
              <a:rPr lang="hr-HR" b="1" i="1" dirty="0" smtClean="0"/>
              <a:t>DOBRO</a:t>
            </a:r>
          </a:p>
          <a:p>
            <a:pPr>
              <a:buNone/>
            </a:pPr>
            <a:r>
              <a:rPr lang="hr-HR" b="1" i="1" dirty="0"/>
              <a:t> </a:t>
            </a:r>
            <a:r>
              <a:rPr lang="hr-HR" b="1" i="1" dirty="0" smtClean="0"/>
              <a:t> </a:t>
            </a:r>
            <a:r>
              <a:rPr lang="hr-HR" dirty="0" smtClean="0"/>
              <a:t> </a:t>
            </a:r>
            <a:r>
              <a:rPr lang="hr-HR" dirty="0" smtClean="0"/>
              <a:t>određuju kao </a:t>
            </a:r>
            <a:r>
              <a:rPr lang="hr-HR" b="1" i="1" dirty="0" smtClean="0"/>
              <a:t>svrhu</a:t>
            </a:r>
            <a:r>
              <a:rPr lang="hr-HR" dirty="0" smtClean="0"/>
              <a:t> koju djelovanjem treba ostvariti</a:t>
            </a:r>
          </a:p>
          <a:p>
            <a:r>
              <a:rPr lang="hr-HR" dirty="0" smtClean="0"/>
              <a:t>grč. </a:t>
            </a:r>
            <a:r>
              <a:rPr lang="hr-HR" dirty="0" err="1" smtClean="0"/>
              <a:t>telos</a:t>
            </a:r>
            <a:r>
              <a:rPr lang="hr-HR" dirty="0" smtClean="0"/>
              <a:t>- svrha</a:t>
            </a:r>
            <a:endParaRPr lang="hr-HR" dirty="0"/>
          </a:p>
        </p:txBody>
      </p:sp>
      <p:sp>
        <p:nvSpPr>
          <p:cNvPr id="26626" name="AutoShape 2" descr="data:image/jpeg;base64,/9j/4AAQSkZJRgABAQAAAQABAAD/2wCEAAkGBxQSEhQUEhQVFBUUFBQUFRcWFBQXFRYXFRQWGBUXFBUYHCggGBolHBUUITEhJSkrLi4uFyAzODMsNygtLisBCgoKDg0OGhAQGiwmICQsLCwsLCwsLCwsLCwsLCwsLCwsLCwsLCwsLCwsLCwsLCwsLCwvLCwsLCwsLCwsLCwsLP/AABEIAMIBAwMBEQACEQEDEQH/xAAcAAAABwEBAAAAAAAAAAAAAAAAAQIEBQYHAwj/xABFEAACAQIDBQYEAggCCAcAAAABAgMAEQQSIQUGMUFRBxNhcYGRIjJCobHBFCNSYnKCktGisjNTY3OzwuHwFRYkNFSj0v/EABsBAQACAwEBAAAAAAAAAAAAAAAEBQECAwYH/8QANxEAAgEDAwIDBwMCBgMBAAAAAAECAwQREiExBUETUWEicYGRsdHwFDLBoeEGIzNCUvEVkqI0/9oADAMBAAIRAxEAPwDcaAFACgBQAoAUAKAFACgBQAoAUAKAFACgBQAoAUAKAFACgBQAoAUAKAFACgBQAoAUAKAFACgBQAoAUAKAFACgBQAoAUAKAFACgBQAoAUAKAFACgBQAoAUAKAFACgBQAoAUAKAFACgBQAoAUAKAFACgBQAoAUAV6ASkgPDXyoaxkpboXQ2BQAoAUAKAh95dsfo0eYDM5vlGttLXJtrYXrWUsIg314reK828LPHqyup2iJmKmF8wI0DA6Hnw41DuL5UcbZIa6vtlw29/b5clh3b21+lIzWy5WsOOqn5Tr6+1b2l14+r0eCbZ3f6hS9Hj4diZqWTQUAKAFACgCY2oCJg3kwzlrSqAj93c6Ata5Ck/Nbw6jrUdXVLGW8LOMvv7iKryjhybws4y+H7hyNrQlwgkUsTawN9fG3Cs/qaWpRzuzr40M4TH1dzqCgBQAoAUAKAFACgBQAoAUAKAFACgCNAZXvvtPEpjX7uRoygXIATYrlBBtwOuarq1pU5262T5yVtxKSq5+RI7i7bYyEEALM1yo4K7C7FRyBPLxqkktMmvUr7a8cbvRj2Zc+/z9M9zQxWT0RxxeJWNGdzZVFzQ51asaUHOXCKvLvWxPwKAOV9T61pqZ5et12u5f5cUl67skNjbwCR8jgBj8pHA+HgaKfZlh03qzuJeHVSUu2OH/cnhW5eFa34Ve7RibMGNh1BX4r/AGrSfBSdcUHRjnnO38mfRbLkSNsWU/VOwUHW4AuM5HJCdL1UdQt5zgpx4RXys6v6eNTt/HmXzcPJ3bkPmdmuwNhlAFlCjmOOtdOk+GqbUf3d/wA8iz6N4apNR/dnf88i11bFwQm8m2xh1AFjI98oPAAcWNQL+8/Tw9n9z4+5XdRvf00PZ/c+PuVj/wAzzg3z38Cq2/CqFdSus51f0WDz0eqXmrOv4YWC07ubbGJVtAHS2YX014EeGhr0Fld/qIb7Ncno7C8/Uw3WJLn7kzU0nkBvjtERQFb2aQ5QOdvq+2nrVf1KtoouKe72+5W9UreHQcU95bfcy7EAMVRSMxvlF+GtyfAX1qhp65c8L+hQUI1KjS7L+hbNy9jMsgsGIRs8kpGUM3EInUa/b0q1s6MpyU/9q4PQWtHGMcI0SrksTnLMq6sQB4mtJ1IwWZPBrKSistiYsUjfKwPrr7VrTr06m0ZJmI1Iy4Z2rqbgoCM25tuPCx55CdTZVGrMfAVyq1lTXr2RpOaid8HtJJLAGzFQxQ/MLjgR1Fcre8o19oSyzOrfD5HlSjYFAUrA7+o2FknkQKySrGEVr5s4uhuRoPm/pNWdbp2itGmpbNZz9fz1MV34SzyROL7QGzwzRWMV+7ngIGcG5tJG/wBS8B4HiNbjMbFbwa54l/DREdx/u+aNA2bj0nQSRsGU+4PMEcjVdUpypy0yW5KhNTWUI2vtWPDR95IbDgAOLHoo61tRoyqy0xMVKigsspWI3/kJ/Vxoo/ezMfUgireHS6WPak8+m33K+V7POyRYN3N6kxJyMMknIXurW45T18DUG6spUfaTzH6e8lULlVNnsxj2kbPiaATEWljZVRhxIZtVbqOJ8CPO+enSl4ulcMxdpeHllOwOwcQYBisOS9mYNENHGU/NGefLTj0rlfQSrPBV1On+LDxIclr3X31WQBZjrwzf/sdfGoWcci26nKm/DuP/AG+/3+ZI79y/+jZkNxmQkjUZb8fK9qzLgm9SXiWz08bP4GbxbSA51qeXdBnT/wAaAIKnVSCPMG4rRmaVCUJqS5TNjM4CZ2IAC5iTwAtc13PbOSjHUzO9u41sXMqKbd4wjjHMKTq1utrsfKuMnlnkqlSV/drH7eF7vM0IYNBH3WUGPJkykaFbWsR5V1wsYPXaVjHYzHHRvs3FZFYhT8ULHW6X1RutuBHka89dUJ21XxKf56Hmru3na1vEpbeX2ZoWwdsLiY8w0YaOvQ9R4HlVza3Krw1LnuvIvLS6jcU9S57ozztC2iUxrBuAjjy+RB/PNVV1Gm51vgVHU6TnW+CK8drAiq/wMFd+naLj2WOzyzv9ARFvyzEk29h96t+mUnFyZcdKpOMpS9yLntzbceGUliC1tFB1Pn0HjUy6u4UFvu+yJ13e07db7vsigYLCzbVnZmYrEps7jl0jivz19PWq23t53U/Eq/noiqt7epdzdWr+eiLpjN3YI8LJHDEqHLmuAM7MnxKWfixuOZq2nRj4bgkXboxUHGKwMt1dp2IQn4ZLFfBrcPX8arbCvon4b4fHvI9tUw9LLPisQsaM7GwUEmreclGLk+xNk0lllHxe1TIxZj5DkB0FecrVJVZapf8ARVzk5vLGLbRIOhtboa5qON0a4Ltu3tEzwhjxUlSetra+xFegtKjqU05cllRm5R3H2NxaxqWY6cPEk8ABzNdatWNKLnJ7I3lJIzzbm1ozIXnIZlIKpplW2q3J6V5Gvd1rmTlDZPbPp6eRiNv7Wuo9/ILdNZ8Vi0nW6wxg3Y3s5P0r15Dyv1FWfS7F08S9cib8Saa7Glir83BegPO28OxsRgXaOdGMRYWkF+7cA/CbjgdeB1BvXo6N3TrJJ/3R29mawzvsqKV1PdwvKqAXMdmYA8LoDm9QK61asKLSlw+GVlezkn7PBK7D3qbBy6Bhw7yKQMhI5GxFwehtXCvGlcxxn3M409dF5H2/+8CYhoGia8fdk24FXLfEGHWwWuNnSdFSUuTavNVMNFWTGeNTlM4aRxDtHKQytYqQQRxBHAisSkmsMwotPKLnvbts4jB4JuHel3a3DNGMht6sar7GkoVp47bEq5m5U4k/2ZvfDSD9mdgPVIz+dRuo/wCt8Draf6fxGe+25xkJxGEFpuLxjQS+K8g/4+dV7RxvLKNX2lz9Ssbu71lQ0M65o2BSSNtOOjDX5Tx0rTGOCnpValpmOMw7x+32I3aG7f628EoaFrkZgwkQX+VuTHxB1rBpXureKzTbfph7D7BbGjR0Zlz5GDZSTZiNQGtyvb2rUhU79wmpNZ9CwbwbxNInx2RBqVBvcj9o9PCsylk73PUq12vDS0rvjfP55EhuLsJr/pcws7i0Sn6EP1H95h7DzraEe7L3ptkqMdUuWXauhaEVvJsOPGQmOTQ8UccUe2jD8xzFc6lONSOlnOrSjUjpkZls7FT4HEGOT4ZU06pIh4EdVPuDVBUVSzq6of2Z5uoqtlV1R/s0Pd5MUuNZGkjRSlwCC17HkTzHPhXK46jOqsaUjlc9TnWWNKRXsbsFHGjFPIA/Y1wp3UovdZOFO7lF7rJOx7zjCYdYMOBGo4m+d2J+ZixHE+WnKp366tKOmmtK8+WT1f15R0U46V82Mdi7JxO0nzAlIb/HK3PqEB+dvHgPtXS2sXN6pfM6Wtg5vVL5mt7K2dHh4liiXKqiw5k9Sx5k8Sau4xUVhF/CCgtMeB2RWxsZptDCth5niGlj3kR/dJuvsQR6VRXVPwqmV70V1WGiWxY9uYg4nZzvHbPlViL/AFRsrOvnoftVnOSq0MolyeunlGYS7TdPnuKq9CfBESTOSbTLkBbkkgADUkngAOZrKpGdJp+x8YmAwqrKQZTd2QG5DN9JPAWAA9KmxrQt4aeX5I7qcaccdyIwG1HxkzSMfgi0UfTmI5eQ/EV57rF1NxUW93/Rf3OlvFzlrl24JLD4LDKe8MKPKxLF3Ga2umUHQaAcK4R6p4FCNOhFasbyfn6L8RK8PU8sk4tqW5+lhb2qLHq9/GWrxM+jSx9Eb6I+Q/8A/FkCMzG2UXI69LV6my6xSr0tU9pLlfb82Ofhtywio/8Am3FfswcT9Z6/w1Ane3ep4qf/ACjtK3cXh/U5doO9eUthYrcLTMQDxF8ig6XsdT419E6ZYRkvGq/Bfy/4OVOGd2ZphMW6TWD5VK3UrdWFiNND5VZ1a3hyxJJpk63o+NPS3hFgbaq4oCHG3kVbgSgD9IjB4NG/OxtdTe4vVZWpw1aqKx6dvXKJD6VTqQlDPtrjyfl8/wCj9CB2tgpMG4SW0sUgzRSr/o5V6qeTDmOIPvSlXysP4o8vWt3CWHsyMxS2GaO7LzH1L/cV0k+6OUecMRs9Hl6gUhFzE2olyx2IEiYVFUomGh7uxNyzMQXb1sPvW9vbunKTb5OVWqpJJLg0ns6hC4MHm0kjH+rKL+iiqi+b8dk+1/00WeoZIKdvtuSmLBlhtHiAOPBZLcpLc+jfjWMEW4to1VnuZpHPPBIYplZGXQqw18x1HQjQ1jB525tVF4awybgxRYVo0VkqaTH2xMMk2KiWbVM17ciyglQeouOFarksOlxg7hKX4zUxXc9eHQAoCqdoezo3wxlYfrISpRhx+JlVlPUG/DqBUO+gpUW32IPUIRlQbfYz9JDbjXmGkeUaQx2lMwHGutKKyd6MVktm6XZ1myzY7W9mWEHTw708z+6PW/CvQULRR3keit7JR3n8jSo4woAUAACwAFgB0AHCpxYCqAOgK1vrAuWKQ6MrlR4qyksP8IPpUDqCXh575I10lpK2WW2tqpdyBgjNpfozjLIoYedj6EVvDWt0bxUuxDpisPhjeBLN+0SWYeRJ0qQvElyzqlJ8skNi7AxWPIbWKE8ZHBFx/s1+rz4ePKpNG1b9x2hSJ/ECPCDuoxZAxW51JI4sx5kkGvNdQj4l3PHC2+RPprTFJDZtpX51FVE6iZNphVLE6CutK0lUeEb06bnxwQm0d5s+imwq2t7CNLfuS4qFP9pHJjNB8x8bkX9BpUrwM74Ncw7jTeSZhisQG499Lf8ArP5V9Kt6iVKOPJEGPBX5yc6tf5b+xrhcQct/I7UamiaY8OKvrz61Bci58XO6JnZO2VdDhsSDJA5vb64m5SRE/Kw6cDrWjWp5XP5ycLm3hdLHEuz+5DbX2bJgpF+LPG4zQyrfLIt+P7rDgVOoPoa6U6nzPL16EqcnCa3HGE2uLAWA8hapsK6xghSokph8Vn4amu3iJila1a09FOLb8kXLcfbgwxkWYkRtZlsC1m4NoOot/TVde0HValHkvrXol7BPVFfNGg4HaMcy5onDjnY6jzB1HrVTOnKDxJYOdahUovTUjgdVocil9puyhJAJwPjhIueZjY2IPkbH3rDK/qNLVT1d19DN49oqlsx4mwtzOn9xXSFJTTbeMELp/Rv1sak3NRUe+M74b8/TclMNjMksbX1SRGPowvUWWz3K+FvWt5wqTg4ptYbTSfubNO3c3ow+NDdyxuhsVYWa19Gt0Nbwqxnwe6vLCta418Phrj3e8mr10IQKArXaK1sBJ/FF/wAVaiX3+hL4fUh3/wD+eXw+qMsWavO6TzOk7bIj73FQIeDTID5BgT9hUm2hmpFepKtYJ1Yr1NyvXpD1AKAFAC9AUnfPaF5hHyjW5/ib/pb3NVN/NuSj5EK5lmWCobY2gkUZZj5DmT0FQoRcnhHawsal3V0R47vyX5wu5W8TiiUV3+AtqBre19PtapEVh4W5Zf8Ai/1FzKlZ7xjjMpPZPvvjz4wvuXXcLAbPeMzNIJpUIzI62VCdRaPXNwPxG/DlUyLpU465sxV6VWoVNEln1XBZ9j74h+8WZO7eMAhRqCDwy8jy965LqGmOZLPlj82+JvUtd0of1ILFskvzAkXvxtr10qghRcZOcnlvL+ZMp2cEvaeTnJs6IjQFfEE/nXTSjeVrTfBE7ahPwxqCc2igAkt10HE1IpbcLfyNK8lShhFu3N3LjiXPiIULtbKjgPkHU3uMx+1XFpbzjmVV7vt5FVKpJ9y5pCoAAUADgAAAPIVPOZl/abuVK8jYrCqXzAGaNdWuABnQfVoBcDXS+t6srS7UY6JfA6Rl2Zk0shBINwRoQRYg9CDwNWOs3ycUnubdb/3rVyUtmFJp7DrA4nK1jr41w0b7E63u3F4nwW3A45ShimQSwubshNiGAsHjbijjrz4GsShq9Gi0uLandwxLns/zsRG2NhCFlaFzLDIbIxFnU/6uUfS3Q8CBcc7Ypt8S5/ODylzZVaNRU2uePJkxgYxGoA9T1NSEz2djawtaShH4vzf5wODNWdRM1hYXabwyCSJsrDn1HMEcwelcqiU1iRxrRhVi4TWUa7uztpcXCJF0YfC63vlYcR5cxVPVpuEsHkLq3dCo4vjs/NCt6JFXCTltR3TC3mLD7kVyZAuZKNKTfkYJtSKy5hxTX3sL+lJVnTptR5ePgdv8JXdONw6FT/d7S96XHx5+BCx4xlOZSQRzqu0n0e4cK9N06qzF8pj6LeWSPFLio1WNwQzBLhWP13Xlm5jhret23nV3K9W8Y0HQk8xfGeUu3y7HpiGTMqtwzAG3PUX1qeeKaw8C70MFI7VsaFwyR85JAfSMXP3K1Bv5Yp6fMr+oyxTUfN/Qy5Zqp9JUQoynJRistvCXm2DDbZMMqyRWLobqSLi9iOHPjUijTlBqXc+j9J/wVCCjVu5vVzpjwve+/wAME/B2m4wG7d045gpb7g1NVxUPQT/w1ZNezqXxNE3P3vixykAZJVF2Qm+n7SnmPwqXSrKfvPJ9T6VUsZLLzF8P7llBrsVYDQGQbb2gGnnkJABdtTwsDYfYCqSu9VRv1IkKNSvV0U1lvsvz+pnO8e1O9l0uUAyr+ZtyvUijT0x9T2tjbOyoqlLGXu8efln04I6bGljdiST1NzXVQSJcKsKUFCCSS7Ft3GxgSGTT4mkOvUBRa3hqah3UMzRWVq2qWScTFC5PM6elR3Hsc4+Y4jxVaOJvqHseLrRwGol92MbbFRgfVmU+WRj+KipVk3GsvXK/oRrvEqT9DQb1fFOC9AGaAjNpbv4XEG8+HhlPV4kY+5F63jUnHhsGZdrG58UIixOGiSJAe7lWNQi3Nu7bKotxuvqtWFjV1ScZP3G8DK5ONSpbM6Enhcfwv71tUev2u/1J9pdaHplx9CSTF6WOoNvtqD6VxUy4c4yXtLPf4jpZ621HVTCbEUcjDqDd560cjVzLz2QYkmbEL9Pdqx8w1h9iah3W6RUdUacYv1ZbO0Sa2DI/adF89b/lUJnl+pN+Bhd2vqY9iZgL8De48NeNTqVuktU18PuXPSOiRtkq9f8Af2X/AB9/nL6e8rv6CWYhDp4/heoFe3jB+y/gW931mFrFeJl58uff2EY3ZckVi4BU/Utyt+hNtDpURnXp/U7e+z4cuOU9mat2bdoQsuGxj8LLFKx9kkJ+ze9b06uNpGvUulal41Be9fyv5RqwNSjzZkHapjDLi8inSBAv8zWZv+UelVN5VTq6fIpb2qnV0+RQZp7AjmTb05/lXOEMvJ6r/CNlGVWVzL/btH3vl/BfU5B67YPoyqB56xg28QfbA2w2FxMUym2Rxm8UJs4PmL1vF6WmiB1CnG4oSpvutvf2PSSOCARwIBHrVkfNuCp74b94fBhkB7yexGRCPgJGhkb6fLjXGpWUdlyWll0qrc+0/Zj5v+F3MJx+0XlIBN+QAvx8BzNQYU0tz01C3trCk40ljzk+X73/ANJEhsrYI0abU8cnIfxdT4VpUrPiJ5XqHWZTbjR2Xn3fuNI2HiIoNn4t+7jDRL8DBFBzSAqguBf5rV3taj8OWexW2sp1JYk2yj7EQArm+VeXAWHXrUKunoajyXDzJYOM2LtIwB0zEjyJuP7elbQg9CzybKTWzHUGLrVxM6h5Hia1cTOouHZ7hDJMZiPhiBAPV2FrDyUn3FS7Kl7evyIt1U9nT5mi2q0K8OgE3oAUA3x+ESaN4pFzI6lWHUH8/Gsxk4tNA85747qy4Cco92ja5ikto6+NuDDgR68DVxSqKssrnujsnkh0FqkpYNxzFNWs6al7yTRuJQ2e6HqzWHhUZ5i8Ms4VoyWYsQ2IrRyNvEG0uIrRyObmSu7G8U+EYtC2XNbMCoIa3AG48/emiMv3IeFTqrE1ksO8W/MmMhSIxqtmzM6k/FoRZVPy8TzNaxt4RllHGHT6MKiqLLxus9n5+vpsVGTM5yrqfw86zWqqCyze6uYUYOc3hfm3vJXePdyTZ0yBiXilUMj2t8VhnQ9GB9wR41XSk28s8f1LXWnrl/0Su7M0TyrFOoeGf9VIp4fF8jA8iGykHlrXJpZ3K+wrSt7hSi8diA323Uk2dNY3eFye6k69Vfo4+/EdBxqU9J9Q6d1BVo4f7lySG6vaLiMGBG1pohwRycyjoj8QPA3FYhUlHbsbXfTaFy3L9svNfyhvj9spiJZZb2Mjs+U6EAnQdDYWHpVdWhNzcmuTwl//AIfvqdVyjHWm+Y/bn6kDtGOwRyy/Gz/CDdlC5QCw5X1t/Cal0o4iep/w5Sq29CUKkWt87+5L+Bqslb4PTRqCu8rGDbxARDOyrcDMwW5NgLm1yeQFZwcK1bEWzSt8e034P0fAE2ChGnsQTYWPdA6jh8x9Otd51c7RPP2XS1nxK/y+/wBjMwWdrC7Mx8ySa4bJbl5UrxpwcpPCRJ4WAQuA1i7WF+hPIf3rm3qWx4vqPUpXTxHaH19X9ixYaBhrUaTRUNnXae0SuHkgFrO0bt1+A3Ufcmt6UnjHZltYUNMPEly+PcReCfpWZonJjKbBkm9bKSMND3ZWzJpnWOMBmY2AvbzJvwFqylqeEat6Vll72N2cSkg4mRUUcVjOZm8MxsF+9SY2n/JkeVz/AMTR8DhEhRY41CqosAP+9T41MjFJYRFbbeWOKyYBegE0AL0AL0BA78bOjnwU6y2AWNpFY/S6KSpB8xb1rtbycasceZlcnnYpV+44JAAKxgDqBtLeNaSipLDItWrOhVU4PlfPHmKaIdKiTp4Le0vadx7L2l5fY59wK00om6UdkiFbI6rAUsttBxrWUsGJS7Ind18Ir4iCMa55Iyx5kKczA+AAIqtrOTlhniuoyrVb/wAOrxF7LtjGc/Hb6Gvb44KKfBzrMLqsbyAj5lZFYhl8R+daslVUnB54MEw+KKqeoH/dq0lwUM4ZeT0Hjtmx4mDusSgdWVcwP7VuII4MDzFbNZW56OlUlTalF7mNb4dm8+EzSQEzwC5P+tjAuTnX6gB9Q9hUedPTueiterQn7NTZ/wBCimuZb5ytjnY1k44kGJKzgyqjXIrvaxg28bIBrWDZJse7L2dJPIsUKF3Y2AH3JPIDqaYbeEYq1YUYOU2WqbZC4EshYPIoCyOPlDWuyp+6CbX5kHyrhV3lp8jxfUeoTuqmniK4X8v82OO7uwJcdMzLcJApkZuWZQSiA/tMR6C5rrTptppEJRymSPfWAqC1k6WVBVam/C3f2IvH/FeusNi/kNcGxBtW8tzjwSa3NgBcnlXFtJZZs3jk07s52WkcbyEAyFspboLA5V8LnXrUnptRVYynjvhe7BArVHJ47FxvVmcA6AFACgCoAr0AV6Aq3aW7DZ82XmYw38JkW/5VMsMePHPr9DaHJh7ivQM7nEiubMhRHj6Vwb3IN490h5homlIjT53IRbnTMxstz5kVyqP2WRYOUZqUeUzkCQSrjK6sUdejKbMNPGo2T1dvXVaCkvj7xLtRs7NnJV1vXJiKNF7JcAGklnNrxARqOhkuS3sCPU1GrL2slN1KilcKr5xx8m/4waRtAZ4pFPBo3U+qkfnXJkKXDMB2Bhu8xEEZ+qWMHyzi/wBr1zZTU1mcUehjLW5dDHbjXw046wyj/wCtq1l+1mk8aWYHsPY36XiIoS2QyEjPa9rIzajn8tqrqLzJRyOndVr0GoZzHyfb3MjdtbObCzyQOVLRtlJW+U6A3F/AipDWHg9vb11VgpruM7Vg7PDBahhE1uxu1PjnywrZVIzyNoiX69T4DWsqLlwR7m+p269rnsjc90t14cBHljGaRgO8lYDMx6D9lei/jUiMFE8xc3c7iWZfBGW7+IY8biE5F848pFD/AIsR6VCqRxNldJYky9dkb3wcgsABOwuBqbohN+vGpFu/ZfvOlPgom0kKSOhFsjutv4WI/KoE44k0WdhT0U2/N/2GoFaktgEXhTJqyb2ZhcoBtdjw8L8APGqu6rOctEePqyJVnl4NY2Hgu4hRD82pb+Jjc+3D0r0lpQ8CkofP3kRvLJC9STAd6AF6ZAd6yBF6AK9AETQDPauCWeGSF/lkQqSOIuNCPEGx9K3pzcJKS7BPBgO2dmSYWZ4ZR8SnQjgyn5XXwP8Accq9JSqqrBSRITzuR7VtI2JBZIThFSxEyTu1+TRyIvE9QyD79aiaJKbfZr+pBu1hpnDYpLTxqnzFwR/L8RPoFJ9K51JJJkVRbY12apYueWnub1o1ll70aMmpvtt89x2YKxpLl0zm0Jrm4jSXTssxWSeWP/WRg+sbf2dqjVltkr+pw/y4y8n9f+i87ySSNhpli/0jIQutr34gHkSLi/jUVnn6sXKDiu5k2DV43AdWicG4uLG4PFTwPpWkkUdelUpYfBpewN6lmKxSaSkHUfK2UXJ/dNuXCil2ZY2d743syW/9GQG9G9ff54IrqisyuTozlSQRbktx5mqu8uJN6Etu/qR725m26aWF39SA2Ds2aSeOSMZUR1bOeYU3OUcTe1umtbW1vN4m9ja1tpvE3sV3fmXPtDEt/tSPYAflUuT9pn0Swji3h7iCrUl7goMM33s2wAg2fCLfFIDM3iX1W/8ALlqRTXsnk7+prry9NvkWnPW5DMl7SnSbEh4iGtGqORwurNax56Ea+FQatSLlsR5STlsWvstYDCMv1CViw/iVbH7fY12t5JxfvOlJ7Mpu3Ze8xU7dZpAPJWKj7AVBqyzN+8vqMcQS9DhFBeuLkbtDlMMBWjkFEtu5uA7yTOw+GLXzb6fbj7VmxtdVdzfC+r+xW3K0yaRew1X5GFBqAMGgFXoA70Ai9bASTQCSaGBJNAVTtA3c/S4cyD9dECU6uvFoz58R4+ZqXaV/Cnvw/wAybwlhmKMavGzucieNcZ8HOtDXBoue4eCWDC4nHyj6HhgHUsMrMPMkLfwaq2bc6igiCvZi5Fc2WgCEeJ/AVJ7s9F0bCt/i/wCB7ahbHOStZBkhunKVxkBHNiv9SlfzqLWXsshX0c28jWhFeoR5rA1xuxoplyyKGH/eoPI1gw4prDOWzd24ICWjSzEWLEszW6XYnSsYNYUoQ/akhWK3aw0jZ3hjZupXU+fX1rDhF8oy4Rby0O/0dI1JsAqgk9AFFz9hWTdRbeEeecVJ3rvIeLsznzYk/nULPc9/SoqMFHyWDl3dMnTwgd3TJnw0bruBje8wEB5opiP8hIH2y1JpvMUeJ6lS8O5mvj8yI3lmxRlcZJXjJ+AICVtbgwGl+OpqLXo1Zy2exU1Kc5P0IE7u4uXXKqD98m/sAfxpC1a5ZtGiW3cvZD4QOZHDF8vDRVC368eJqRTpKG50jDSUiY3kkI1BkkIPUFyR9qrZv2mX8FiK9x2irkzLO5mtWuDGTR90ocmFjvoXvJ6Obr/hy1b20dNNFVcS1VGTQNSDiKBoA71kCgaAVegOZNbGAiaAQWoBJagIveTGGLCzyDisTkeeUgfciu1vDVVin5ozFZZ58WS7EW8av85k0SA3W3GsSWOTY1TAQw47ZseHiYoEjiDAWzI6gG5B4gm+vO/WqWeulUciC1GWUUzbOwmwJVS/eZwWBy5bWIFuJrtSqOSbZc9MemnJLz/gjUxY4c66ayyVVHXPesnRPIccxRlZTZlIZT0INxXOS7CSUk0zbdjY1cRDHMugkUNbofqHobiq6Sw8Hl6tN05uD7D4LWDmHlrABloMFa7RdoiDATa2aUd0g5kv81vJcxrnVeIk/ptF1LiPkt38DCVNRD2kWKzUN9QC1A5Gl9jmPv38BP7Mq/5Xt/grvRfKPM9dpbxqL3GkMldzz5zaOgK1vpj+6iEamzS3H8g+b3uB6mo1zPTHC7ku0p6p6n2+pSYxVYyzOjG1YW5o2NcNJ3rgfRfXxFK0vDg33OE54WTXN35s0CnpdfY6fYipnS5uVtHPbK+TK6fJJg1YGooGsgWDQBg0Aq9Acya3AkmsgSTQCCaGCsdomJyYGUftlEHjdgTb0U1Lsot1l6ZZvBbmMYEWDHqbew/6mryjsmzsjlL8TAfmBoNTxrjVbexibeHgmMBipkkUwxzB/pKo2oPQgWK/ao1StSaakVSpTi9uSx7+hzBhHmsJcsiuBbiQhvp5eVzUKi1mWOC/6a5Ykn6fyZ/JGXdUX5mZVXzZgB9yKzNkqq8blx3q3bfBOLEvE/yvbUNbVWtpfmOo8jWaVXUt+TNrcqosPkg2NdJE7Jo3ZRtDNFLATrGwkUfuvofZhf8AnqFWW+Sn6lT9pT89i/AVxK0OgBagMZ7XNr97ixCD8GHWx/3jgM3sMo9DUSq8yx5Hp+jUdFJ1HzL6IojGtC3lLBI7P2HiJ4J8RGl4sOLuSeNrEhBbUgfEfCtlBvcr6/UIUpqD5ZFJJesNEqNTJd+yWS20AP2opR9gfyran+4gdY3tvijayKknlhBFAZZvRju+xUhHyoe7XyTj7tmNVlxLVMtreGmmvmMUNqjHVsisZijI2ROHM9fDyrtGOlZZxk87IksNhzHlPG/HwNQrl6jlWg1hmkbpzfqiOjfiB/apfSJ/5Uo+T+pCnyTytVuaHQNQCwaAWDWQHQHImugEk0AgmgEF6Az7tXLlISoLIpfNYE2YgZSbcBYML/3qy6fVhDVl7s6QaRnEVwmoINzoQQePQ1aQknTTR0XA42Nu9iMXmeEJlVshLsw1sDYWU30I96g1rlU5GspYNY3R2U+Gw6xSMHYFiSAbDMb2F9bCqytU8Sbkcm8srHaBNmxGTkkaj1b4j+I9qlWy/wAv3l902CVBvzZBbjbNE20ItNIiZ26fq7Zf8ZSudd4RxvZKMHjvsbHtDApPG0Uq5kYajn4EHkQdQaiJtPKKiE3B6kYntXZzQzywg5xG+XNwvoD762PiDVhDMo5PRUHKpBSxyTfZ1dMfHY/Mkit5Zc34qvtXCusROXUI4o7+aNfvUQoA70BxxeJEUbyN8saM58lBJ/CsN4WTaEHKSiu55r2jjGmlklf5pHZz5sSbfeoXO57enBUoKC7IkN0t3JMfOI00RbNK/JFvy/eOth/Y1vGOWQb28VGPr2N/2bs2KCFYYkAjVcuXjcHiW6k63PO9SUsbI8tOcpycpcnn3fPYn6FjJIR8nzxf7t9QPTVf5ajzjhnpbCv4lNZ5WxLdlk4XaMV9MyyKPMobD7ViH7kbdTTlbPHbDN0qSeWCoDHWiyzSo3FZHU+jGqiunGTLqk04okMHCEYuQXKqWRbXGYEG5H1WUMQOoHGuUJNp6V7WNvecrlNQyir7TZBiC8ZBWQ57C2jH5xp46+tb285zp4qfuXJxpyJ7CTjJc8BrUavByWFydqu9Nlr3QxoZiF+XLqRw4i2vXjW3S6NWFaUmtsf9FdNoty1fHM6rWQLWgFisgVQHM10Ag0AhqA5sKAbToLEkXsCfasgw7aeJMrs7cXJbyvyHkNK9QqcYQUFwiSlgRs7HyQG8Mjx63IVjlP8AEp0PqK5SoU5rEkGk+SyQdoWISxkWJ1HGylWI8CDa/pUSfT6WMptGnho473TZsTM3Ur9o0H5VwpbU0Xtptbx/O7J/snwYCTTG2aR+7UXF8qC508Wb/DUOu8sq76TckjQM1cCAZBt4WxOI/wB9J/mJq1pfsR6m0f8Akx9w+7OEzY+/7EEre7Rr/wAxqLcPYh9Tl/lY9fuaqDUMow70BE72/wDscVb/AOPN/kNaT/azvaf68PevqefGQEVCye9lCMlua92NJbBSaAXxD2PMgRx8fW9SqX7Tx3VklXwvIvl66lYZR214L9ZhpraMrxk+KkMo9mb2rhW7Mu+jNOUoMpGxpu6mhcfRLG39Lg/lUdPdM9JXpp0Jx80/oeiyanHgAr0BmW+kHd44sOEqJJ6i6N/kB9ar7uPtZLG1lmGPIThsX3eWS18hzWPA261CpycZpokTSlFpkdvJtpMRFl7lFcOGDrodOII53B61OdeU1iSIqoKDymK3amsyE6hWUkdQCLj2qLKWial5M7qOqLia3BCtgVAsQCLdDwNW6w9ypaxszsFrOAKAoYFisgUKAVQCDW4EEVkCCtDIhloDjJDesgp2J7OsOzFgXUEk5Qxyi/TmPepH6utjGo21MC9nOGHJv63/AL1r+pq/8jGpnSLcLBxkOyXyfF8TOQLa3IJseFYderLZszlvYou2Je8eR+GdmYeAJuB7Wqeo6YpHqI0tFNR8kQmFViwSNS7XuAouePG/Lzrg6mgjSrKkt3sbTuzLKMPGMQbyAfEb3NrnKCeZAsCfCoUmm8oo6rjKbcVhFD3sW2MxHiyH+qJG/EmrGh/pr87l/YvNvH4/Vkn2Xx/rsQ/SONB/M7Mf+GtRLnsQupvaK95oiSg8CD5EH8KjlS01yLzVgwR+8YzYTEjrBN/w2rWfDO1u8VYv1X1PPV9KgHvs7G39m2H7vZ8N+L55D/M5y/4QtTKX7UeJ6jPXcyfw+RZs1dCFgq3aVgO/wEthdossy/yH47fyF/audRZiTLCr4deL+BianSobPbx3iejMFPmjjb9qNG/qQH86nI+fTjiTXqxviNrwo2VpUDcwW4efStHVgnhtGVSm1lJlL38x0MpgMbh3Qupy3IysAfmtbiv3qNcShJLDJVtCcc5QywcAkARvlchTrbRtDr61Bp48SOfMlVM6HjyOG1dypE+KFswH0tx9G/v71ZyoJ8FfGu1yNNmSMpysjh+GXK17+Atr6VAqUJ5xgmQrRxnJq2wAywRq/wAwXUdLkkD0BA9KsaEHCmosr60lKbaJMNXU5ihWQKFDAsUAdAJNbgSRQyJIrICIoBNqAIigEGgwMtow543TWzqym3GzAg296ynh5N4ycZKS7GaYjdDF3ygRsP2sxA8yLXH3qX+qTXBb/wDkotcMtG7u7S4ZLWBY6s1tWP8AboKiSk5PLKupUdSWpk+qWrU5mYbYxQmnlkHBm08lUIv2UH1q1pR0wSPUWtLw6MY/m+5DMcpJva/HyrRrDNmknuPt3p5+9Q4YNfMLkXCWv8Qc8CLX0/OuNWpHGGRLuvR0OM93/U2QSVCPP4M47Sd6p4pf0eIhEaIFmsCz58ykAngNLaa8aj1ZyTwi86XaUakHUnu0+PIzgjSox6fHsm9buzocLh+7N07mML6KAfW4NTo4wsHgq8ZKrLVzlkj3tZOWBptLFKsUhf5RG+b+HKb/AGvWGbQi3JJHn6AaVBZ7+jF6dzUuzbaU0mGlR2LCNgkROpUZPl8h8Nh41JottHlOsUoU660rDay/nyQE2FxEeksTHqy/ED46a+9RJ20k8o5xuYNeRxWZSbHQ9DofY1wcZR5OynGXBL4VgFqPLOTbKL/s054kZuJVSfarym24JvnBTVElJpDtcMvQe1bmp3VLUMHVayBYoBQoBQoBV6AK1bgIigEkUAVqyAiKwBJFDIi1AJZaA5lKGQilAcpI+lZBQcfuTNnJhdMhNwGuCt+VxfMPb86lRuWlhos6fUpRjhrI82TuGqnNOe8byso8lv8AjeuM6zkR613Uq+i/O5bcLs5EFlAFq4kQcMlYMopPaFsLvos6i8kXxLYakfUv5+YrnVjqiT+nXPgVk3w9n9zKDKKh4PZeNHHJrfZ9E64NA4I+J2UHiFY3GnLXMfWpdNNR3PGdRqQqXEpQ42LRlNdCERW8GDaWCWNdC8bKDyuRpfwrDWVg3pT0TjLyaZjT7OnRsjQyBuFsjH2IFj6VEcJeR7Gn1K3051o1Ps+2U8OHtILM7l8vNQVUAHx+G/rUinFxjuea6ncwuK+qHCWPfz9y39wDxFdCuGeM2DDKLOinzFYazyE8cDCLc3Dqb2Yj9ku5X2vr5Vy8CnnODp408YyT8UNq6nI7AVkCgKAWBQwKAoBQoBQoA6AO1bmAiKGQrUAm1AFagCIoAiKGRJWgE5aAIpQyFkoAZKwABaAO1AJIoDlJEDyrBkYNsWEtm7tM3XKt/e1DOdsDpIAOArAF93QAMVDAn9GHShk6pFahg6haGA7UAdqGAwtAGBQCrUAYFDAq1AGBQChQB0Aq1bgK1AERQBWoAiKAIigE2oAWoZCtWAFagCy0ALUAMtAFloAstAEVrBkLLQBZaAGWgDyUAMtYwBVqyA8tAHlpgB2oYDtWAGBQB2oA7UAdZMB0AqgBQBmtgA0AVAFQANAJoAUARrAYRoAqGAUNgqAFACgBQCaABrBkOgCoAqAMUAdAHQwHQB0ABQB1gArIFChgFAKoACgDo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6628" name="AutoShape 4" descr="data:image/jpeg;base64,/9j/4AAQSkZJRgABAQAAAQABAAD/2wCEAAkGBxQSEhQUEhQVFBUUFBQUFRcWFBQXFRYXFRQWGBUXFBUYHCggGBolHBUUITEhJSkrLi4uFyAzODMsNygtLisBCgoKDg0OGhAQGiwmICQsLCwsLCwsLCwsLCwsLCwsLCwsLCwsLCwsLCwsLCwsLCwsLCwvLCwsLCwsLCwsLCwsLP/AABEIAMIBAwMBEQACEQEDEQH/xAAcAAAABwEBAAAAAAAAAAAAAAAAAQIEBQYHAwj/xABFEAACAQIDBQYEAggCCAcAAAABAgMAEQQSIQUGMUFRBxNhcYGRIjJCobHBFCNSYnKCktGisjNTY3OzwuHwFRYkNFSj0v/EABsBAQACAwEBAAAAAAAAAAAAAAAEBQECAwYH/8QANxEAAgEDAwIDBwMCBgMBAAAAAAECAwQREiExBUETUWEicYGRsdHwFDLBoeEGIzNCUvEVkqI0/9oADAMBAAIRAxEAPwDcaAFACgBQAoAUAKAFACgBQAoAUAKAFACgBQAoAUAKAFACgBQAoAUAKAFACgBQAoAUAKAFACgBQAoAUAKAFACgBQAoAUAKAFACgBQAoAUAKAFACgBQAoAUAKAFACgBQAoAUAKAFACgBQAoAUAKAFACgBQAoAUAV6ASkgPDXyoaxkpboXQ2BQAoAUAKAh95dsfo0eYDM5vlGttLXJtrYXrWUsIg314reK828LPHqyup2iJmKmF8wI0DA6Hnw41DuL5UcbZIa6vtlw29/b5clh3b21+lIzWy5WsOOqn5Tr6+1b2l14+r0eCbZ3f6hS9Hj4diZqWTQUAKAFACgCY2oCJg3kwzlrSqAj93c6Ata5Ck/Nbw6jrUdXVLGW8LOMvv7iKryjhybws4y+H7hyNrQlwgkUsTawN9fG3Cs/qaWpRzuzr40M4TH1dzqCgBQAoAUAKAFACgBQAoAUAKAFACgCNAZXvvtPEpjX7uRoygXIATYrlBBtwOuarq1pU5262T5yVtxKSq5+RI7i7bYyEEALM1yo4K7C7FRyBPLxqkktMmvUr7a8cbvRj2Zc+/z9M9zQxWT0RxxeJWNGdzZVFzQ51asaUHOXCKvLvWxPwKAOV9T61pqZ5et12u5f5cUl67skNjbwCR8jgBj8pHA+HgaKfZlh03qzuJeHVSUu2OH/cnhW5eFa34Ve7RibMGNh1BX4r/AGrSfBSdcUHRjnnO38mfRbLkSNsWU/VOwUHW4AuM5HJCdL1UdQt5zgpx4RXys6v6eNTt/HmXzcPJ3bkPmdmuwNhlAFlCjmOOtdOk+GqbUf3d/wA8iz6N4apNR/dnf88i11bFwQm8m2xh1AFjI98oPAAcWNQL+8/Tw9n9z4+5XdRvf00PZ/c+PuVj/wAzzg3z38Cq2/CqFdSus51f0WDz0eqXmrOv4YWC07ubbGJVtAHS2YX014EeGhr0Fld/qIb7Ncno7C8/Uw3WJLn7kzU0nkBvjtERQFb2aQ5QOdvq+2nrVf1KtoouKe72+5W9UreHQcU95bfcy7EAMVRSMxvlF+GtyfAX1qhp65c8L+hQUI1KjS7L+hbNy9jMsgsGIRs8kpGUM3EInUa/b0q1s6MpyU/9q4PQWtHGMcI0SrksTnLMq6sQB4mtJ1IwWZPBrKSistiYsUjfKwPrr7VrTr06m0ZJmI1Iy4Z2rqbgoCM25tuPCx55CdTZVGrMfAVyq1lTXr2RpOaid8HtJJLAGzFQxQ/MLjgR1Fcre8o19oSyzOrfD5HlSjYFAUrA7+o2FknkQKySrGEVr5s4uhuRoPm/pNWdbp2itGmpbNZz9fz1MV34SzyROL7QGzwzRWMV+7ngIGcG5tJG/wBS8B4HiNbjMbFbwa54l/DREdx/u+aNA2bj0nQSRsGU+4PMEcjVdUpypy0yW5KhNTWUI2vtWPDR95IbDgAOLHoo61tRoyqy0xMVKigsspWI3/kJ/Vxoo/ezMfUgireHS6WPak8+m33K+V7POyRYN3N6kxJyMMknIXurW45T18DUG6spUfaTzH6e8lULlVNnsxj2kbPiaATEWljZVRhxIZtVbqOJ8CPO+enSl4ulcMxdpeHllOwOwcQYBisOS9mYNENHGU/NGefLTj0rlfQSrPBV1On+LDxIclr3X31WQBZjrwzf/sdfGoWcci26nKm/DuP/AG+/3+ZI79y/+jZkNxmQkjUZb8fK9qzLgm9SXiWz08bP4GbxbSA51qeXdBnT/wAaAIKnVSCPMG4rRmaVCUJqS5TNjM4CZ2IAC5iTwAtc13PbOSjHUzO9u41sXMqKbd4wjjHMKTq1utrsfKuMnlnkqlSV/drH7eF7vM0IYNBH3WUGPJkykaFbWsR5V1wsYPXaVjHYzHHRvs3FZFYhT8ULHW6X1RutuBHka89dUJ21XxKf56Hmru3na1vEpbeX2ZoWwdsLiY8w0YaOvQ9R4HlVza3Krw1LnuvIvLS6jcU9S57ozztC2iUxrBuAjjy+RB/PNVV1Gm51vgVHU6TnW+CK8drAiq/wMFd+naLj2WOzyzv9ARFvyzEk29h96t+mUnFyZcdKpOMpS9yLntzbceGUliC1tFB1Pn0HjUy6u4UFvu+yJ13e07db7vsigYLCzbVnZmYrEps7jl0jivz19PWq23t53U/Eq/noiqt7epdzdWr+eiLpjN3YI8LJHDEqHLmuAM7MnxKWfixuOZq2nRj4bgkXboxUHGKwMt1dp2IQn4ZLFfBrcPX8arbCvon4b4fHvI9tUw9LLPisQsaM7GwUEmreclGLk+xNk0lllHxe1TIxZj5DkB0FecrVJVZapf8ARVzk5vLGLbRIOhtboa5qON0a4Ltu3tEzwhjxUlSetra+xFegtKjqU05cllRm5R3H2NxaxqWY6cPEk8ABzNdatWNKLnJ7I3lJIzzbm1ozIXnIZlIKpplW2q3J6V5Gvd1rmTlDZPbPp6eRiNv7Wuo9/ILdNZ8Vi0nW6wxg3Y3s5P0r15Dyv1FWfS7F08S9cib8Saa7Glir83BegPO28OxsRgXaOdGMRYWkF+7cA/CbjgdeB1BvXo6N3TrJJ/3R29mawzvsqKV1PdwvKqAXMdmYA8LoDm9QK61asKLSlw+GVlezkn7PBK7D3qbBy6Bhw7yKQMhI5GxFwehtXCvGlcxxn3M409dF5H2/+8CYhoGia8fdk24FXLfEGHWwWuNnSdFSUuTavNVMNFWTGeNTlM4aRxDtHKQytYqQQRxBHAisSkmsMwotPKLnvbts4jB4JuHel3a3DNGMht6sar7GkoVp47bEq5m5U4k/2ZvfDSD9mdgPVIz+dRuo/wCt8Draf6fxGe+25xkJxGEFpuLxjQS+K8g/4+dV7RxvLKNX2lz9Ssbu71lQ0M65o2BSSNtOOjDX5Tx0rTGOCnpValpmOMw7x+32I3aG7f628EoaFrkZgwkQX+VuTHxB1rBpXureKzTbfph7D7BbGjR0Zlz5GDZSTZiNQGtyvb2rUhU79wmpNZ9CwbwbxNInx2RBqVBvcj9o9PCsylk73PUq12vDS0rvjfP55EhuLsJr/pcws7i0Sn6EP1H95h7DzraEe7L3ptkqMdUuWXauhaEVvJsOPGQmOTQ8UccUe2jD8xzFc6lONSOlnOrSjUjpkZls7FT4HEGOT4ZU06pIh4EdVPuDVBUVSzq6of2Z5uoqtlV1R/s0Pd5MUuNZGkjRSlwCC17HkTzHPhXK46jOqsaUjlc9TnWWNKRXsbsFHGjFPIA/Y1wp3UovdZOFO7lF7rJOx7zjCYdYMOBGo4m+d2J+ZixHE+WnKp366tKOmmtK8+WT1f15R0U46V82Mdi7JxO0nzAlIb/HK3PqEB+dvHgPtXS2sXN6pfM6Wtg5vVL5mt7K2dHh4liiXKqiw5k9Sx5k8Sau4xUVhF/CCgtMeB2RWxsZptDCth5niGlj3kR/dJuvsQR6VRXVPwqmV70V1WGiWxY9uYg4nZzvHbPlViL/AFRsrOvnoftVnOSq0MolyeunlGYS7TdPnuKq9CfBESTOSbTLkBbkkgADUkngAOZrKpGdJp+x8YmAwqrKQZTd2QG5DN9JPAWAA9KmxrQt4aeX5I7qcaccdyIwG1HxkzSMfgi0UfTmI5eQ/EV57rF1NxUW93/Rf3OlvFzlrl24JLD4LDKe8MKPKxLF3Ga2umUHQaAcK4R6p4FCNOhFasbyfn6L8RK8PU8sk4tqW5+lhb2qLHq9/GWrxM+jSx9Eb6I+Q/8A/FkCMzG2UXI69LV6my6xSr0tU9pLlfb82Ofhtywio/8Am3FfswcT9Z6/w1Ane3ep4qf/ACjtK3cXh/U5doO9eUthYrcLTMQDxF8ig6XsdT419E6ZYRkvGq/Bfy/4OVOGd2ZphMW6TWD5VK3UrdWFiNND5VZ1a3hyxJJpk63o+NPS3hFgbaq4oCHG3kVbgSgD9IjB4NG/OxtdTe4vVZWpw1aqKx6dvXKJD6VTqQlDPtrjyfl8/wCj9CB2tgpMG4SW0sUgzRSr/o5V6qeTDmOIPvSlXysP4o8vWt3CWHsyMxS2GaO7LzH1L/cV0k+6OUecMRs9Hl6gUhFzE2olyx2IEiYVFUomGh7uxNyzMQXb1sPvW9vbunKTb5OVWqpJJLg0ns6hC4MHm0kjH+rKL+iiqi+b8dk+1/00WeoZIKdvtuSmLBlhtHiAOPBZLcpLc+jfjWMEW4to1VnuZpHPPBIYplZGXQqw18x1HQjQ1jB525tVF4awybgxRYVo0VkqaTH2xMMk2KiWbVM17ciyglQeouOFarksOlxg7hKX4zUxXc9eHQAoCqdoezo3wxlYfrISpRhx+JlVlPUG/DqBUO+gpUW32IPUIRlQbfYz9JDbjXmGkeUaQx2lMwHGutKKyd6MVktm6XZ1myzY7W9mWEHTw708z+6PW/CvQULRR3keit7JR3n8jSo4woAUAACwAFgB0AHCpxYCqAOgK1vrAuWKQ6MrlR4qyksP8IPpUDqCXh575I10lpK2WW2tqpdyBgjNpfozjLIoYedj6EVvDWt0bxUuxDpisPhjeBLN+0SWYeRJ0qQvElyzqlJ8skNi7AxWPIbWKE8ZHBFx/s1+rz4ePKpNG1b9x2hSJ/ECPCDuoxZAxW51JI4sx5kkGvNdQj4l3PHC2+RPprTFJDZtpX51FVE6iZNphVLE6CutK0lUeEb06bnxwQm0d5s+imwq2t7CNLfuS4qFP9pHJjNB8x8bkX9BpUrwM74Ncw7jTeSZhisQG499Lf8ArP5V9Kt6iVKOPJEGPBX5yc6tf5b+xrhcQct/I7UamiaY8OKvrz61Bci58XO6JnZO2VdDhsSDJA5vb64m5SRE/Kw6cDrWjWp5XP5ycLm3hdLHEuz+5DbX2bJgpF+LPG4zQyrfLIt+P7rDgVOoPoa6U6nzPL16EqcnCa3HGE2uLAWA8hapsK6xghSokph8Vn4amu3iJila1a09FOLb8kXLcfbgwxkWYkRtZlsC1m4NoOot/TVde0HValHkvrXol7BPVFfNGg4HaMcy5onDjnY6jzB1HrVTOnKDxJYOdahUovTUjgdVocil9puyhJAJwPjhIueZjY2IPkbH3rDK/qNLVT1d19DN49oqlsx4mwtzOn9xXSFJTTbeMELp/Rv1sak3NRUe+M74b8/TclMNjMksbX1SRGPowvUWWz3K+FvWt5wqTg4ptYbTSfubNO3c3ow+NDdyxuhsVYWa19Gt0Nbwqxnwe6vLCta418Phrj3e8mr10IQKArXaK1sBJ/FF/wAVaiX3+hL4fUh3/wD+eXw+qMsWavO6TzOk7bIj73FQIeDTID5BgT9hUm2hmpFepKtYJ1Yr1NyvXpD1AKAFAC9AUnfPaF5hHyjW5/ib/pb3NVN/NuSj5EK5lmWCobY2gkUZZj5DmT0FQoRcnhHawsal3V0R47vyX5wu5W8TiiUV3+AtqBre19PtapEVh4W5Zf8Ai/1FzKlZ7xjjMpPZPvvjz4wvuXXcLAbPeMzNIJpUIzI62VCdRaPXNwPxG/DlUyLpU465sxV6VWoVNEln1XBZ9j74h+8WZO7eMAhRqCDwy8jy965LqGmOZLPlj82+JvUtd0of1ILFskvzAkXvxtr10qghRcZOcnlvL+ZMp2cEvaeTnJs6IjQFfEE/nXTSjeVrTfBE7ahPwxqCc2igAkt10HE1IpbcLfyNK8lShhFu3N3LjiXPiIULtbKjgPkHU3uMx+1XFpbzjmVV7vt5FVKpJ9y5pCoAAUADgAAAPIVPOZl/abuVK8jYrCqXzAGaNdWuABnQfVoBcDXS+t6srS7UY6JfA6Rl2Zk0shBINwRoQRYg9CDwNWOs3ycUnubdb/3rVyUtmFJp7DrA4nK1jr41w0b7E63u3F4nwW3A45ShimQSwubshNiGAsHjbijjrz4GsShq9Gi0uLandwxLns/zsRG2NhCFlaFzLDIbIxFnU/6uUfS3Q8CBcc7Ypt8S5/ODylzZVaNRU2uePJkxgYxGoA9T1NSEz2djawtaShH4vzf5wODNWdRM1hYXabwyCSJsrDn1HMEcwelcqiU1iRxrRhVi4TWUa7uztpcXCJF0YfC63vlYcR5cxVPVpuEsHkLq3dCo4vjs/NCt6JFXCTltR3TC3mLD7kVyZAuZKNKTfkYJtSKy5hxTX3sL+lJVnTptR5ePgdv8JXdONw6FT/d7S96XHx5+BCx4xlOZSQRzqu0n0e4cK9N06qzF8pj6LeWSPFLio1WNwQzBLhWP13Xlm5jhret23nV3K9W8Y0HQk8xfGeUu3y7HpiGTMqtwzAG3PUX1qeeKaw8C70MFI7VsaFwyR85JAfSMXP3K1Bv5Yp6fMr+oyxTUfN/Qy5Zqp9JUQoynJRistvCXm2DDbZMMqyRWLobqSLi9iOHPjUijTlBqXc+j9J/wVCCjVu5vVzpjwve+/wAME/B2m4wG7d045gpb7g1NVxUPQT/w1ZNezqXxNE3P3vixykAZJVF2Qm+n7SnmPwqXSrKfvPJ9T6VUsZLLzF8P7llBrsVYDQGQbb2gGnnkJABdtTwsDYfYCqSu9VRv1IkKNSvV0U1lvsvz+pnO8e1O9l0uUAyr+ZtyvUijT0x9T2tjbOyoqlLGXu8efln04I6bGljdiST1NzXVQSJcKsKUFCCSS7Ft3GxgSGTT4mkOvUBRa3hqah3UMzRWVq2qWScTFC5PM6elR3Hsc4+Y4jxVaOJvqHseLrRwGol92MbbFRgfVmU+WRj+KipVk3GsvXK/oRrvEqT9DQb1fFOC9AGaAjNpbv4XEG8+HhlPV4kY+5F63jUnHhsGZdrG58UIixOGiSJAe7lWNQi3Nu7bKotxuvqtWFjV1ScZP3G8DK5ONSpbM6Enhcfwv71tUev2u/1J9pdaHplx9CSTF6WOoNvtqD6VxUy4c4yXtLPf4jpZ621HVTCbEUcjDqDd560cjVzLz2QYkmbEL9Pdqx8w1h9iah3W6RUdUacYv1ZbO0Sa2DI/adF89b/lUJnl+pN+Bhd2vqY9iZgL8De48NeNTqVuktU18PuXPSOiRtkq9f8Af2X/AB9/nL6e8rv6CWYhDp4/heoFe3jB+y/gW931mFrFeJl58uff2EY3ZckVi4BU/Utyt+hNtDpURnXp/U7e+z4cuOU9mat2bdoQsuGxj8LLFKx9kkJ+ze9b06uNpGvUulal41Be9fyv5RqwNSjzZkHapjDLi8inSBAv8zWZv+UelVN5VTq6fIpb2qnV0+RQZp7AjmTb05/lXOEMvJ6r/CNlGVWVzL/btH3vl/BfU5B67YPoyqB56xg28QfbA2w2FxMUym2Rxm8UJs4PmL1vF6WmiB1CnG4oSpvutvf2PSSOCARwIBHrVkfNuCp74b94fBhkB7yexGRCPgJGhkb6fLjXGpWUdlyWll0qrc+0/Zj5v+F3MJx+0XlIBN+QAvx8BzNQYU0tz01C3trCk40ljzk+X73/ANJEhsrYI0abU8cnIfxdT4VpUrPiJ5XqHWZTbjR2Xn3fuNI2HiIoNn4t+7jDRL8DBFBzSAqguBf5rV3taj8OWexW2sp1JYk2yj7EQArm+VeXAWHXrUKunoajyXDzJYOM2LtIwB0zEjyJuP7elbQg9CzybKTWzHUGLrVxM6h5Hia1cTOouHZ7hDJMZiPhiBAPV2FrDyUn3FS7Kl7evyIt1U9nT5mi2q0K8OgE3oAUA3x+ESaN4pFzI6lWHUH8/Gsxk4tNA85747qy4Cco92ja5ikto6+NuDDgR68DVxSqKssrnujsnkh0FqkpYNxzFNWs6al7yTRuJQ2e6HqzWHhUZ5i8Ms4VoyWYsQ2IrRyNvEG0uIrRyObmSu7G8U+EYtC2XNbMCoIa3AG48/emiMv3IeFTqrE1ksO8W/MmMhSIxqtmzM6k/FoRZVPy8TzNaxt4RllHGHT6MKiqLLxus9n5+vpsVGTM5yrqfw86zWqqCyze6uYUYOc3hfm3vJXePdyTZ0yBiXilUMj2t8VhnQ9GB9wR41XSk28s8f1LXWnrl/0Su7M0TyrFOoeGf9VIp4fF8jA8iGykHlrXJpZ3K+wrSt7hSi8diA323Uk2dNY3eFye6k69Vfo4+/EdBxqU9J9Q6d1BVo4f7lySG6vaLiMGBG1pohwRycyjoj8QPA3FYhUlHbsbXfTaFy3L9svNfyhvj9spiJZZb2Mjs+U6EAnQdDYWHpVdWhNzcmuTwl//AIfvqdVyjHWm+Y/bn6kDtGOwRyy/Gz/CDdlC5QCw5X1t/Cal0o4iep/w5Sq29CUKkWt87+5L+Bqslb4PTRqCu8rGDbxARDOyrcDMwW5NgLm1yeQFZwcK1bEWzSt8e034P0fAE2ChGnsQTYWPdA6jh8x9Otd51c7RPP2XS1nxK/y+/wBjMwWdrC7Mx8ySa4bJbl5UrxpwcpPCRJ4WAQuA1i7WF+hPIf3rm3qWx4vqPUpXTxHaH19X9ixYaBhrUaTRUNnXae0SuHkgFrO0bt1+A3Ufcmt6UnjHZltYUNMPEly+PcReCfpWZonJjKbBkm9bKSMND3ZWzJpnWOMBmY2AvbzJvwFqylqeEat6Vll72N2cSkg4mRUUcVjOZm8MxsF+9SY2n/JkeVz/AMTR8DhEhRY41CqosAP+9T41MjFJYRFbbeWOKyYBegE0AL0AL0BA78bOjnwU6y2AWNpFY/S6KSpB8xb1rtbycasceZlcnnYpV+44JAAKxgDqBtLeNaSipLDItWrOhVU4PlfPHmKaIdKiTp4Le0vadx7L2l5fY59wK00om6UdkiFbI6rAUsttBxrWUsGJS7Ind18Ir4iCMa55Iyx5kKczA+AAIqtrOTlhniuoyrVb/wAOrxF7LtjGc/Hb6Gvb44KKfBzrMLqsbyAj5lZFYhl8R+daslVUnB54MEw+KKqeoH/dq0lwUM4ZeT0Hjtmx4mDusSgdWVcwP7VuII4MDzFbNZW56OlUlTalF7mNb4dm8+EzSQEzwC5P+tjAuTnX6gB9Q9hUedPTueiterQn7NTZ/wBCimuZb5ytjnY1k44kGJKzgyqjXIrvaxg28bIBrWDZJse7L2dJPIsUKF3Y2AH3JPIDqaYbeEYq1YUYOU2WqbZC4EshYPIoCyOPlDWuyp+6CbX5kHyrhV3lp8jxfUeoTuqmniK4X8v82OO7uwJcdMzLcJApkZuWZQSiA/tMR6C5rrTptppEJRymSPfWAqC1k6WVBVam/C3f2IvH/FeusNi/kNcGxBtW8tzjwSa3NgBcnlXFtJZZs3jk07s52WkcbyEAyFspboLA5V8LnXrUnptRVYynjvhe7BArVHJ47FxvVmcA6AFACgCoAr0AV6Aq3aW7DZ82XmYw38JkW/5VMsMePHPr9DaHJh7ivQM7nEiubMhRHj6Vwb3IN490h5homlIjT53IRbnTMxstz5kVyqP2WRYOUZqUeUzkCQSrjK6sUdejKbMNPGo2T1dvXVaCkvj7xLtRs7NnJV1vXJiKNF7JcAGklnNrxARqOhkuS3sCPU1GrL2slN1KilcKr5xx8m/4waRtAZ4pFPBo3U+qkfnXJkKXDMB2Bhu8xEEZ+qWMHyzi/wBr1zZTU1mcUehjLW5dDHbjXw046wyj/wCtq1l+1mk8aWYHsPY36XiIoS2QyEjPa9rIzajn8tqrqLzJRyOndVr0GoZzHyfb3MjdtbObCzyQOVLRtlJW+U6A3F/AipDWHg9vb11VgpruM7Vg7PDBahhE1uxu1PjnywrZVIzyNoiX69T4DWsqLlwR7m+p269rnsjc90t14cBHljGaRgO8lYDMx6D9lei/jUiMFE8xc3c7iWZfBGW7+IY8biE5F848pFD/AIsR6VCqRxNldJYky9dkb3wcgsABOwuBqbohN+vGpFu/ZfvOlPgom0kKSOhFsjutv4WI/KoE44k0WdhT0U2/N/2GoFaktgEXhTJqyb2ZhcoBtdjw8L8APGqu6rOctEePqyJVnl4NY2Hgu4hRD82pb+Jjc+3D0r0lpQ8CkofP3kRvLJC9STAd6AF6ZAd6yBF6AK9AETQDPauCWeGSF/lkQqSOIuNCPEGx9K3pzcJKS7BPBgO2dmSYWZ4ZR8SnQjgyn5XXwP8Accq9JSqqrBSRITzuR7VtI2JBZIThFSxEyTu1+TRyIvE9QyD79aiaJKbfZr+pBu1hpnDYpLTxqnzFwR/L8RPoFJ9K51JJJkVRbY12apYueWnub1o1ll70aMmpvtt89x2YKxpLl0zm0Jrm4jSXTssxWSeWP/WRg+sbf2dqjVltkr+pw/y4y8n9f+i87ySSNhpli/0jIQutr34gHkSLi/jUVnn6sXKDiu5k2DV43AdWicG4uLG4PFTwPpWkkUdelUpYfBpewN6lmKxSaSkHUfK2UXJ/dNuXCil2ZY2d743syW/9GQG9G9ff54IrqisyuTozlSQRbktx5mqu8uJN6Etu/qR725m26aWF39SA2Ds2aSeOSMZUR1bOeYU3OUcTe1umtbW1vN4m9ja1tpvE3sV3fmXPtDEt/tSPYAflUuT9pn0Swji3h7iCrUl7goMM33s2wAg2fCLfFIDM3iX1W/8ALlqRTXsnk7+prry9NvkWnPW5DMl7SnSbEh4iGtGqORwurNax56Ea+FQatSLlsR5STlsWvstYDCMv1CViw/iVbH7fY12t5JxfvOlJ7Mpu3Ze8xU7dZpAPJWKj7AVBqyzN+8vqMcQS9DhFBeuLkbtDlMMBWjkFEtu5uA7yTOw+GLXzb6fbj7VmxtdVdzfC+r+xW3K0yaRew1X5GFBqAMGgFXoA70Ai9bASTQCSaGBJNAVTtA3c/S4cyD9dECU6uvFoz58R4+ZqXaV/Cnvw/wAybwlhmKMavGzucieNcZ8HOtDXBoue4eCWDC4nHyj6HhgHUsMrMPMkLfwaq2bc6igiCvZi5Fc2WgCEeJ/AVJ7s9F0bCt/i/wCB7ahbHOStZBkhunKVxkBHNiv9SlfzqLWXsshX0c28jWhFeoR5rA1xuxoplyyKGH/eoPI1gw4prDOWzd24ICWjSzEWLEszW6XYnSsYNYUoQ/akhWK3aw0jZ3hjZupXU+fX1rDhF8oy4Rby0O/0dI1JsAqgk9AFFz9hWTdRbeEeecVJ3rvIeLsznzYk/nULPc9/SoqMFHyWDl3dMnTwgd3TJnw0bruBje8wEB5opiP8hIH2y1JpvMUeJ6lS8O5mvj8yI3lmxRlcZJXjJ+AICVtbgwGl+OpqLXo1Zy2exU1Kc5P0IE7u4uXXKqD98m/sAfxpC1a5ZtGiW3cvZD4QOZHDF8vDRVC368eJqRTpKG50jDSUiY3kkI1BkkIPUFyR9qrZv2mX8FiK9x2irkzLO5mtWuDGTR90ocmFjvoXvJ6Obr/hy1b20dNNFVcS1VGTQNSDiKBoA71kCgaAVegOZNbGAiaAQWoBJagIveTGGLCzyDisTkeeUgfciu1vDVVin5ozFZZ58WS7EW8av85k0SA3W3GsSWOTY1TAQw47ZseHiYoEjiDAWzI6gG5B4gm+vO/WqWeulUciC1GWUUzbOwmwJVS/eZwWBy5bWIFuJrtSqOSbZc9MemnJLz/gjUxY4c66ayyVVHXPesnRPIccxRlZTZlIZT0INxXOS7CSUk0zbdjY1cRDHMugkUNbofqHobiq6Sw8Hl6tN05uD7D4LWDmHlrABloMFa7RdoiDATa2aUd0g5kv81vJcxrnVeIk/ptF1LiPkt38DCVNRD2kWKzUN9QC1A5Gl9jmPv38BP7Mq/5Xt/grvRfKPM9dpbxqL3GkMldzz5zaOgK1vpj+6iEamzS3H8g+b3uB6mo1zPTHC7ku0p6p6n2+pSYxVYyzOjG1YW5o2NcNJ3rgfRfXxFK0vDg33OE54WTXN35s0CnpdfY6fYipnS5uVtHPbK+TK6fJJg1YGooGsgWDQBg0Aq9Acya3AkmsgSTQCCaGCsdomJyYGUftlEHjdgTb0U1Lsot1l6ZZvBbmMYEWDHqbew/6mryjsmzsjlL8TAfmBoNTxrjVbexibeHgmMBipkkUwxzB/pKo2oPQgWK/ao1StSaakVSpTi9uSx7+hzBhHmsJcsiuBbiQhvp5eVzUKi1mWOC/6a5Ykn6fyZ/JGXdUX5mZVXzZgB9yKzNkqq8blx3q3bfBOLEvE/yvbUNbVWtpfmOo8jWaVXUt+TNrcqosPkg2NdJE7Jo3ZRtDNFLATrGwkUfuvofZhf8AnqFWW+Sn6lT9pT89i/AVxK0OgBagMZ7XNr97ixCD8GHWx/3jgM3sMo9DUSq8yx5Hp+jUdFJ1HzL6IojGtC3lLBI7P2HiJ4J8RGl4sOLuSeNrEhBbUgfEfCtlBvcr6/UIUpqD5ZFJJesNEqNTJd+yWS20AP2opR9gfyran+4gdY3tvijayKknlhBFAZZvRju+xUhHyoe7XyTj7tmNVlxLVMtreGmmvmMUNqjHVsisZijI2ROHM9fDyrtGOlZZxk87IksNhzHlPG/HwNQrl6jlWg1hmkbpzfqiOjfiB/apfSJ/5Uo+T+pCnyTytVuaHQNQCwaAWDWQHQHImugEk0AgmgEF6Az7tXLlISoLIpfNYE2YgZSbcBYML/3qy6fVhDVl7s6QaRnEVwmoINzoQQePQ1aQknTTR0XA42Nu9iMXmeEJlVshLsw1sDYWU30I96g1rlU5GspYNY3R2U+Gw6xSMHYFiSAbDMb2F9bCqytU8Sbkcm8srHaBNmxGTkkaj1b4j+I9qlWy/wAv3l902CVBvzZBbjbNE20ItNIiZ26fq7Zf8ZSudd4RxvZKMHjvsbHtDApPG0Uq5kYajn4EHkQdQaiJtPKKiE3B6kYntXZzQzywg5xG+XNwvoD762PiDVhDMo5PRUHKpBSxyTfZ1dMfHY/Mkit5Zc34qvtXCusROXUI4o7+aNfvUQoA70BxxeJEUbyN8saM58lBJ/CsN4WTaEHKSiu55r2jjGmlklf5pHZz5sSbfeoXO57enBUoKC7IkN0t3JMfOI00RbNK/JFvy/eOth/Y1vGOWQb28VGPr2N/2bs2KCFYYkAjVcuXjcHiW6k63PO9SUsbI8tOcpycpcnn3fPYn6FjJIR8nzxf7t9QPTVf5ajzjhnpbCv4lNZ5WxLdlk4XaMV9MyyKPMobD7ViH7kbdTTlbPHbDN0qSeWCoDHWiyzSo3FZHU+jGqiunGTLqk04okMHCEYuQXKqWRbXGYEG5H1WUMQOoHGuUJNp6V7WNvecrlNQyir7TZBiC8ZBWQ57C2jH5xp46+tb285zp4qfuXJxpyJ7CTjJc8BrUavByWFydqu9Nlr3QxoZiF+XLqRw4i2vXjW3S6NWFaUmtsf9FdNoty1fHM6rWQLWgFisgVQHM10Ag0AhqA5sKAbToLEkXsCfasgw7aeJMrs7cXJbyvyHkNK9QqcYQUFwiSlgRs7HyQG8Mjx63IVjlP8AEp0PqK5SoU5rEkGk+SyQdoWISxkWJ1HGylWI8CDa/pUSfT6WMptGnho473TZsTM3Ur9o0H5VwpbU0Xtptbx/O7J/snwYCTTG2aR+7UXF8qC508Wb/DUOu8sq76TckjQM1cCAZBt4WxOI/wB9J/mJq1pfsR6m0f8Akx9w+7OEzY+/7EEre7Rr/wAxqLcPYh9Tl/lY9fuaqDUMow70BE72/wDscVb/AOPN/kNaT/azvaf68PevqefGQEVCye9lCMlua92NJbBSaAXxD2PMgRx8fW9SqX7Tx3VklXwvIvl66lYZR214L9ZhpraMrxk+KkMo9mb2rhW7Mu+jNOUoMpGxpu6mhcfRLG39Lg/lUdPdM9JXpp0Jx80/oeiyanHgAr0BmW+kHd44sOEqJJ6i6N/kB9ar7uPtZLG1lmGPIThsX3eWS18hzWPA261CpycZpokTSlFpkdvJtpMRFl7lFcOGDrodOII53B61OdeU1iSIqoKDymK3amsyE6hWUkdQCLj2qLKWial5M7qOqLia3BCtgVAsQCLdDwNW6w9ypaxszsFrOAKAoYFisgUKAVQCDW4EEVkCCtDIhloDjJDesgp2J7OsOzFgXUEk5Qxyi/TmPepH6utjGo21MC9nOGHJv63/AL1r+pq/8jGpnSLcLBxkOyXyfF8TOQLa3IJseFYderLZszlvYou2Je8eR+GdmYeAJuB7Wqeo6YpHqI0tFNR8kQmFViwSNS7XuAouePG/Lzrg6mgjSrKkt3sbTuzLKMPGMQbyAfEb3NrnKCeZAsCfCoUmm8oo6rjKbcVhFD3sW2MxHiyH+qJG/EmrGh/pr87l/YvNvH4/Vkn2Xx/rsQ/SONB/M7Mf+GtRLnsQupvaK95oiSg8CD5EH8KjlS01yLzVgwR+8YzYTEjrBN/w2rWfDO1u8VYv1X1PPV9KgHvs7G39m2H7vZ8N+L55D/M5y/4QtTKX7UeJ6jPXcyfw+RZs1dCFgq3aVgO/wEthdossy/yH47fyF/audRZiTLCr4deL+BianSobPbx3iejMFPmjjb9qNG/qQH86nI+fTjiTXqxviNrwo2VpUDcwW4efStHVgnhtGVSm1lJlL38x0MpgMbh3Qupy3IysAfmtbiv3qNcShJLDJVtCcc5QywcAkARvlchTrbRtDr61Bp48SOfMlVM6HjyOG1dypE+KFswH0tx9G/v71ZyoJ8FfGu1yNNmSMpysjh+GXK17+Atr6VAqUJ5xgmQrRxnJq2wAywRq/wAwXUdLkkD0BA9KsaEHCmosr60lKbaJMNXU5ihWQKFDAsUAdAJNbgSRQyJIrICIoBNqAIigEGgwMtow543TWzqym3GzAg296ynh5N4ycZKS7GaYjdDF3ygRsP2sxA8yLXH3qX+qTXBb/wDkotcMtG7u7S4ZLWBY6s1tWP8AboKiSk5PLKupUdSWpk+qWrU5mYbYxQmnlkHBm08lUIv2UH1q1pR0wSPUWtLw6MY/m+5DMcpJva/HyrRrDNmknuPt3p5+9Q4YNfMLkXCWv8Qc8CLX0/OuNWpHGGRLuvR0OM93/U2QSVCPP4M47Sd6p4pf0eIhEaIFmsCz58ykAngNLaa8aj1ZyTwi86XaUakHUnu0+PIzgjSox6fHsm9buzocLh+7N07mML6KAfW4NTo4wsHgq8ZKrLVzlkj3tZOWBptLFKsUhf5RG+b+HKb/AGvWGbQi3JJHn6AaVBZ7+jF6dzUuzbaU0mGlR2LCNgkROpUZPl8h8Nh41JottHlOsUoU660rDay/nyQE2FxEeksTHqy/ED46a+9RJ20k8o5xuYNeRxWZSbHQ9DofY1wcZR5OynGXBL4VgFqPLOTbKL/s054kZuJVSfarym24JvnBTVElJpDtcMvQe1bmp3VLUMHVayBYoBQoBQoBV6AK1bgIigEkUAVqyAiKwBJFDIi1AJZaA5lKGQilAcpI+lZBQcfuTNnJhdMhNwGuCt+VxfMPb86lRuWlhos6fUpRjhrI82TuGqnNOe8byso8lv8AjeuM6zkR613Uq+i/O5bcLs5EFlAFq4kQcMlYMopPaFsLvos6i8kXxLYakfUv5+YrnVjqiT+nXPgVk3w9n9zKDKKh4PZeNHHJrfZ9E64NA4I+J2UHiFY3GnLXMfWpdNNR3PGdRqQqXEpQ42LRlNdCERW8GDaWCWNdC8bKDyuRpfwrDWVg3pT0TjLyaZjT7OnRsjQyBuFsjH2IFj6VEcJeR7Gn1K3051o1Ps+2U8OHtILM7l8vNQVUAHx+G/rUinFxjuea6ncwuK+qHCWPfz9y39wDxFdCuGeM2DDKLOinzFYazyE8cDCLc3Dqb2Yj9ku5X2vr5Vy8CnnODp408YyT8UNq6nI7AVkCgKAWBQwKAoBQoBQoA6AO1bmAiKGQrUAm1AFagCIoAiKGRJWgE5aAIpQyFkoAZKwABaAO1AJIoDlJEDyrBkYNsWEtm7tM3XKt/e1DOdsDpIAOArAF93QAMVDAn9GHShk6pFahg6haGA7UAdqGAwtAGBQCrUAYFDAq1AGBQChQB0Aq1bgK1AERQBWoAiKAIigE2oAWoZCtWAFagCy0ALUAMtAFloAstAEVrBkLLQBZaAGWgDyUAMtYwBVqyA8tAHlpgB2oYDtWAGBQB2oA7UAdZMB0AqgBQBmtgA0AVAFQANAJoAUARrAYRoAqGAUNgqAFACgBQCaABrBkOgCoAqAMUAdAHQwHQB0ABQB1gArIFChgFAKoACgDo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26632" name="Picture 8" descr="http://beleske.com/wp-content/uploads/2012/11/oportunitetni-trosak-izb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558614"/>
            <a:ext cx="4258816" cy="25552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4294967295"/>
          </p:nvPr>
        </p:nvSpPr>
        <p:spPr>
          <a:xfrm>
            <a:off x="0" y="764704"/>
            <a:ext cx="8532440" cy="5361459"/>
          </a:xfrm>
        </p:spPr>
        <p:txBody>
          <a:bodyPr/>
          <a:lstStyle/>
          <a:p>
            <a:pPr>
              <a:buNone/>
            </a:pPr>
            <a:r>
              <a:rPr lang="hr-HR" dirty="0" smtClean="0"/>
              <a:t>   Radi samo prema onoj maksimi za koju ujedno možeš htjeti da postane OPĆIM ZAKONOM!</a:t>
            </a:r>
            <a:endParaRPr lang="hr-HR" dirty="0"/>
          </a:p>
        </p:txBody>
      </p:sp>
      <p:pic>
        <p:nvPicPr>
          <p:cNvPr id="39938" name="Picture 2" descr="https://filozofskitekstovi.files.wordpress.com/2012/11/immanuel_kant_f_20101213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780928"/>
            <a:ext cx="6515100" cy="3257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844483"/>
            <a:ext cx="5544616" cy="2915064"/>
          </a:xfrm>
          <a:prstGeom prst="rect">
            <a:avLst/>
          </a:prstGeom>
        </p:spPr>
      </p:pic>
      <p:sp>
        <p:nvSpPr>
          <p:cNvPr id="3" name="Pravokutnik 2"/>
          <p:cNvSpPr/>
          <p:nvPr/>
        </p:nvSpPr>
        <p:spPr>
          <a:xfrm>
            <a:off x="1182695" y="183673"/>
            <a:ext cx="68407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Kant je </a:t>
            </a:r>
            <a:r>
              <a:rPr lang="en-US" sz="2000" dirty="0" err="1"/>
              <a:t>dao</a:t>
            </a:r>
            <a:r>
              <a:rPr lang="en-US" sz="2000" dirty="0"/>
              <a:t> </a:t>
            </a:r>
            <a:r>
              <a:rPr lang="en-US" sz="2000" dirty="0" err="1"/>
              <a:t>više</a:t>
            </a:r>
            <a:r>
              <a:rPr lang="en-US" sz="2000" dirty="0"/>
              <a:t> </a:t>
            </a:r>
            <a:r>
              <a:rPr lang="en-US" sz="2000" dirty="0" err="1"/>
              <a:t>definicija</a:t>
            </a:r>
            <a:r>
              <a:rPr lang="en-US" sz="2000" dirty="0"/>
              <a:t> </a:t>
            </a:r>
            <a:r>
              <a:rPr lang="en-US" sz="2000" dirty="0" err="1"/>
              <a:t>kategoričkog</a:t>
            </a:r>
            <a:r>
              <a:rPr lang="en-US" sz="2000" dirty="0"/>
              <a:t> </a:t>
            </a:r>
            <a:r>
              <a:rPr lang="en-US" sz="2000" dirty="0" err="1" smtClean="0"/>
              <a:t>imperativa</a:t>
            </a:r>
            <a:endParaRPr lang="hr-HR" sz="2000" dirty="0"/>
          </a:p>
          <a:p>
            <a:r>
              <a:rPr lang="en-US" sz="2000" dirty="0" smtClean="0"/>
              <a:t> </a:t>
            </a:r>
            <a:r>
              <a:rPr lang="en-US" sz="2000" dirty="0" err="1"/>
              <a:t>Jedna</a:t>
            </a:r>
            <a:r>
              <a:rPr lang="en-US" sz="2000" dirty="0"/>
              <a:t> od </a:t>
            </a:r>
            <a:r>
              <a:rPr lang="en-US" sz="2000" dirty="0" err="1"/>
              <a:t>tih</a:t>
            </a:r>
            <a:r>
              <a:rPr lang="en-US" sz="2000" dirty="0"/>
              <a:t> je: </a:t>
            </a:r>
            <a:endParaRPr lang="hr-HR" sz="2000" dirty="0" smtClean="0"/>
          </a:p>
          <a:p>
            <a:r>
              <a:rPr lang="en-US" sz="2000" b="1" dirty="0" smtClean="0"/>
              <a:t>„</a:t>
            </a:r>
            <a:r>
              <a:rPr lang="hr-HR" sz="2000" b="1" i="1" dirty="0" smtClean="0"/>
              <a:t>Djeluj</a:t>
            </a:r>
            <a:r>
              <a:rPr lang="en-US" sz="2000" b="1" i="1" dirty="0" smtClean="0"/>
              <a:t> </a:t>
            </a:r>
            <a:r>
              <a:rPr lang="en-US" sz="2000" b="1" i="1" dirty="0" err="1"/>
              <a:t>tako</a:t>
            </a:r>
            <a:r>
              <a:rPr lang="en-US" sz="2000" b="1" i="1" dirty="0"/>
              <a:t> da </a:t>
            </a:r>
            <a:r>
              <a:rPr lang="en-US" sz="2000" b="1" i="1" dirty="0" err="1"/>
              <a:t>princip</a:t>
            </a:r>
            <a:r>
              <a:rPr lang="en-US" sz="2000" b="1" i="1" dirty="0"/>
              <a:t> </a:t>
            </a:r>
            <a:r>
              <a:rPr lang="en-US" sz="2000" b="1" i="1" dirty="0" err="1"/>
              <a:t>tvoga</a:t>
            </a:r>
            <a:r>
              <a:rPr lang="en-US" sz="2000" b="1" i="1" dirty="0"/>
              <a:t> </a:t>
            </a:r>
            <a:r>
              <a:rPr lang="hr-HR" sz="2000" b="1" i="1" dirty="0" smtClean="0"/>
              <a:t>djelovanja</a:t>
            </a:r>
            <a:r>
              <a:rPr lang="en-US" sz="2000" b="1" i="1" dirty="0" smtClean="0"/>
              <a:t> </a:t>
            </a:r>
            <a:r>
              <a:rPr lang="en-US" sz="2000" b="1" i="1" dirty="0" err="1"/>
              <a:t>može</a:t>
            </a:r>
            <a:r>
              <a:rPr lang="en-US" sz="2000" b="1" i="1" dirty="0"/>
              <a:t> </a:t>
            </a:r>
            <a:r>
              <a:rPr lang="en-US" sz="2000" b="1" i="1" dirty="0" err="1"/>
              <a:t>postati</a:t>
            </a:r>
            <a:r>
              <a:rPr lang="en-US" sz="2000" b="1" i="1" dirty="0"/>
              <a:t> </a:t>
            </a:r>
            <a:r>
              <a:rPr lang="en-US" sz="2000" b="1" i="1" dirty="0" err="1"/>
              <a:t>princip</a:t>
            </a:r>
            <a:r>
              <a:rPr lang="en-US" sz="2000" b="1" i="1" dirty="0"/>
              <a:t> </a:t>
            </a:r>
            <a:r>
              <a:rPr lang="en-US" sz="2000" b="1" i="1" dirty="0" err="1"/>
              <a:t>rada</a:t>
            </a:r>
            <a:r>
              <a:rPr lang="en-US" sz="2000" b="1" i="1" dirty="0"/>
              <a:t> </a:t>
            </a:r>
            <a:r>
              <a:rPr lang="en-US" sz="2000" b="1" i="1" dirty="0" err="1"/>
              <a:t>svih</a:t>
            </a:r>
            <a:r>
              <a:rPr lang="en-US" sz="2000" b="1" i="1" dirty="0"/>
              <a:t> </a:t>
            </a:r>
            <a:r>
              <a:rPr lang="en-US" sz="2000" b="1" i="1" dirty="0" err="1"/>
              <a:t>drugih</a:t>
            </a:r>
            <a:r>
              <a:rPr lang="en-US" sz="2000" b="1" dirty="0"/>
              <a:t>“</a:t>
            </a:r>
            <a:endParaRPr lang="hr-HR" sz="2000" dirty="0"/>
          </a:p>
        </p:txBody>
      </p:sp>
      <p:sp>
        <p:nvSpPr>
          <p:cNvPr id="4" name="Pravokutnik 3"/>
          <p:cNvSpPr/>
          <p:nvPr/>
        </p:nvSpPr>
        <p:spPr>
          <a:xfrm>
            <a:off x="1187624" y="4941168"/>
            <a:ext cx="69127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Kant </a:t>
            </a:r>
            <a:r>
              <a:rPr lang="en-US" sz="2000" dirty="0" err="1"/>
              <a:t>navodi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slijedeće</a:t>
            </a:r>
            <a:r>
              <a:rPr lang="en-US" sz="2000" dirty="0"/>
              <a:t> </a:t>
            </a:r>
            <a:r>
              <a:rPr lang="en-US" sz="2000" dirty="0" err="1"/>
              <a:t>načelo</a:t>
            </a:r>
            <a:r>
              <a:rPr lang="en-US" sz="2000" dirty="0"/>
              <a:t>: </a:t>
            </a:r>
            <a:endParaRPr lang="hr-HR" sz="2000" dirty="0" smtClean="0"/>
          </a:p>
          <a:p>
            <a:r>
              <a:rPr lang="en-US" sz="2000" b="1" dirty="0" smtClean="0"/>
              <a:t>"</a:t>
            </a:r>
            <a:r>
              <a:rPr lang="en-US" sz="2000" b="1" dirty="0" err="1"/>
              <a:t>Djeluj</a:t>
            </a:r>
            <a:r>
              <a:rPr lang="en-US" sz="2000" b="1" dirty="0"/>
              <a:t> </a:t>
            </a:r>
            <a:r>
              <a:rPr lang="en-US" sz="2000" b="1" dirty="0" err="1"/>
              <a:t>tako</a:t>
            </a:r>
            <a:r>
              <a:rPr lang="en-US" sz="2000" b="1" dirty="0"/>
              <a:t> da </a:t>
            </a:r>
            <a:r>
              <a:rPr lang="en-US" sz="2000" b="1" dirty="0" err="1"/>
              <a:t>tretiraš</a:t>
            </a:r>
            <a:r>
              <a:rPr lang="en-US" sz="2000" b="1" dirty="0"/>
              <a:t> </a:t>
            </a:r>
            <a:r>
              <a:rPr lang="en-US" sz="2000" b="1" dirty="0" err="1"/>
              <a:t>ljude</a:t>
            </a:r>
            <a:r>
              <a:rPr lang="en-US" sz="2000" b="1" dirty="0"/>
              <a:t>, </a:t>
            </a:r>
            <a:r>
              <a:rPr lang="en-US" sz="2000" b="1" dirty="0" err="1"/>
              <a:t>kako</a:t>
            </a:r>
            <a:r>
              <a:rPr lang="en-US" sz="2000" b="1" dirty="0"/>
              <a:t> </a:t>
            </a:r>
            <a:r>
              <a:rPr lang="en-US" sz="2000" b="1" dirty="0" err="1"/>
              <a:t>sebe</a:t>
            </a:r>
            <a:r>
              <a:rPr lang="en-US" sz="2000" b="1" dirty="0"/>
              <a:t> </a:t>
            </a:r>
            <a:r>
              <a:rPr lang="en-US" sz="2000" b="1" dirty="0" err="1"/>
              <a:t>tako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 </a:t>
            </a:r>
            <a:r>
              <a:rPr lang="en-US" sz="2000" b="1" dirty="0" err="1"/>
              <a:t>druge</a:t>
            </a:r>
            <a:r>
              <a:rPr lang="en-US" sz="2000" b="1" dirty="0"/>
              <a:t>, </a:t>
            </a:r>
            <a:r>
              <a:rPr lang="en-US" sz="2000" b="1" dirty="0" err="1"/>
              <a:t>uvijek</a:t>
            </a:r>
            <a:r>
              <a:rPr lang="en-US" sz="2000" b="1" dirty="0"/>
              <a:t> </a:t>
            </a:r>
            <a:r>
              <a:rPr lang="en-US" sz="2000" b="1" dirty="0" err="1" smtClean="0"/>
              <a:t>kao</a:t>
            </a:r>
            <a:endParaRPr lang="hr-HR" sz="2000" b="1" dirty="0" smtClean="0"/>
          </a:p>
          <a:p>
            <a:r>
              <a:rPr lang="hr-HR" sz="2000" b="1" dirty="0"/>
              <a:t> </a:t>
            </a:r>
            <a:r>
              <a:rPr lang="en-US" sz="2000" b="1" dirty="0" smtClean="0"/>
              <a:t> </a:t>
            </a:r>
            <a:r>
              <a:rPr lang="en-US" sz="2000" b="1" dirty="0" err="1"/>
              <a:t>cilj</a:t>
            </a:r>
            <a:r>
              <a:rPr lang="en-US" sz="2000" b="1" dirty="0"/>
              <a:t>, a </a:t>
            </a:r>
            <a:r>
              <a:rPr lang="en-US" sz="2000" b="1" dirty="0" err="1"/>
              <a:t>nikad</a:t>
            </a:r>
            <a:r>
              <a:rPr lang="en-US" sz="2000" b="1" dirty="0"/>
              <a:t> </a:t>
            </a:r>
            <a:r>
              <a:rPr lang="en-US" sz="2000" b="1" dirty="0" err="1"/>
              <a:t>kao</a:t>
            </a:r>
            <a:r>
              <a:rPr lang="en-US" sz="2000" b="1" dirty="0"/>
              <a:t> </a:t>
            </a:r>
            <a:r>
              <a:rPr lang="en-US" sz="2000" b="1" dirty="0" err="1"/>
              <a:t>sredstvo</a:t>
            </a:r>
            <a:r>
              <a:rPr lang="en-US" sz="2000" b="1" dirty="0"/>
              <a:t>!". 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4234479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03" y="-1140339"/>
            <a:ext cx="9143999" cy="7998339"/>
          </a:xfrm>
          <a:prstGeom prst="rect">
            <a:avLst/>
          </a:prstGeom>
        </p:spPr>
      </p:pic>
      <p:sp>
        <p:nvSpPr>
          <p:cNvPr id="3" name="Pravokutnik 2"/>
          <p:cNvSpPr/>
          <p:nvPr/>
        </p:nvSpPr>
        <p:spPr>
          <a:xfrm>
            <a:off x="19503" y="5903893"/>
            <a:ext cx="9124497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 err="1"/>
              <a:t>Ovim</a:t>
            </a:r>
            <a:r>
              <a:rPr lang="en-US" sz="2800" b="1" dirty="0"/>
              <a:t> Kant </a:t>
            </a:r>
            <a:r>
              <a:rPr lang="en-US" sz="2800" b="1" dirty="0" err="1"/>
              <a:t>naglašava</a:t>
            </a:r>
            <a:r>
              <a:rPr lang="en-US" sz="2800" b="1" dirty="0"/>
              <a:t> </a:t>
            </a:r>
            <a:r>
              <a:rPr lang="en-US" sz="2800" b="1" dirty="0" err="1"/>
              <a:t>dužnost</a:t>
            </a:r>
            <a:r>
              <a:rPr lang="en-US" sz="2800" b="1" dirty="0"/>
              <a:t> </a:t>
            </a:r>
            <a:r>
              <a:rPr lang="en-US" sz="2800" b="1" dirty="0" err="1"/>
              <a:t>poštivanja</a:t>
            </a:r>
            <a:r>
              <a:rPr lang="en-US" sz="2800" b="1" dirty="0"/>
              <a:t> </a:t>
            </a:r>
            <a:r>
              <a:rPr lang="en-US" sz="2800" b="1" dirty="0" err="1"/>
              <a:t>posebnog</a:t>
            </a:r>
            <a:r>
              <a:rPr lang="en-US" sz="2800" b="1" dirty="0"/>
              <a:t> </a:t>
            </a:r>
            <a:r>
              <a:rPr lang="en-US" sz="2800" b="1" dirty="0" err="1"/>
              <a:t>dostojanstva</a:t>
            </a:r>
            <a:r>
              <a:rPr lang="en-US" sz="2800" b="1" dirty="0"/>
              <a:t> </a:t>
            </a:r>
            <a:r>
              <a:rPr lang="en-US" sz="2800" b="1" dirty="0" err="1"/>
              <a:t>čovjeka</a:t>
            </a:r>
            <a:r>
              <a:rPr lang="en-US" sz="2800" b="1" dirty="0"/>
              <a:t> </a:t>
            </a:r>
            <a:r>
              <a:rPr lang="en-US" sz="2800" b="1" dirty="0" err="1"/>
              <a:t>kao</a:t>
            </a:r>
            <a:r>
              <a:rPr lang="en-US" sz="2800" b="1" dirty="0"/>
              <a:t> </a:t>
            </a:r>
            <a:r>
              <a:rPr lang="en-US" sz="2800" b="1" dirty="0" err="1"/>
              <a:t>razumnog</a:t>
            </a:r>
            <a:r>
              <a:rPr lang="en-US" sz="2800" b="1" dirty="0"/>
              <a:t> </a:t>
            </a:r>
            <a:r>
              <a:rPr lang="en-US" sz="2800" b="1" dirty="0" err="1"/>
              <a:t>i</a:t>
            </a:r>
            <a:r>
              <a:rPr lang="en-US" sz="2800" b="1" dirty="0"/>
              <a:t> </a:t>
            </a:r>
            <a:r>
              <a:rPr lang="en-US" sz="2800" b="1" dirty="0" err="1"/>
              <a:t>slobodnog</a:t>
            </a:r>
            <a:r>
              <a:rPr lang="en-US" sz="2800" b="1" dirty="0"/>
              <a:t> </a:t>
            </a:r>
            <a:r>
              <a:rPr lang="en-US" sz="2800" b="1" dirty="0" err="1"/>
              <a:t>bića</a:t>
            </a:r>
            <a:r>
              <a:rPr lang="en-US" sz="2800" b="1" dirty="0"/>
              <a:t>.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8071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+mn-lt"/>
              </a:rPr>
              <a:t>Deontologija u sestrinstvu</a:t>
            </a:r>
            <a:endParaRPr lang="hr-HR" b="1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Koje su to autentične sestrinske dužnosti?</a:t>
            </a:r>
          </a:p>
          <a:p>
            <a:r>
              <a:rPr lang="hr-HR" dirty="0" smtClean="0"/>
              <a:t>Dužnost  povjerljivosti, istinitosti i skrbi za sigurnost bolesnika</a:t>
            </a:r>
          </a:p>
          <a:p>
            <a:r>
              <a:rPr lang="hr-HR" dirty="0" smtClean="0"/>
              <a:t>Imaju li sestre dužnosti prema instituciji, prema suradnicima ili prema bolesnicima i kakav je hijerarhijski odnos prema njima?</a:t>
            </a:r>
          </a:p>
          <a:p>
            <a:r>
              <a:rPr lang="hr-HR" dirty="0" smtClean="0"/>
              <a:t>Što kad dvije dužnosti ili načela dođu u sukob (npr. dužnost govorenja istine i dužnost zaštite integriteta osobe)?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32166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hr-HR" b="1" i="1" dirty="0" smtClean="0">
                <a:latin typeface="+mn-lt"/>
              </a:rPr>
              <a:t>ETIČKI RELATIVIZAM</a:t>
            </a:r>
            <a:endParaRPr lang="hr-HR" b="1" i="1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 dirty="0" smtClean="0"/>
              <a:t>Negira postojanje jedinstvenog </a:t>
            </a:r>
            <a:r>
              <a:rPr lang="hr-HR" dirty="0" smtClean="0"/>
              <a:t>moralnog standarda, primjenjivog na sve ljude u svim vremenima</a:t>
            </a:r>
          </a:p>
          <a:p>
            <a:r>
              <a:rPr lang="hr-HR" dirty="0" smtClean="0"/>
              <a:t>Etički relativist smatra kako moralne vrijednosti potječu iz kulture</a:t>
            </a:r>
          </a:p>
          <a:p>
            <a:r>
              <a:rPr lang="hr-HR" dirty="0" smtClean="0"/>
              <a:t>Univerzalne etičke norme ne postoje</a:t>
            </a:r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Da li je </a:t>
            </a:r>
            <a:r>
              <a:rPr lang="en-US" b="1" dirty="0" err="1">
                <a:latin typeface="+mn-lt"/>
              </a:rPr>
              <a:t>izložba</a:t>
            </a:r>
            <a:r>
              <a:rPr lang="en-US" b="1" dirty="0">
                <a:latin typeface="+mn-lt"/>
              </a:rPr>
              <a:t> „BODIES“ </a:t>
            </a:r>
            <a:r>
              <a:rPr lang="hr-HR" b="1" dirty="0" smtClean="0">
                <a:latin typeface="+mn-lt"/>
              </a:rPr>
              <a:t/>
            </a:r>
            <a:br>
              <a:rPr lang="hr-HR" b="1" dirty="0" smtClean="0">
                <a:latin typeface="+mn-lt"/>
              </a:rPr>
            </a:br>
            <a:r>
              <a:rPr lang="en-US" b="1" dirty="0" err="1" smtClean="0">
                <a:latin typeface="+mn-lt"/>
              </a:rPr>
              <a:t>etički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neutralna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ili</a:t>
            </a:r>
            <a:r>
              <a:rPr lang="en-US" b="1" dirty="0">
                <a:latin typeface="+mn-lt"/>
              </a:rPr>
              <a:t> je </a:t>
            </a:r>
            <a:r>
              <a:rPr lang="en-US" b="1" dirty="0" err="1">
                <a:latin typeface="+mn-lt"/>
              </a:rPr>
              <a:t>treba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osuditi</a:t>
            </a:r>
            <a:r>
              <a:rPr lang="en-US" b="1" dirty="0">
                <a:latin typeface="+mn-lt"/>
              </a:rPr>
              <a:t>?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3" y="1556793"/>
            <a:ext cx="7361340" cy="385011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1559" y="5733256"/>
            <a:ext cx="76493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solidFill>
                  <a:srgbClr val="000000"/>
                </a:solidFill>
                <a:latin typeface="+mj-lt"/>
              </a:rPr>
              <a:t>R</a:t>
            </a:r>
            <a:r>
              <a:rPr lang="hr-HR" sz="2000" b="1" i="1" dirty="0" smtClean="0">
                <a:solidFill>
                  <a:srgbClr val="000000"/>
                </a:solidFill>
                <a:latin typeface="+mj-lt"/>
              </a:rPr>
              <a:t>ij</a:t>
            </a:r>
            <a:r>
              <a:rPr lang="en-US" sz="2000" b="1" i="1" dirty="0" err="1" smtClean="0">
                <a:solidFill>
                  <a:srgbClr val="000000"/>
                </a:solidFill>
                <a:latin typeface="+mj-lt"/>
              </a:rPr>
              <a:t>etko</a:t>
            </a:r>
            <a:r>
              <a:rPr lang="en-US" sz="2000" b="1" i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latin typeface="+mj-lt"/>
              </a:rPr>
              <a:t>postoje</a:t>
            </a:r>
            <a:r>
              <a:rPr lang="en-US" sz="2000" b="1" i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latin typeface="+mj-lt"/>
              </a:rPr>
              <a:t>odgovori</a:t>
            </a:r>
            <a:r>
              <a:rPr lang="en-US" sz="2000" b="1" i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latin typeface="+mj-lt"/>
              </a:rPr>
              <a:t>na</a:t>
            </a:r>
            <a:r>
              <a:rPr lang="en-US" sz="2000" b="1" i="1" dirty="0">
                <a:solidFill>
                  <a:srgbClr val="000000"/>
                </a:solidFill>
                <a:latin typeface="+mj-lt"/>
              </a:rPr>
              <a:t> ova </a:t>
            </a:r>
            <a:r>
              <a:rPr lang="en-US" sz="2000" b="1" i="1" dirty="0" err="1">
                <a:solidFill>
                  <a:srgbClr val="000000"/>
                </a:solidFill>
                <a:latin typeface="+mj-lt"/>
              </a:rPr>
              <a:t>i</a:t>
            </a:r>
            <a:r>
              <a:rPr lang="en-US" sz="2000" b="1" i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latin typeface="+mj-lt"/>
              </a:rPr>
              <a:t>slična</a:t>
            </a:r>
            <a:r>
              <a:rPr lang="en-US" sz="2000" b="1" i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latin typeface="+mj-lt"/>
              </a:rPr>
              <a:t>pitanja</a:t>
            </a:r>
            <a:r>
              <a:rPr lang="en-US" sz="2000" b="1" i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1" i="1" dirty="0" smtClean="0">
                <a:solidFill>
                  <a:srgbClr val="000000"/>
                </a:solidFill>
                <a:latin typeface="+mj-lt"/>
              </a:rPr>
              <a:t>s </a:t>
            </a:r>
            <a:r>
              <a:rPr lang="en-US" sz="2000" b="1" i="1" dirty="0" err="1">
                <a:solidFill>
                  <a:srgbClr val="000000"/>
                </a:solidFill>
                <a:latin typeface="+mj-lt"/>
              </a:rPr>
              <a:t>kojima</a:t>
            </a:r>
            <a:r>
              <a:rPr lang="en-US" sz="2000" b="1" i="1" dirty="0">
                <a:solidFill>
                  <a:srgbClr val="000000"/>
                </a:solidFill>
                <a:latin typeface="+mj-lt"/>
              </a:rPr>
              <a:t> bi se </a:t>
            </a:r>
            <a:r>
              <a:rPr lang="en-US" sz="2000" b="1" i="1" dirty="0" err="1">
                <a:solidFill>
                  <a:srgbClr val="000000"/>
                </a:solidFill>
                <a:latin typeface="+mj-lt"/>
              </a:rPr>
              <a:t>svi</a:t>
            </a:r>
            <a:r>
              <a:rPr lang="en-US" sz="2000" b="1" i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latin typeface="+mj-lt"/>
              </a:rPr>
              <a:t>složili</a:t>
            </a:r>
            <a:r>
              <a:rPr lang="en-US" sz="2000" b="1" i="1" dirty="0">
                <a:solidFill>
                  <a:srgbClr val="000000"/>
                </a:solidFill>
                <a:latin typeface="+mj-lt"/>
              </a:rPr>
              <a:t>. </a:t>
            </a:r>
            <a:endParaRPr lang="hr-HR" sz="2000" b="1" i="1" dirty="0" smtClean="0">
              <a:solidFill>
                <a:srgbClr val="000000"/>
              </a:solidFill>
              <a:latin typeface="+mj-lt"/>
            </a:endParaRPr>
          </a:p>
          <a:p>
            <a:r>
              <a:rPr lang="en-US" sz="2000" b="1" i="1" dirty="0" err="1" smtClean="0">
                <a:solidFill>
                  <a:srgbClr val="000000"/>
                </a:solidFill>
                <a:latin typeface="+mj-lt"/>
              </a:rPr>
              <a:t>Različiti</a:t>
            </a:r>
            <a:r>
              <a:rPr lang="en-US" sz="2000" b="1" i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latin typeface="+mj-lt"/>
              </a:rPr>
              <a:t>etički</a:t>
            </a:r>
            <a:r>
              <a:rPr lang="en-US" sz="2000" b="1" i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latin typeface="+mj-lt"/>
              </a:rPr>
              <a:t>pogledi</a:t>
            </a:r>
            <a:r>
              <a:rPr lang="en-US" sz="2000" b="1" i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latin typeface="+mj-lt"/>
              </a:rPr>
              <a:t>odgovaraju</a:t>
            </a:r>
            <a:r>
              <a:rPr lang="en-US" sz="2000" b="1" i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latin typeface="+mj-lt"/>
              </a:rPr>
              <a:t>na</a:t>
            </a:r>
            <a:r>
              <a:rPr lang="en-US" sz="2000" b="1" i="1" dirty="0">
                <a:solidFill>
                  <a:srgbClr val="000000"/>
                </a:solidFill>
                <a:latin typeface="+mj-lt"/>
              </a:rPr>
              <a:t> ova </a:t>
            </a:r>
            <a:r>
              <a:rPr lang="en-US" sz="2000" b="1" i="1" dirty="0" err="1">
                <a:solidFill>
                  <a:srgbClr val="000000"/>
                </a:solidFill>
                <a:latin typeface="+mj-lt"/>
              </a:rPr>
              <a:t>pitanja</a:t>
            </a:r>
            <a:r>
              <a:rPr lang="en-US" sz="2000" b="1" i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latin typeface="+mj-lt"/>
              </a:rPr>
              <a:t>različito</a:t>
            </a:r>
            <a:r>
              <a:rPr lang="en-US" sz="2000" b="1" i="1" dirty="0">
                <a:solidFill>
                  <a:srgbClr val="000000"/>
                </a:solidFill>
                <a:latin typeface="+mj-lt"/>
              </a:rPr>
              <a:t> </a:t>
            </a:r>
            <a:endParaRPr lang="en-US" sz="20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15692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rgbClr val="000000"/>
                </a:solidFill>
              </a:rPr>
              <a:t/>
            </a:r>
            <a:br>
              <a:rPr lang="hr-HR" b="1" dirty="0" smtClean="0">
                <a:solidFill>
                  <a:srgbClr val="000000"/>
                </a:solidFill>
              </a:rPr>
            </a:br>
            <a:r>
              <a:rPr lang="en-US" b="1" dirty="0" smtClean="0">
                <a:solidFill>
                  <a:srgbClr val="000000"/>
                </a:solidFill>
              </a:rPr>
              <a:t>Bodies </a:t>
            </a:r>
            <a:r>
              <a:rPr lang="en-US" b="1" dirty="0">
                <a:solidFill>
                  <a:srgbClr val="000000"/>
                </a:solidFill>
              </a:rPr>
              <a:t>?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algn="ctr"/>
            <a:r>
              <a:rPr lang="hr-H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</a:t>
            </a:r>
          </a:p>
          <a:p>
            <a:pPr algn="ctr"/>
            <a:r>
              <a:rPr lang="en-US" sz="46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ZA </a:t>
            </a:r>
            <a:endParaRPr lang="en-US" sz="46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96236" y="2564904"/>
            <a:ext cx="4040188" cy="395128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Odlična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izložba</a:t>
            </a: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Otkriva</a:t>
            </a:r>
            <a:r>
              <a:rPr lang="en-US" dirty="0" smtClean="0">
                <a:solidFill>
                  <a:srgbClr val="000000"/>
                </a:solidFill>
              </a:rPr>
              <a:t> l</a:t>
            </a:r>
            <a:r>
              <a:rPr lang="hr-HR" dirty="0" smtClean="0">
                <a:solidFill>
                  <a:srgbClr val="000000"/>
                </a:solidFill>
              </a:rPr>
              <a:t>ij</a:t>
            </a:r>
            <a:r>
              <a:rPr lang="en-US" dirty="0" err="1" smtClean="0">
                <a:solidFill>
                  <a:srgbClr val="000000"/>
                </a:solidFill>
              </a:rPr>
              <a:t>epotu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ljudskog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t</a:t>
            </a:r>
            <a:r>
              <a:rPr lang="hr-HR" dirty="0" smtClean="0">
                <a:solidFill>
                  <a:srgbClr val="000000"/>
                </a:solidFill>
              </a:rPr>
              <a:t>ij</a:t>
            </a:r>
            <a:r>
              <a:rPr lang="en-US" dirty="0" err="1" smtClean="0">
                <a:solidFill>
                  <a:srgbClr val="000000"/>
                </a:solidFill>
              </a:rPr>
              <a:t>ela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Budi </a:t>
            </a:r>
            <a:r>
              <a:rPr lang="en-US" dirty="0" err="1" smtClean="0">
                <a:solidFill>
                  <a:srgbClr val="000000"/>
                </a:solidFill>
              </a:rPr>
              <a:t>intere</a:t>
            </a:r>
            <a:r>
              <a:rPr lang="hr-HR" dirty="0" smtClean="0">
                <a:solidFill>
                  <a:srgbClr val="000000"/>
                </a:solidFill>
              </a:rPr>
              <a:t>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za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upoznavanje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ljudskog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t</a:t>
            </a:r>
            <a:r>
              <a:rPr lang="hr-HR" dirty="0" smtClean="0">
                <a:solidFill>
                  <a:srgbClr val="000000"/>
                </a:solidFill>
              </a:rPr>
              <a:t>ij</a:t>
            </a:r>
            <a:r>
              <a:rPr lang="en-US" dirty="0" err="1" smtClean="0">
                <a:solidFill>
                  <a:srgbClr val="000000"/>
                </a:solidFill>
              </a:rPr>
              <a:t>ela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pl-PL" dirty="0" smtClean="0">
                <a:solidFill>
                  <a:srgbClr val="000000"/>
                </a:solidFill>
              </a:rPr>
              <a:t>Šira </a:t>
            </a:r>
            <a:r>
              <a:rPr lang="pl-PL" dirty="0">
                <a:solidFill>
                  <a:srgbClr val="000000"/>
                </a:solidFill>
              </a:rPr>
              <a:t>javnost </a:t>
            </a:r>
            <a:r>
              <a:rPr lang="pl-PL" dirty="0" smtClean="0">
                <a:solidFill>
                  <a:srgbClr val="000000"/>
                </a:solidFill>
              </a:rPr>
              <a:t>se mogla upoznati s </a:t>
            </a:r>
            <a:r>
              <a:rPr lang="pl-PL" dirty="0">
                <a:solidFill>
                  <a:srgbClr val="000000"/>
                </a:solidFill>
              </a:rPr>
              <a:t>problematikom 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Odličan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način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edukacije</a:t>
            </a: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hr-HR" sz="2800" dirty="0" smtClean="0">
                <a:solidFill>
                  <a:srgbClr val="FF0000"/>
                </a:solidFill>
              </a:rPr>
              <a:t>PROTIV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5025" y="2564904"/>
            <a:ext cx="4041775" cy="3951287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Treba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je </a:t>
            </a:r>
            <a:r>
              <a:rPr lang="en-US" dirty="0" err="1">
                <a:solidFill>
                  <a:srgbClr val="000000"/>
                </a:solidFill>
              </a:rPr>
              <a:t>osuditi</a:t>
            </a: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Izloženi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nikada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nisu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dali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s</a:t>
            </a:r>
            <a:r>
              <a:rPr lang="hr-HR" dirty="0" smtClean="0">
                <a:solidFill>
                  <a:srgbClr val="000000"/>
                </a:solidFill>
              </a:rPr>
              <a:t>u</a:t>
            </a:r>
            <a:r>
              <a:rPr lang="en-US" dirty="0" smtClean="0">
                <a:solidFill>
                  <a:srgbClr val="000000"/>
                </a:solidFill>
              </a:rPr>
              <a:t>glasnost </a:t>
            </a:r>
            <a:r>
              <a:rPr lang="en-US" dirty="0" err="1">
                <a:solidFill>
                  <a:srgbClr val="000000"/>
                </a:solidFill>
              </a:rPr>
              <a:t>za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izlaganje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njihovih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t</a:t>
            </a:r>
            <a:r>
              <a:rPr lang="hr-HR" dirty="0" smtClean="0">
                <a:solidFill>
                  <a:srgbClr val="000000"/>
                </a:solidFill>
              </a:rPr>
              <a:t>ij</a:t>
            </a:r>
            <a:r>
              <a:rPr lang="en-US" dirty="0" err="1" smtClean="0">
                <a:solidFill>
                  <a:srgbClr val="000000"/>
                </a:solidFill>
              </a:rPr>
              <a:t>ela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Izlaganje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leševa</a:t>
            </a:r>
            <a:r>
              <a:rPr lang="en-US" dirty="0">
                <a:solidFill>
                  <a:srgbClr val="000000"/>
                </a:solidFill>
              </a:rPr>
              <a:t> je </a:t>
            </a:r>
            <a:r>
              <a:rPr lang="en-US" dirty="0" err="1">
                <a:solidFill>
                  <a:srgbClr val="000000"/>
                </a:solidFill>
              </a:rPr>
              <a:t>greška</a:t>
            </a: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Nekrofilno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fasciniranje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ljudskim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t</a:t>
            </a:r>
            <a:r>
              <a:rPr lang="hr-HR" dirty="0" smtClean="0">
                <a:solidFill>
                  <a:srgbClr val="000000"/>
                </a:solidFill>
              </a:rPr>
              <a:t>ij</a:t>
            </a:r>
            <a:r>
              <a:rPr lang="en-US" dirty="0" err="1" smtClean="0">
                <a:solidFill>
                  <a:srgbClr val="000000"/>
                </a:solidFill>
              </a:rPr>
              <a:t>elom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Ukoliko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bi </a:t>
            </a:r>
            <a:r>
              <a:rPr lang="en-US" dirty="0" err="1">
                <a:solidFill>
                  <a:srgbClr val="000000"/>
                </a:solidFill>
              </a:rPr>
              <a:t>bila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izložena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t</a:t>
            </a:r>
            <a:r>
              <a:rPr lang="hr-HR" dirty="0" smtClean="0">
                <a:solidFill>
                  <a:srgbClr val="000000"/>
                </a:solidFill>
              </a:rPr>
              <a:t>ij</a:t>
            </a:r>
            <a:r>
              <a:rPr lang="en-US" dirty="0" err="1" smtClean="0">
                <a:solidFill>
                  <a:srgbClr val="000000"/>
                </a:solidFill>
              </a:rPr>
              <a:t>ela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od </a:t>
            </a:r>
            <a:r>
              <a:rPr lang="en-US" dirty="0" err="1">
                <a:solidFill>
                  <a:srgbClr val="000000"/>
                </a:solidFill>
              </a:rPr>
              <a:t>plastike</a:t>
            </a:r>
            <a:r>
              <a:rPr lang="en-US" dirty="0">
                <a:solidFill>
                  <a:srgbClr val="000000"/>
                </a:solidFill>
              </a:rPr>
              <a:t>, da li bi </a:t>
            </a:r>
            <a:r>
              <a:rPr lang="en-US" dirty="0" err="1" smtClean="0">
                <a:solidFill>
                  <a:srgbClr val="000000"/>
                </a:solidFill>
              </a:rPr>
              <a:t>intere</a:t>
            </a:r>
            <a:r>
              <a:rPr lang="hr-HR" dirty="0" smtClean="0">
                <a:solidFill>
                  <a:srgbClr val="000000"/>
                </a:solidFill>
              </a:rPr>
              <a:t>s</a:t>
            </a:r>
            <a:r>
              <a:rPr lang="en-US" dirty="0" smtClean="0">
                <a:solidFill>
                  <a:srgbClr val="000000"/>
                </a:solidFill>
              </a:rPr>
              <a:t> bio </a:t>
            </a:r>
            <a:r>
              <a:rPr lang="en-US" dirty="0" err="1" smtClean="0">
                <a:solidFill>
                  <a:srgbClr val="000000"/>
                </a:solidFill>
              </a:rPr>
              <a:t>ist</a:t>
            </a:r>
            <a:r>
              <a:rPr lang="hr-HR" dirty="0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331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51520" y="404664"/>
            <a:ext cx="8208912" cy="2160240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b="1" i="1" dirty="0" err="1"/>
              <a:t>Utilitarizam</a:t>
            </a:r>
            <a:r>
              <a:rPr lang="en-US" dirty="0"/>
              <a:t> – </a:t>
            </a:r>
            <a:r>
              <a:rPr lang="en-US" dirty="0" err="1"/>
              <a:t>stavlja</a:t>
            </a:r>
            <a:r>
              <a:rPr lang="en-US" dirty="0"/>
              <a:t> </a:t>
            </a:r>
            <a:r>
              <a:rPr lang="en-US" dirty="0" err="1" smtClean="0"/>
              <a:t>akcen</a:t>
            </a:r>
            <a:r>
              <a:rPr lang="hr-HR" dirty="0" smtClean="0"/>
              <a:t>t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posl</a:t>
            </a:r>
            <a:r>
              <a:rPr lang="hr-HR" dirty="0" smtClean="0"/>
              <a:t>j</a:t>
            </a:r>
            <a:r>
              <a:rPr lang="en-US" dirty="0" err="1" smtClean="0"/>
              <a:t>edice</a:t>
            </a:r>
            <a:r>
              <a:rPr lang="en-US" dirty="0" smtClean="0"/>
              <a:t> </a:t>
            </a:r>
            <a:r>
              <a:rPr lang="en-US" dirty="0" err="1"/>
              <a:t>postupaka</a:t>
            </a:r>
            <a:r>
              <a:rPr lang="en-US" dirty="0"/>
              <a:t> </a:t>
            </a:r>
          </a:p>
          <a:p>
            <a:r>
              <a:rPr lang="pl-PL" dirty="0" smtClean="0"/>
              <a:t> </a:t>
            </a:r>
            <a:r>
              <a:rPr lang="pl-PL" b="1" i="1" dirty="0"/>
              <a:t>Deontoleogija </a:t>
            </a:r>
            <a:r>
              <a:rPr lang="pl-PL" dirty="0"/>
              <a:t>– stavlja </a:t>
            </a:r>
            <a:r>
              <a:rPr lang="pl-PL" dirty="0" smtClean="0"/>
              <a:t>akcent </a:t>
            </a:r>
            <a:r>
              <a:rPr lang="pl-PL" dirty="0"/>
              <a:t>na same postupke </a:t>
            </a:r>
          </a:p>
          <a:p>
            <a:r>
              <a:rPr lang="pl-PL" dirty="0" smtClean="0"/>
              <a:t> </a:t>
            </a:r>
            <a:r>
              <a:rPr lang="pl-PL" b="1" i="1" dirty="0"/>
              <a:t>Etika </a:t>
            </a:r>
            <a:r>
              <a:rPr lang="pl-PL" b="1" i="1" dirty="0" smtClean="0"/>
              <a:t>vrline </a:t>
            </a:r>
            <a:r>
              <a:rPr lang="pl-PL" dirty="0"/>
              <a:t>- obraća pažnju na </a:t>
            </a:r>
            <a:r>
              <a:rPr lang="pl-PL" dirty="0" smtClean="0"/>
              <a:t>posljedice </a:t>
            </a:r>
            <a:r>
              <a:rPr lang="pl-PL" dirty="0"/>
              <a:t>na </a:t>
            </a:r>
            <a:endParaRPr lang="pl-PL" dirty="0" smtClean="0"/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                         pojedinca</a:t>
            </a:r>
            <a:r>
              <a:rPr lang="pl-PL" dirty="0"/>
              <a:t>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285" y="2996952"/>
            <a:ext cx="7989381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611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5" y="7640"/>
            <a:ext cx="9144000" cy="6858000"/>
          </a:xfrm>
          <a:prstGeom prst="rect">
            <a:avLst/>
          </a:prstGeom>
        </p:spPr>
      </p:pic>
      <p:sp>
        <p:nvSpPr>
          <p:cNvPr id="5" name="Pravokutnik 4"/>
          <p:cNvSpPr/>
          <p:nvPr/>
        </p:nvSpPr>
        <p:spPr>
          <a:xfrm>
            <a:off x="2195736" y="620688"/>
            <a:ext cx="4572000" cy="606319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hr-HR" sz="2800" b="1" dirty="0">
                <a:solidFill>
                  <a:schemeClr val="bg1"/>
                </a:solidFill>
              </a:rPr>
              <a:t>Osnovna postavka teleološkog etičkog sistema jest da je </a:t>
            </a:r>
            <a:r>
              <a:rPr lang="hr-HR" sz="3200" b="1" dirty="0">
                <a:solidFill>
                  <a:schemeClr val="bg1"/>
                </a:solidFill>
              </a:rPr>
              <a:t>dobro </a:t>
            </a:r>
            <a:r>
              <a:rPr lang="hr-HR" sz="3200" b="1" dirty="0" smtClean="0">
                <a:solidFill>
                  <a:schemeClr val="bg1"/>
                </a:solidFill>
              </a:rPr>
              <a:t> određeno svrhom</a:t>
            </a:r>
            <a:r>
              <a:rPr lang="hr-HR" sz="2800" b="1" dirty="0" smtClean="0">
                <a:solidFill>
                  <a:schemeClr val="bg1"/>
                </a:solidFill>
              </a:rPr>
              <a:t>, </a:t>
            </a:r>
            <a:r>
              <a:rPr lang="hr-HR" sz="2800" b="1" dirty="0">
                <a:solidFill>
                  <a:schemeClr val="bg1"/>
                </a:solidFill>
              </a:rPr>
              <a:t>tj. nešto je onoliko dobro koliko ispunjava svrhu, tj. ugodu za čovjeka. </a:t>
            </a:r>
            <a:endParaRPr lang="hr-HR" sz="2800" b="1" dirty="0" smtClean="0">
              <a:solidFill>
                <a:schemeClr val="bg1"/>
              </a:solidFill>
            </a:endParaRPr>
          </a:p>
          <a:p>
            <a:r>
              <a:rPr lang="hr-HR" sz="2800" b="1" dirty="0" smtClean="0">
                <a:solidFill>
                  <a:schemeClr val="bg1"/>
                </a:solidFill>
              </a:rPr>
              <a:t>Ako </a:t>
            </a:r>
            <a:r>
              <a:rPr lang="hr-HR" sz="2800" b="1" dirty="0">
                <a:solidFill>
                  <a:schemeClr val="bg1"/>
                </a:solidFill>
              </a:rPr>
              <a:t>se pod ugodom misli </a:t>
            </a:r>
            <a:r>
              <a:rPr lang="hr-HR" sz="3200" b="1" dirty="0" smtClean="0">
                <a:solidFill>
                  <a:schemeClr val="bg1"/>
                </a:solidFill>
              </a:rPr>
              <a:t>UŽITAK</a:t>
            </a:r>
            <a:r>
              <a:rPr lang="hr-HR" sz="2800" b="1" dirty="0" smtClean="0">
                <a:solidFill>
                  <a:schemeClr val="bg1"/>
                </a:solidFill>
              </a:rPr>
              <a:t>, </a:t>
            </a:r>
            <a:r>
              <a:rPr lang="hr-HR" sz="2800" b="1" dirty="0">
                <a:solidFill>
                  <a:schemeClr val="bg1"/>
                </a:solidFill>
              </a:rPr>
              <a:t>tjelesno uživanje, </a:t>
            </a:r>
            <a:r>
              <a:rPr lang="hr-HR" sz="2800" b="1" dirty="0" smtClean="0">
                <a:solidFill>
                  <a:schemeClr val="bg1"/>
                </a:solidFill>
              </a:rPr>
              <a:t>onda </a:t>
            </a:r>
            <a:r>
              <a:rPr lang="hr-HR" sz="2800" b="1" dirty="0">
                <a:solidFill>
                  <a:schemeClr val="bg1"/>
                </a:solidFill>
              </a:rPr>
              <a:t>je riječ o </a:t>
            </a:r>
            <a:r>
              <a:rPr lang="hr-HR" sz="3200" b="1" dirty="0" smtClean="0">
                <a:solidFill>
                  <a:schemeClr val="bg1"/>
                </a:solidFill>
              </a:rPr>
              <a:t>HEDONIZMU</a:t>
            </a:r>
            <a:r>
              <a:rPr lang="hr-HR" sz="2800" b="1" dirty="0" smtClean="0">
                <a:solidFill>
                  <a:schemeClr val="bg1"/>
                </a:solidFill>
              </a:rPr>
              <a:t>, </a:t>
            </a:r>
            <a:r>
              <a:rPr lang="hr-HR" sz="2800" b="1" dirty="0">
                <a:solidFill>
                  <a:schemeClr val="bg1"/>
                </a:solidFill>
              </a:rPr>
              <a:t>a ako se misli na najveću moguću </a:t>
            </a:r>
            <a:r>
              <a:rPr lang="hr-HR" sz="3200" b="1" dirty="0" smtClean="0">
                <a:solidFill>
                  <a:schemeClr val="bg1"/>
                </a:solidFill>
              </a:rPr>
              <a:t>KORIST</a:t>
            </a:r>
            <a:r>
              <a:rPr lang="hr-HR" sz="2800" b="1" dirty="0" smtClean="0">
                <a:solidFill>
                  <a:schemeClr val="bg1"/>
                </a:solidFill>
              </a:rPr>
              <a:t>, </a:t>
            </a:r>
            <a:r>
              <a:rPr lang="hr-HR" sz="2800" b="1" dirty="0">
                <a:solidFill>
                  <a:schemeClr val="bg1"/>
                </a:solidFill>
              </a:rPr>
              <a:t>onda je riječ o </a:t>
            </a:r>
            <a:r>
              <a:rPr lang="hr-HR" sz="3200" b="1" dirty="0" smtClean="0">
                <a:solidFill>
                  <a:schemeClr val="bg1"/>
                </a:solidFill>
              </a:rPr>
              <a:t>UTILITARIZMU</a:t>
            </a:r>
            <a:r>
              <a:rPr lang="hr-HR" sz="2800" b="1" dirty="0" smtClean="0">
                <a:solidFill>
                  <a:schemeClr val="bg1"/>
                </a:solidFill>
              </a:rPr>
              <a:t>.</a:t>
            </a:r>
            <a:endParaRPr lang="hr-H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837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 smtClean="0"/>
              <a:t>HEDONIZAM</a:t>
            </a:r>
            <a:endParaRPr lang="hr-HR" b="1" i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hr-HR" dirty="0" smtClean="0"/>
              <a:t>grč. </a:t>
            </a:r>
            <a:r>
              <a:rPr lang="hr-HR" dirty="0" err="1" smtClean="0"/>
              <a:t>hedone</a:t>
            </a:r>
            <a:r>
              <a:rPr lang="hr-HR" dirty="0" smtClean="0"/>
              <a:t>- užitak, slast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Određuje dobro kao tjelesnu ugodu, užitak</a:t>
            </a:r>
          </a:p>
          <a:p>
            <a:r>
              <a:rPr lang="hr-HR" dirty="0" smtClean="0"/>
              <a:t>Za čovjeka je dobro sve što mu čini ugodu, a očekivano zadovoljstvo pokreće našu volju prema moralnom djelovanju</a:t>
            </a:r>
            <a:endParaRPr lang="hr-HR" dirty="0"/>
          </a:p>
        </p:txBody>
      </p:sp>
      <p:pic>
        <p:nvPicPr>
          <p:cNvPr id="24578" name="Picture 2" descr="http://static.politika.co.rs/uploads/rubrike/268623/i/1/Hedonis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7636" y="4131345"/>
            <a:ext cx="2657500" cy="26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 smtClean="0"/>
              <a:t>UTILITARIZAM</a:t>
            </a:r>
            <a:endParaRPr lang="hr-HR" b="1" i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hr-HR" sz="2800" dirty="0" smtClean="0"/>
              <a:t>Određuje dobro kao </a:t>
            </a:r>
            <a:r>
              <a:rPr lang="hr-HR" sz="2800" b="1" i="1" dirty="0" smtClean="0"/>
              <a:t>KORIST</a:t>
            </a:r>
            <a:r>
              <a:rPr lang="hr-HR" sz="2800" dirty="0" smtClean="0"/>
              <a:t>, </a:t>
            </a:r>
            <a:r>
              <a:rPr lang="hr-HR" sz="2800" dirty="0" err="1" smtClean="0"/>
              <a:t>tj</a:t>
            </a:r>
            <a:r>
              <a:rPr lang="hr-HR" sz="2800" dirty="0" smtClean="0"/>
              <a:t>. djelovanje koje ostvaruje opću korist pojedinca i zajednice</a:t>
            </a:r>
          </a:p>
          <a:p>
            <a:r>
              <a:rPr lang="hr-HR" sz="2800" dirty="0" smtClean="0"/>
              <a:t>Engleski filozof </a:t>
            </a:r>
            <a:r>
              <a:rPr lang="hr-HR" sz="2800" dirty="0" err="1" smtClean="0"/>
              <a:t>Francis</a:t>
            </a:r>
            <a:r>
              <a:rPr lang="hr-HR" sz="2800" dirty="0" smtClean="0"/>
              <a:t> </a:t>
            </a:r>
            <a:r>
              <a:rPr lang="hr-HR" sz="2800" dirty="0" err="1" smtClean="0"/>
              <a:t>Hutcheson</a:t>
            </a:r>
            <a:r>
              <a:rPr lang="hr-HR" sz="2800" dirty="0" smtClean="0"/>
              <a:t> tvrdi da je najbolje ono djelovanje koje osigurava sreću najvećem broju ljudi</a:t>
            </a:r>
            <a:endParaRPr lang="hr-HR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hr-HR" dirty="0"/>
              <a:t>Suvremeni utilitarizam smatra da kodeksom djelovanja treba postati ono što prihvati barem </a:t>
            </a:r>
            <a:r>
              <a:rPr lang="hr-HR" b="1" dirty="0"/>
              <a:t>90%</a:t>
            </a:r>
            <a:r>
              <a:rPr lang="hr-HR" dirty="0"/>
              <a:t> svih odraslih članova neke zajednice</a:t>
            </a:r>
          </a:p>
          <a:p>
            <a:endParaRPr lang="en-US" dirty="0"/>
          </a:p>
        </p:txBody>
      </p:sp>
      <p:pic>
        <p:nvPicPr>
          <p:cNvPr id="7" name="Slika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234"/>
          <a:stretch/>
        </p:blipFill>
        <p:spPr>
          <a:xfrm>
            <a:off x="4648200" y="4293096"/>
            <a:ext cx="4038600" cy="244109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Temeljno načelo: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hr-HR" dirty="0" smtClean="0"/>
              <a:t>   Moralno </a:t>
            </a:r>
            <a:r>
              <a:rPr lang="hr-HR" dirty="0"/>
              <a:t>je činiti ono što dovodi do najveće sreće najvećeg broja ljudi</a:t>
            </a:r>
          </a:p>
          <a:p>
            <a:r>
              <a:rPr lang="hr-HR" dirty="0" smtClean="0"/>
              <a:t>princip </a:t>
            </a:r>
            <a:r>
              <a:rPr lang="hr-HR" dirty="0"/>
              <a:t>korisnosti dopušta patnju manjine i žrtvovanje interesa pojedinaca radi većine</a:t>
            </a:r>
          </a:p>
          <a:p>
            <a:r>
              <a:rPr lang="hr-HR" dirty="0" smtClean="0"/>
              <a:t>medicinsku </a:t>
            </a:r>
            <a:r>
              <a:rPr lang="hr-HR" dirty="0"/>
              <a:t>sestru upravo zanima interes i sreća </a:t>
            </a:r>
            <a:r>
              <a:rPr lang="hr-HR" b="1" dirty="0"/>
              <a:t>pojedinca </a:t>
            </a:r>
            <a:r>
              <a:rPr lang="hr-HR" dirty="0"/>
              <a:t>o kojem skrbi; </a:t>
            </a:r>
            <a:endParaRPr lang="hr-HR" dirty="0" smtClean="0"/>
          </a:p>
          <a:p>
            <a:r>
              <a:rPr lang="hr-HR" dirty="0" smtClean="0"/>
              <a:t>utilitarizam </a:t>
            </a:r>
            <a:r>
              <a:rPr lang="hr-HR" dirty="0"/>
              <a:t>je u sestrinskoj praksi moguć tek kod prevencije bolesti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81191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548680"/>
            <a:ext cx="7328916" cy="4528566"/>
          </a:xfrm>
          <a:prstGeom prst="rect">
            <a:avLst/>
          </a:prstGeom>
        </p:spPr>
      </p:pic>
      <p:sp>
        <p:nvSpPr>
          <p:cNvPr id="5" name="Pravokutnik 4"/>
          <p:cNvSpPr/>
          <p:nvPr/>
        </p:nvSpPr>
        <p:spPr>
          <a:xfrm>
            <a:off x="2331229" y="5622807"/>
            <a:ext cx="47536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b="1" dirty="0"/>
              <a:t>DEONTOLOŠKA ETIKA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370703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  <p:sp>
        <p:nvSpPr>
          <p:cNvPr id="3" name="Pravokutnik 2"/>
          <p:cNvSpPr/>
          <p:nvPr/>
        </p:nvSpPr>
        <p:spPr>
          <a:xfrm>
            <a:off x="467544" y="6237312"/>
            <a:ext cx="72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 smtClean="0"/>
              <a:t> </a:t>
            </a:r>
            <a:r>
              <a:rPr lang="hr-HR" sz="2800" b="1" dirty="0"/>
              <a:t>njemački filozof </a:t>
            </a:r>
            <a:r>
              <a:rPr lang="hr-HR" sz="2800" b="1" dirty="0" err="1"/>
              <a:t>Immanuel</a:t>
            </a:r>
            <a:r>
              <a:rPr lang="hr-HR" sz="2800" b="1" dirty="0"/>
              <a:t> Kant (1724.-1804</a:t>
            </a:r>
            <a:r>
              <a:rPr lang="hr-HR" sz="2800" b="1" dirty="0" smtClean="0"/>
              <a:t>.)</a:t>
            </a:r>
            <a:endParaRPr lang="hr-HR" sz="2800" dirty="0"/>
          </a:p>
        </p:txBody>
      </p:sp>
      <p:sp>
        <p:nvSpPr>
          <p:cNvPr id="4" name="Pravokutnik 3"/>
          <p:cNvSpPr/>
          <p:nvPr/>
        </p:nvSpPr>
        <p:spPr>
          <a:xfrm>
            <a:off x="2627784" y="260648"/>
            <a:ext cx="30355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r-HR" sz="2800" b="1" dirty="0" smtClean="0"/>
              <a:t>Glavni predstavnik 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90951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404664"/>
            <a:ext cx="4238625" cy="4238625"/>
          </a:xfrm>
          <a:prstGeom prst="rect">
            <a:avLst/>
          </a:prstGeom>
        </p:spPr>
      </p:pic>
      <p:sp>
        <p:nvSpPr>
          <p:cNvPr id="3" name="TekstniOkvir 2"/>
          <p:cNvSpPr txBox="1"/>
          <p:nvPr/>
        </p:nvSpPr>
        <p:spPr>
          <a:xfrm>
            <a:off x="251520" y="4875374"/>
            <a:ext cx="8892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dirty="0" smtClean="0"/>
              <a:t>Određuje dobro kao moralnu </a:t>
            </a:r>
            <a:r>
              <a:rPr lang="hr-HR" sz="2800" b="1" i="1" dirty="0" smtClean="0"/>
              <a:t>dužnost</a:t>
            </a:r>
            <a:endParaRPr lang="hr-HR" sz="2800" b="1" i="1" dirty="0"/>
          </a:p>
        </p:txBody>
      </p:sp>
    </p:spTree>
    <p:extLst>
      <p:ext uri="{BB962C8B-B14F-4D97-AF65-F5344CB8AC3E}">
        <p14:creationId xmlns:p14="http://schemas.microsoft.com/office/powerpoint/2010/main" val="362817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/>
          <p:cNvSpPr/>
          <p:nvPr/>
        </p:nvSpPr>
        <p:spPr>
          <a:xfrm>
            <a:off x="4572000" y="164487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hr-HR" sz="2400" dirty="0" smtClean="0"/>
              <a:t>Ona je izrečena KATEGORIČKIM IMPERATIVOM , zapovijedi našeg uma koja obvezuje svakog čovjeka kao umno biće</a:t>
            </a:r>
            <a:endParaRPr lang="hr-HR" sz="24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7" y="980728"/>
            <a:ext cx="4333875" cy="433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95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561</Words>
  <Application>Microsoft Office PowerPoint</Application>
  <PresentationFormat>On-screen Show (4:3)</PresentationFormat>
  <Paragraphs>65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Tema sustava Office</vt:lpstr>
      <vt:lpstr>TELEOLOŠKA ETIKA</vt:lpstr>
      <vt:lpstr>PowerPoint Presentation</vt:lpstr>
      <vt:lpstr>HEDONIZAM</vt:lpstr>
      <vt:lpstr>UTILITARIZAM</vt:lpstr>
      <vt:lpstr>Temeljno načelo: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Deontologija u sestrinstvu</vt:lpstr>
      <vt:lpstr>ETIČKI RELATIVIZAM</vt:lpstr>
      <vt:lpstr>Da li je izložba „BODIES“  etički neutralna ili je treba osuditi? </vt:lpstr>
      <vt:lpstr> Bodies ? 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kotisnik-TOSH</dc:creator>
  <cp:lastModifiedBy>Microsoft</cp:lastModifiedBy>
  <cp:revision>29</cp:revision>
  <dcterms:created xsi:type="dcterms:W3CDTF">2012-12-15T17:34:04Z</dcterms:created>
  <dcterms:modified xsi:type="dcterms:W3CDTF">2017-06-02T22:01:56Z</dcterms:modified>
</cp:coreProperties>
</file>