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311" r:id="rId4"/>
    <p:sldId id="285" r:id="rId5"/>
    <p:sldId id="286" r:id="rId6"/>
    <p:sldId id="287" r:id="rId7"/>
    <p:sldId id="288" r:id="rId8"/>
    <p:sldId id="257" r:id="rId9"/>
    <p:sldId id="259" r:id="rId10"/>
    <p:sldId id="260" r:id="rId11"/>
    <p:sldId id="300" r:id="rId12"/>
    <p:sldId id="261" r:id="rId13"/>
    <p:sldId id="262" r:id="rId14"/>
    <p:sldId id="265" r:id="rId15"/>
    <p:sldId id="266" r:id="rId16"/>
    <p:sldId id="269" r:id="rId17"/>
    <p:sldId id="270" r:id="rId18"/>
    <p:sldId id="273" r:id="rId19"/>
    <p:sldId id="272" r:id="rId20"/>
    <p:sldId id="274" r:id="rId21"/>
    <p:sldId id="27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76" r:id="rId30"/>
    <p:sldId id="277" r:id="rId31"/>
    <p:sldId id="278" r:id="rId32"/>
    <p:sldId id="280" r:id="rId33"/>
    <p:sldId id="310" r:id="rId34"/>
    <p:sldId id="279" r:id="rId35"/>
    <p:sldId id="309" r:id="rId36"/>
    <p:sldId id="282" r:id="rId37"/>
    <p:sldId id="283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93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3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0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84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36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00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91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9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1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01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3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5A49-258C-4F74-8543-064F9279E0ED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018B-F5EC-4636-ACFE-6AFB97933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0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75048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latin typeface="+mn-lt"/>
              </a:rPr>
              <a:t>ETIKA VRLINE </a:t>
            </a:r>
            <a:r>
              <a:rPr lang="hr-HR" sz="3600" b="1" dirty="0" smtClean="0">
                <a:latin typeface="+mn-lt"/>
              </a:rPr>
              <a:t/>
            </a:r>
            <a:br>
              <a:rPr lang="hr-HR" sz="3600" b="1" dirty="0" smtClean="0">
                <a:latin typeface="+mn-lt"/>
              </a:rPr>
            </a:br>
            <a:r>
              <a:rPr lang="hr-HR" sz="3600" b="1" dirty="0" smtClean="0">
                <a:latin typeface="+mn-lt"/>
              </a:rPr>
              <a:t>Grčka </a:t>
            </a:r>
            <a:r>
              <a:rPr lang="hr-HR" sz="3600" b="1" dirty="0">
                <a:latin typeface="+mn-lt"/>
              </a:rPr>
              <a:t>i kršćanska </a:t>
            </a:r>
            <a:r>
              <a:rPr lang="hr-HR" sz="3600" b="1" dirty="0" smtClean="0">
                <a:latin typeface="+mn-lt"/>
              </a:rPr>
              <a:t>etika</a:t>
            </a:r>
            <a:r>
              <a:rPr lang="hr-HR" sz="3600" dirty="0">
                <a:latin typeface="+mn-lt"/>
              </a:rPr>
              <a:t/>
            </a:r>
            <a:br>
              <a:rPr lang="hr-HR" sz="3600" dirty="0">
                <a:latin typeface="+mn-lt"/>
              </a:rPr>
            </a:br>
            <a:endParaRPr lang="hr-HR" sz="3600" dirty="0"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6166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409882" cy="4620213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851920" y="548680"/>
            <a:ext cx="4572000" cy="594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 smtClean="0"/>
              <a:t>Sokrat </a:t>
            </a:r>
            <a:r>
              <a:rPr lang="hr-HR" sz="2800" dirty="0"/>
              <a:t>je smatrao da je </a:t>
            </a:r>
            <a:r>
              <a:rPr lang="hr-HR" sz="2800" b="1" dirty="0" smtClean="0"/>
              <a:t>temeljna </a:t>
            </a:r>
            <a:r>
              <a:rPr lang="hr-HR" sz="2800" b="1" dirty="0"/>
              <a:t>vrlina </a:t>
            </a:r>
            <a:r>
              <a:rPr lang="hr-HR" sz="2800" b="1" dirty="0">
                <a:solidFill>
                  <a:srgbClr val="FF0000"/>
                </a:solidFill>
              </a:rPr>
              <a:t>znanje</a:t>
            </a:r>
            <a:r>
              <a:rPr lang="hr-HR" sz="2800" b="1" dirty="0"/>
              <a:t> </a:t>
            </a:r>
            <a:r>
              <a:rPr lang="hr-HR" sz="2800" b="1" dirty="0" smtClean="0"/>
              <a:t>koje se može naučiti</a:t>
            </a:r>
          </a:p>
          <a:p>
            <a:r>
              <a:rPr lang="hr-HR" sz="2800" dirty="0" smtClean="0"/>
              <a:t>te </a:t>
            </a:r>
            <a:r>
              <a:rPr lang="hr-HR" sz="2800" dirty="0"/>
              <a:t>da onaj koji zna što je dobro, taj i čini </a:t>
            </a:r>
            <a:r>
              <a:rPr lang="hr-HR" sz="2800" dirty="0" smtClean="0"/>
              <a:t>dobro. 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hr-HR" altLang="en-US" sz="2800" kern="0" dirty="0" smtClean="0">
                <a:solidFill>
                  <a:srgbClr val="000000"/>
                </a:solidFill>
                <a:cs typeface="Arial"/>
              </a:rPr>
              <a:t>Vrline </a:t>
            </a:r>
            <a:r>
              <a:rPr lang="hr-HR" altLang="en-US" sz="2800" kern="0" dirty="0">
                <a:solidFill>
                  <a:srgbClr val="000000"/>
                </a:solidFill>
                <a:cs typeface="Arial"/>
              </a:rPr>
              <a:t>su pretpostavke društvenog postojanja i moraju se razvijati tako da ljudi razmišljaju o općem, a ne sebičnom dobru, čime se postiže blaženstvo. 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hr-HR" altLang="en-US" sz="2800" kern="0" dirty="0">
                <a:solidFill>
                  <a:srgbClr val="000000"/>
                </a:solidFill>
                <a:cs typeface="Arial"/>
              </a:rPr>
              <a:t>Nitko ne griješi namjerno, već iz neznanja</a:t>
            </a:r>
            <a:r>
              <a:rPr lang="hr-HR" altLang="en-US" sz="2800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.</a:t>
            </a:r>
            <a:endParaRPr lang="hr-H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i="1" dirty="0" smtClean="0">
                <a:latin typeface="+mn-lt"/>
              </a:rPr>
              <a:t>Trajne moralne vrijednosti</a:t>
            </a:r>
            <a:endParaRPr lang="hr-HR" sz="4400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3200" dirty="0" smtClean="0"/>
              <a:t>Pravednost, hrabrost, umjerenost, uzdržljivost, prijateljstvo…. </a:t>
            </a:r>
          </a:p>
          <a:p>
            <a:pPr>
              <a:buNone/>
            </a:pPr>
            <a:r>
              <a:rPr lang="hr-HR" sz="3200" b="1" i="1" dirty="0" smtClean="0"/>
              <a:t> Vrlina biti dobar čovjek može se naučiti</a:t>
            </a:r>
          </a:p>
          <a:p>
            <a:r>
              <a:rPr lang="hr-HR" sz="3200" dirty="0" smtClean="0"/>
              <a:t>Učenjem moralnih vrlina čovjek može postati bolji!</a:t>
            </a:r>
            <a:endParaRPr lang="hr-H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6"/>
            <a:ext cx="9144000" cy="684504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0" y="-12106"/>
            <a:ext cx="9144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/>
              <a:t>Do znanja se dolazi posebnom metodom- </a:t>
            </a:r>
            <a:r>
              <a:rPr lang="hr-HR" sz="2800" b="1" dirty="0" err="1">
                <a:solidFill>
                  <a:srgbClr val="FF0000"/>
                </a:solidFill>
              </a:rPr>
              <a:t>majeutikom</a:t>
            </a:r>
            <a:r>
              <a:rPr lang="hr-HR" sz="2800" b="1" dirty="0">
                <a:solidFill>
                  <a:srgbClr val="FF0000"/>
                </a:solidFill>
              </a:rPr>
              <a:t> ili </a:t>
            </a:r>
            <a:r>
              <a:rPr lang="hr-HR" sz="2800" b="1" dirty="0" err="1">
                <a:solidFill>
                  <a:srgbClr val="FF0000"/>
                </a:solidFill>
              </a:rPr>
              <a:t>poroditeljskom</a:t>
            </a:r>
            <a:r>
              <a:rPr lang="hr-HR" sz="2800" b="1" dirty="0">
                <a:solidFill>
                  <a:srgbClr val="FF0000"/>
                </a:solidFill>
              </a:rPr>
              <a:t> vještinom</a:t>
            </a:r>
            <a:r>
              <a:rPr lang="hr-HR" sz="2800" b="1" dirty="0"/>
              <a:t>:</a:t>
            </a:r>
            <a:r>
              <a:rPr lang="hr-HR" sz="2800" dirty="0"/>
              <a:t> svatko u sebi posjeduje spoznaju istine samo je mora postati svjestan. </a:t>
            </a:r>
            <a:r>
              <a:rPr lang="hr-HR" sz="2800" dirty="0" smtClean="0"/>
              <a:t>Uloga učitelja je poput uloge primalje kod poroda: Učitelj </a:t>
            </a:r>
            <a:r>
              <a:rPr lang="hr-HR" sz="2800" dirty="0"/>
              <a:t>ispravno postavljenim pitanjima učenika dovodi do znanja. </a:t>
            </a:r>
          </a:p>
        </p:txBody>
      </p:sp>
    </p:spTree>
    <p:extLst>
      <p:ext uri="{BB962C8B-B14F-4D97-AF65-F5344CB8AC3E}">
        <p14:creationId xmlns:p14="http://schemas.microsoft.com/office/powerpoint/2010/main" val="40243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/>
          <a:stretch/>
        </p:blipFill>
        <p:spPr>
          <a:xfrm>
            <a:off x="323528" y="764704"/>
            <a:ext cx="2856512" cy="49364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563888" y="1844824"/>
            <a:ext cx="43084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Prvi korak u stjecanju znanja</a:t>
            </a:r>
          </a:p>
          <a:p>
            <a:r>
              <a:rPr lang="hr-HR" sz="2800" dirty="0"/>
              <a:t>j</a:t>
            </a:r>
            <a:r>
              <a:rPr lang="hr-HR" sz="2800" dirty="0" smtClean="0"/>
              <a:t>e postati svjestan vlastitog</a:t>
            </a:r>
          </a:p>
          <a:p>
            <a:r>
              <a:rPr lang="hr-HR" sz="2800" dirty="0"/>
              <a:t>n</a:t>
            </a:r>
            <a:r>
              <a:rPr lang="hr-HR" sz="2800" dirty="0" smtClean="0"/>
              <a:t>eznanja:</a:t>
            </a:r>
          </a:p>
          <a:p>
            <a:r>
              <a:rPr lang="hr-HR" sz="2800" i="1" dirty="0" smtClean="0">
                <a:solidFill>
                  <a:srgbClr val="FF0000"/>
                </a:solidFill>
              </a:rPr>
              <a:t>Znam da ništa ne znam.</a:t>
            </a:r>
            <a:endParaRPr lang="hr-H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Sokratovska</a:t>
            </a:r>
            <a:r>
              <a:rPr lang="hr-HR" dirty="0" smtClean="0"/>
              <a:t> metoda mišljenja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Izaberite sud koji je „uvriježeno mišljenje”</a:t>
            </a:r>
            <a:r>
              <a:rPr lang="hr-HR" dirty="0" smtClean="0"/>
              <a:t> </a:t>
            </a:r>
            <a:r>
              <a:rPr lang="hr-HR" i="1" dirty="0" smtClean="0"/>
              <a:t>Ponašati se hrabro znači ne uzmicati u bici.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Zamislite da je sud netočan unatoč sigurnosti osobe koja ga izriče. Tražite kontekst ili situacije u kojima taj sud ne bi bio istinit</a:t>
            </a:r>
            <a:r>
              <a:rPr lang="hr-HR" dirty="0" smtClean="0"/>
              <a:t>: </a:t>
            </a:r>
            <a:r>
              <a:rPr lang="hr-HR" i="1" dirty="0" smtClean="0"/>
              <a:t>Je li ikako moguće biti hrabar, a ipak uzmaknuti u bici? Je li ikako moguće ustrajati u bici, a ne biti hrabar?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Pronađemo li iznimku, tvrdnja je sigurno netočna ili barem nepotpuna</a:t>
            </a:r>
            <a:r>
              <a:rPr lang="hr-HR" dirty="0" smtClean="0"/>
              <a:t>: </a:t>
            </a:r>
            <a:r>
              <a:rPr lang="hr-HR" i="1" dirty="0" smtClean="0"/>
              <a:t>Moguće je biti hrabar i uzmaknuti. Moguće je ustrajati u bici i ne biti hrabar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Prvotni sud treba prilagoditi tako da obuhvati i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iznimku</a:t>
            </a:r>
            <a:r>
              <a:rPr lang="hr-HR" dirty="0" smtClean="0"/>
              <a:t>:</a:t>
            </a:r>
            <a:r>
              <a:rPr lang="hr-HR" i="1" dirty="0" smtClean="0"/>
              <a:t>Ponašati se hrabro znači da u bici možete i uzmicati i jurišati.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Najtočnije ćemo shvatiti što nešto jest, otkrivši što nije.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Sokratova smrt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766887"/>
            <a:ext cx="4286250" cy="33242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95536" y="5589240"/>
            <a:ext cx="8620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Nakon što su ga Atenjani osudili na smrt, Sokrat se u krugu prijatelja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riprema da ispije pehar kukute.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58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940598"/>
            <a:ext cx="7937500" cy="5156200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>
            <a:off x="2627784" y="4437112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4067944" y="6309320"/>
            <a:ext cx="10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Platon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3808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205264" cy="1143000"/>
          </a:xfrm>
        </p:spPr>
        <p:txBody>
          <a:bodyPr>
            <a:normAutofit/>
          </a:bodyPr>
          <a:lstStyle/>
          <a:p>
            <a:r>
              <a:rPr lang="hr-HR" b="1" dirty="0">
                <a:latin typeface="+mn-lt"/>
              </a:rPr>
              <a:t>PLATON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r>
              <a:rPr lang="hr-HR" dirty="0" smtClean="0"/>
              <a:t>  428. -  347. pr. Kr.</a:t>
            </a:r>
          </a:p>
          <a:p>
            <a:r>
              <a:rPr lang="hr-HR" dirty="0" smtClean="0"/>
              <a:t>Sokratov učenik</a:t>
            </a:r>
          </a:p>
          <a:p>
            <a:r>
              <a:rPr lang="hr-HR" dirty="0" smtClean="0"/>
              <a:t> Aristotelov učitelj </a:t>
            </a:r>
          </a:p>
          <a:p>
            <a:r>
              <a:rPr lang="hr-HR" dirty="0" smtClean="0"/>
              <a:t>osnivač Akademije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46" y="0"/>
            <a:ext cx="493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302508" cy="536657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635896" y="35965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One su se često personificirale; tako i danas pred sudovima stoje kipovi pravde - mlade žene s povezom preko očiju koja u jednoj ruci drži vagu a u drugoj mač; hrabrost se bori s lavom; umjerenost miješa vino i vodu; itd.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756554" y="5486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Prema Platonu 4 su vrline temeljne: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/>
              <a:t>mudrost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/>
              <a:t>pravednost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/>
              <a:t>umjerenost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/>
              <a:t>hrabrost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52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732788" cy="504061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992336" y="620688"/>
            <a:ext cx="4151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Platon </a:t>
            </a:r>
            <a:r>
              <a:rPr lang="hr-HR" sz="2800" dirty="0" smtClean="0"/>
              <a:t>je kardinalne </a:t>
            </a:r>
            <a:r>
              <a:rPr lang="hr-HR" sz="2800" dirty="0"/>
              <a:t>vrline nastojao vezati uz staleže svoje idealne države; </a:t>
            </a:r>
            <a:endParaRPr lang="hr-HR" sz="2800" dirty="0" smtClean="0"/>
          </a:p>
          <a:p>
            <a:r>
              <a:rPr lang="hr-HR" sz="2800" b="1" dirty="0" smtClean="0"/>
              <a:t>mudrost </a:t>
            </a:r>
            <a:r>
              <a:rPr lang="hr-HR" sz="2800" dirty="0"/>
              <a:t>bi bila </a:t>
            </a:r>
            <a:r>
              <a:rPr lang="hr-HR" sz="2800" b="1" dirty="0"/>
              <a:t>vrlina vladara</a:t>
            </a:r>
            <a:r>
              <a:rPr lang="hr-HR" sz="2800" dirty="0"/>
              <a:t>, </a:t>
            </a:r>
            <a:endParaRPr lang="hr-HR" sz="2800" dirty="0" smtClean="0"/>
          </a:p>
          <a:p>
            <a:r>
              <a:rPr lang="hr-HR" sz="2800" b="1" dirty="0" smtClean="0"/>
              <a:t>hrabrost</a:t>
            </a:r>
            <a:r>
              <a:rPr lang="hr-HR" sz="2800" dirty="0" smtClean="0"/>
              <a:t> </a:t>
            </a:r>
            <a:r>
              <a:rPr lang="hr-HR" sz="2800" dirty="0"/>
              <a:t>vrlina </a:t>
            </a:r>
            <a:r>
              <a:rPr lang="hr-HR" sz="2800" b="1" dirty="0"/>
              <a:t>vojnika</a:t>
            </a:r>
            <a:r>
              <a:rPr lang="hr-HR" sz="2800" dirty="0"/>
              <a:t>, </a:t>
            </a:r>
            <a:endParaRPr lang="hr-HR" sz="2800" dirty="0" smtClean="0"/>
          </a:p>
          <a:p>
            <a:r>
              <a:rPr lang="hr-HR" sz="2800" b="1" dirty="0" smtClean="0"/>
              <a:t>umjerenost</a:t>
            </a:r>
            <a:r>
              <a:rPr lang="hr-HR" sz="2800" dirty="0" smtClean="0"/>
              <a:t> </a:t>
            </a:r>
            <a:r>
              <a:rPr lang="hr-HR" sz="2800" dirty="0"/>
              <a:t>vrlina </a:t>
            </a:r>
            <a:r>
              <a:rPr lang="hr-HR" sz="2800" b="1" dirty="0"/>
              <a:t>proizvođača,</a:t>
            </a:r>
            <a:r>
              <a:rPr lang="hr-HR" sz="2800" dirty="0"/>
              <a:t> </a:t>
            </a:r>
            <a:endParaRPr lang="hr-HR" sz="2800" dirty="0" smtClean="0"/>
          </a:p>
          <a:p>
            <a:r>
              <a:rPr lang="hr-HR" sz="2800" dirty="0" smtClean="0"/>
              <a:t>dok </a:t>
            </a:r>
            <a:r>
              <a:rPr lang="hr-HR" sz="2800" dirty="0"/>
              <a:t>bi </a:t>
            </a:r>
            <a:r>
              <a:rPr lang="hr-HR" sz="2800" b="1" dirty="0"/>
              <a:t>pravednost </a:t>
            </a:r>
            <a:r>
              <a:rPr lang="hr-HR" sz="2800" dirty="0"/>
              <a:t>trebala prožimati </a:t>
            </a:r>
            <a:r>
              <a:rPr lang="hr-HR" sz="2800" b="1" dirty="0"/>
              <a:t>cijelu državu </a:t>
            </a:r>
            <a:r>
              <a:rPr lang="hr-HR" sz="2800" dirty="0"/>
              <a:t>i regulirati odnose među njenim dijelovima.</a:t>
            </a:r>
          </a:p>
        </p:txBody>
      </p:sp>
    </p:spTree>
    <p:extLst>
      <p:ext uri="{BB962C8B-B14F-4D97-AF65-F5344CB8AC3E}">
        <p14:creationId xmlns:p14="http://schemas.microsoft.com/office/powerpoint/2010/main" val="27773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                                     </a:t>
            </a:r>
            <a:r>
              <a:rPr lang="hr-HR" sz="4400" b="1" i="1" dirty="0" smtClean="0">
                <a:latin typeface="+mn-lt"/>
              </a:rPr>
              <a:t>Što </a:t>
            </a:r>
            <a:r>
              <a:rPr lang="hr-HR" sz="4400" b="1" i="1" dirty="0">
                <a:latin typeface="+mn-lt"/>
              </a:rPr>
              <a:t>je vrlina?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068960"/>
            <a:ext cx="7880350" cy="3527425"/>
          </a:xfrm>
        </p:spPr>
        <p:txBody>
          <a:bodyPr/>
          <a:lstStyle/>
          <a:p>
            <a:pPr lvl="1" algn="ctr">
              <a:buFont typeface="Courier New" pitchFamily="49" charset="0"/>
              <a:buNone/>
            </a:pPr>
            <a:r>
              <a:rPr lang="hr-HR" sz="3600" dirty="0" smtClean="0"/>
              <a:t>trajno moralno opredjeljenje čovjeka, a sastoji se u tome da on bude </a:t>
            </a:r>
          </a:p>
          <a:p>
            <a:pPr lvl="1" algn="ctr">
              <a:buFont typeface="Courier New" pitchFamily="49" charset="0"/>
              <a:buNone/>
            </a:pPr>
            <a:r>
              <a:rPr lang="hr-HR" sz="3600" b="1" i="1" dirty="0" smtClean="0">
                <a:solidFill>
                  <a:srgbClr val="FF0000"/>
                </a:solidFill>
              </a:rPr>
              <a:t>DOBAR ČOVJEK</a:t>
            </a:r>
          </a:p>
          <a:p>
            <a:pPr lvl="1" algn="ctr">
              <a:buFont typeface="Courier New" pitchFamily="49" charset="0"/>
              <a:buNone/>
            </a:pPr>
            <a:r>
              <a:rPr lang="hr-HR" sz="3600" dirty="0" smtClean="0"/>
              <a:t>Po vrlini je osoba prepoznatljiva u svim životnim okolnostima</a:t>
            </a:r>
            <a:endParaRPr lang="hr-HR" sz="3600" dirty="0"/>
          </a:p>
        </p:txBody>
      </p:sp>
      <p:pic>
        <p:nvPicPr>
          <p:cNvPr id="45058" name="Picture 2" descr="http://captivated35.files.wordpress.com/2011/01/2-girls-hugging-as-best-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2054771" cy="250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ARISTOTEL</a:t>
            </a:r>
            <a:endParaRPr lang="hr-HR" sz="3600" b="1" dirty="0"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61433" y="1772816"/>
            <a:ext cx="8229600" cy="4525963"/>
          </a:xfrm>
        </p:spPr>
        <p:txBody>
          <a:bodyPr/>
          <a:lstStyle/>
          <a:p>
            <a:r>
              <a:rPr lang="hr-HR" dirty="0" smtClean="0"/>
              <a:t> 384. </a:t>
            </a:r>
            <a:r>
              <a:rPr lang="hr-HR" dirty="0"/>
              <a:t>-</a:t>
            </a:r>
            <a:r>
              <a:rPr lang="hr-HR" dirty="0" smtClean="0"/>
              <a:t>322 pr. Kr.</a:t>
            </a:r>
          </a:p>
          <a:p>
            <a:r>
              <a:rPr lang="hr-HR" dirty="0" smtClean="0"/>
              <a:t> filozof i prirodoslovac</a:t>
            </a:r>
          </a:p>
          <a:p>
            <a:endParaRPr lang="hr-HR" dirty="0" smtClean="0"/>
          </a:p>
          <a:p>
            <a:r>
              <a:rPr lang="hr-HR" dirty="0" smtClean="0"/>
              <a:t>Smatra da je čovjekovo najpostojanije moralno uporište VRLINA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5202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095500" cy="532447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275856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 smtClean="0"/>
              <a:t>Vrlina je način ponašanja kojim pojedinac postaje dobar i kojim će svoje djelo dobro obaviti.</a:t>
            </a:r>
          </a:p>
          <a:p>
            <a:r>
              <a:rPr lang="hr-HR" sz="2800" dirty="0" smtClean="0"/>
              <a:t>Vrlina se ostvaruje odabiranjem </a:t>
            </a:r>
            <a:r>
              <a:rPr lang="hr-HR" sz="2800" b="1" i="1" dirty="0" smtClean="0">
                <a:solidFill>
                  <a:srgbClr val="FF0000"/>
                </a:solidFill>
              </a:rPr>
              <a:t>“ srednjeg puta” – “ zlatna sredina” između dviju krajnosti</a:t>
            </a:r>
          </a:p>
          <a:p>
            <a:r>
              <a:rPr lang="hr-HR" sz="2800" dirty="0" smtClean="0"/>
              <a:t>Vrlina </a:t>
            </a:r>
            <a:r>
              <a:rPr lang="hr-HR" sz="2800" dirty="0"/>
              <a:t>slijedi načelo zlatne sredine, umjerenost, ni višak ni manjak.</a:t>
            </a:r>
          </a:p>
        </p:txBody>
      </p:sp>
    </p:spTree>
    <p:extLst>
      <p:ext uri="{BB962C8B-B14F-4D97-AF65-F5344CB8AC3E}">
        <p14:creationId xmlns:p14="http://schemas.microsoft.com/office/powerpoint/2010/main" val="14971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 smtClean="0"/>
              <a:t>Izbjegavajući krajnosti</a:t>
            </a:r>
            <a:br>
              <a:rPr lang="hr-HR" b="1" i="1" dirty="0" smtClean="0"/>
            </a:br>
            <a:r>
              <a:rPr lang="hr-HR" b="1" i="1" dirty="0" smtClean="0"/>
              <a:t> ( ni previše, ni premalo) postižu se vrline;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0" y="1989138"/>
            <a:ext cx="4038600" cy="45259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Hrabrost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Plemenitost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Postojanost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Sabranost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Smirenost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Blagost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Pravičnost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umjerenost</a:t>
            </a:r>
            <a:endParaRPr lang="hr-HR" dirty="0"/>
          </a:p>
        </p:txBody>
      </p:sp>
      <p:pic>
        <p:nvPicPr>
          <p:cNvPr id="59394" name="Picture 2" descr="http://www.sareni-ducan.hr/aristot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312368" cy="467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PLAŠLJIVOST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hr-HR" dirty="0" smtClean="0"/>
              <a:t>Neće obraniti domovinu, ali ni nepromišljena hrabrost</a:t>
            </a:r>
          </a:p>
          <a:p>
            <a:pPr algn="ctr">
              <a:buNone/>
            </a:pPr>
            <a:r>
              <a:rPr lang="hr-HR" dirty="0" smtClean="0"/>
              <a:t>Nego samo hrabrost kao sredina između navedenih krajnosti</a:t>
            </a:r>
            <a:endParaRPr lang="hr-HR" dirty="0"/>
          </a:p>
        </p:txBody>
      </p:sp>
      <p:pic>
        <p:nvPicPr>
          <p:cNvPr id="66562" name="Picture 2" descr="http://www.demotivacije.com/media/demotivators/demotivacija.hr_Uspjeh-nije-konacan-neuspjeh-nije-fatalan-samo-se-hrabrost-da-nastavis-dalje-racuna_1306546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664296" cy="268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BLAGOST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9078" y="2060848"/>
            <a:ext cx="6798736" cy="344499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Je sredina između prevelike popustljivosti i srditosti</a:t>
            </a:r>
            <a:endParaRPr lang="hr-HR" dirty="0"/>
          </a:p>
        </p:txBody>
      </p:sp>
      <p:pic>
        <p:nvPicPr>
          <p:cNvPr id="65538" name="Picture 2" descr="http://www.mudremisli.com/wp-content/uploads/2009/12/blag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94" y="2564904"/>
            <a:ext cx="4339704" cy="348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PONOS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Je sredina između malodušnosti i oholosti</a:t>
            </a:r>
            <a:endParaRPr lang="hr-HR" dirty="0"/>
          </a:p>
        </p:txBody>
      </p:sp>
      <p:pic>
        <p:nvPicPr>
          <p:cNvPr id="64514" name="Picture 2" descr="http://sphotos-g.ak.fbcdn.net/hphotos-ak-prn1/150980_405033062905288_18212496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623720" cy="385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DAREŽLJIVOST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Između škrtosti i rasipnosti</a:t>
            </a:r>
            <a:endParaRPr lang="hr-HR" dirty="0"/>
          </a:p>
        </p:txBody>
      </p:sp>
      <p:sp>
        <p:nvSpPr>
          <p:cNvPr id="63490" name="AutoShape 2" descr="data:image/jpeg;base64,/9j/4AAQSkZJRgABAQAAAQABAAD/2wCEAAkGBxMREBUTEBQVFhUXGBYVFRQXFxcYGBcUFRcWFhQYFxUYHiohGCYlHBcVIzEhJSksLi8uGh8zODMsNygtLisBCgoKDg0OGxAQGiwcHx8sLCwsLCwrLCwsLCwsLCwsLCwsLCwsLCwsLCwsKywsLCwrLCwsLCs3LDc3KywrLCwsK//AABEIAJIAoAMBIgACEQEDEQH/xAAcAAACAgMBAQAAAAAAAAAAAAAABQQGAQMHAgj/xAA3EAABAwIFAgUCBQMDBQAAAAABAAIRAyEEBRIxQVFhBhMicYEykQdCobHBYnLRFCPwFTNSkuH/xAAZAQADAQEBAAAAAAAAAAAAAAAAAwQCAQX/xAAiEQACAgICAwEAAwAAAAAAAAAAAQIRAyESMRMiQQQyUVL/2gAMAwEAAhEDEQA/AOHKVh2SowTXA0ZWJvQyCs34egpow9lJwuDU12FgJHKilQElSilOZU4urLXpKv5vsFuD2LyRpCtCEJ5MCEIQAIQhAAmeWU7SlidZM2W/KzPoZjVsYUaK91MP2U/C0VLOHU3Iq4aKpiqCUYhsFXLGYUdlW8zwsXCbCWxOSFIWIQhOJz3SbLgFbstwwACreUsmoF0TJ8MI2U+edFWCNqzGHodj9lsqU+isuFwvZb6+Uhw2UvKynooOKpSqhnhh4C6ZmeXFm+3Vc38S04q/Cowu2Iz/AMRQhCFURghCEACEIQAKzeF6Gpvyqyui/h1lhqsmPSDdKzOojsC9hrgcqc4TsFKqZXCt7MCAFFxOF5hRNlqZRsdgABsqrmlGAV0PH04lUjPeVvFLZzIlRTisLLt1hXnmk3KXRVC6dkbpAXJ6T9JB6LovhfHgtF1L+iP0r/PL4dGwFKybUaIPCR5PidRACueEw4hTxjY2bor+aZW17CFwvx7gnUq4a4cH5Frr6UxlCy5r+Jnhc4jCmq0f7lKXDu38w/ROx+shU/aNHDkIQrCQELKwgAQhCANmGoOqPaxglziGgdzsvobwjkYwtBlIbgeo9Xcrnf4OeHjXxDq7h6aUBp41u79h+67c3CwbKbM7dIoxKlZpdh7JXjWwFZHMskOfthpISZR0NjKyl5y8CVzvPsRurRn2YyCuf5niNRW8MNncsqQvQhCsIQV8/DzL6b2ufXqOa2Ya1sAnqSTsqGmGEzF7GhrTEJeVNxpD8Fc9n0NlrMICPKER/UZPvJVowddjh6SvmzJvFlWk8T6hIsZ69OV1vKfFdd7g3y6VNliXw4auPS2b9JBKjalB+xVOMZfx2dEF+601sM2IcQJnfnqkuSZmaoPm1ADMgN03bxI3B7Kdi8NSruGsmQHQGlzXQYkm8HbcrfK0TtNM59n34PYEB1UYqpRDnWBDSwaj9IG/6rxl/wCDOBNqlfEOJ2c3Q0ewEH910VuWwC6sX1AI0guBP2YAPlDsNpHquJBDdIaATwd5XfJMzxiVzA/g/ldOC6nUqkcvqO/UNgJtT8CZYzbB0flsn9U1rYqpr0tpyIJiCJP92ykYdlRwIqANNrt27gGf4C7ybOcaENXwLljt8HQ/9QEqx/4W5ZUFqGg8Fj3tP2mP0Vw8qGjWQSN3CwnrCXVM1pCqKTajXVCJ0NcHem0kwfTvysuTR1Rs8ZFk1HB0W0KDSGN67k8lx5JTPzGje3uqqPHmC851F9TyyHFmtzT5ZeCQQHcQbJ7i6oZTL6haxgElziAPcONlnlJbN18Jrhq2NkrzPKPNaRqLZ7Iw+Ja4aqTg5p2IMg/OwWMXinNkxYbnYfcrvNfTqWzmHiX8O8UGl1F7au50j0u+JsuU5ngqtF5bXpupu/8AFwIPxO6+mGZmDuY6zuq540ymjj6BY5zQ8Sab4u0+43HZbhlUTuTFKR8/oUrM8A/D1XU6ghw6bHoQVFVZG1QLLd1hNfD2WGvUNvS0Ek9zZv6rjdI7FWyHhwJunJxzqpZ51QnQA1gkgR36R/KU1KekxyLH3CZswo0U3SJdxsBG4SZ12Pi2i2eG85OHqamubcBrnOBcNBDti3vyV07KMzFZo8shxJPoL6bXGBdpgzbe64bRaXF2lrQBJMEyRsABN/hbMuxlSm7U11tnXMkcgHhJcF8G87VM+j34GsQ0Ma1sRMnUIjaOI7IzDHNoQKxF9mtcZkf07/wuaYLxdjn0mMp1mFhFqgYQ8dA6TAjn2WcZWdQedZfUdU3i7nEj8trAEpE8taj2aWL/AEXvEeNKFMlzmuO30w6e7Y4vyomZ5sa41UKz6TD9BAi9pJ1A2SFgo1aZpvDtZbMn0xIAMQOF7rYVgp+W0S1u53kDfj+FnyzaphwguiJiMViKjTrrFwEgvYYLhyBpjUPjdL8NgGUtJbTewmWtfMHa4t1TnLcO1hOkHiNj3IA2WMFTqmsaj/o41ekADVuDPZYpvtjOVdCWoS/6WnSwXbpkmORx8qBi8Jooy8vLXTAc50SDLRDjAJ6K8ucwOJYHNsbtbx8SouLwwxDNLpsb7DYWldSo5zZRctwuIolr8PVNJpkuaDYk7aqZt1TAeKcwpVjqIqtgTSe0fTcyNMRKa46m2m9lIj6pBdIB7R+q8YvB02mXH1D2BIstcmdtPtGkeKqNeWYmm/Dg2p1dwCT9JMcdwltWtVoS5z2vp3/3WmW2P5oNlqzDLy+W6YEAibkzwOkGFAw2TVNGmm9wIP0yI/wfdaTj2zcZNaiVHxNmQxOINRu0BoPWOUpTPNcvLCXQB1A2Hsli9KDTWjzMikpewLpfhLCtp4Qdanqceey5ouneHnxhaZO5al5noZgXsU/OsOGVTpuDe/6rV/qnFjWk+lu1uu91P8Q0iHau6VQsraGTVMlBgIEOgHY/vfhb8Nh9QdB+m5cCAIO4M+yg03wLETYX9+FLY7WdLRI4FpkcrjMo6D4dpRhWOAkN1ao5vN/89k/NIMYHNMjYkngjn+Ei8D1dc033tq0xeZ2KnYus5r2NkQ5xgtDrEG5dFu0RyopLbHjKhRYSHatWkexG2/6qTg3tAB03MgtP3B6JRi8f5LpFOZBNjyI3PHsEZbj31JBa5kyfVF22Mi/TquUAZhjQK4pRpIuCdjO8/ayatxgrehrtcflIPSHe/KQ/XVghgYQGsLwXeZf1eriLFNcuxLmEsphuhttYESXCQDz8rrCjdUq0mscKNpOkmTZwtHZaqdMMnSSZFhPS8dlLxOJBADQLfUTt3M8wtGCaSCXxqJIb7dR2hZOCXEN0VmPrEEn6Qd7TOkDpMrTmh01RU1O9bQ1uxE/27qZUe3zg8uLt9AMRqG/FlroBwDRUl5E6YAGnb4JXTRvdQIDTZzgLnYH+oAfsoooBriTdwAt0EWEffdQs1r1aJBYfQOvqJ/wteLzFvlMr7T6XN3v0XaBFX8V16TTBkPIJ0779fdUxW3xZRFWm2vEHY9IJsqkvQ/Olw0SZ2+WwV78PY4OpNHQR9lRFOyzHmkey1kjaOYZqMtlszjCudexVadTglp+FYMNnTHiHFZxWCZUaXAj+UhNrTLJRUtorL1vwuILC1zJDmyZ3H2XjE09JIPwVoa+OU34TPR0Pwbipc2sag1SWuZps0Ezx/Cs+LxgNQ39O0iw1H9yqh4frUxR1MAB037uPJKXZtnT2A6CRMW9uQFI4OUh3KlZbMzxrwWsoiQQQ4mZJO0FbcxxT6LaOogvaDBLgBAAEbqmYDPXuaPMIdwSJBgbfzsouNzUvMXcR9M9uxR4nZ3kmi/ZFm1Rzw6rANSwpsZsIgkA3AsJTTFPbSD6gaLuh0GATO8D3XnwtQNPDNe6S94BDTB0jiORupuIaBN7QB190p9gRqFQODZ0hzhJExbb7KJUNWk3S0zU5JvAnYdbKY8n6QIcZgkCfcqCC8FxqEvIbYgX6D1G3C4dPf+gD2uBdqJmbbHgDkDlAYG9okBs8mJ99lKw1M6WhwBBkmDZscEhRsSZuBEze3/CgCBmVAOpnWZ+wANrhJsTQJohg21bgflHKYYui8vIDQGbX3ce3QBQM1xB1BkmCLkRYA/ytI6Rs1y9r6DqbnAabzG0XXOldM8zSm2i6mXanOmA0bfdUpXfnTUdkmZqwQhCeJPbakKXh8wc3kx0UFC44pm1OSHWEHmBxdzaFFr0tJgqPhcSWG2yZV6gcJKW00xykpIzlWZeWS15OgxIHUbJhUpNeAXXHa5hVtr5TDAYm4a50Dqsyh9RmMvhOp4cEECO41fZeqWS1XPAbDZ2cTYe5EqwZR4epVXy+SByCIM7XBVrr06eHpgUmiT6W6tu/B/VIlkrobGIww5kaRAAj46Cy2NpEk+uWkAFosRvcHqk1F9y1to6HYkTB+60UcW6mHOeYJs0C9/bj4U4weVKjQQSXG4+DtPVQ8VmtPzBSIu0SBFhNgSVXsxzc0tyHOIJg8TttzdaMPVc5uuo6Klw21xMHbmIC7VbYE+nmVWpifJYP7iNhe8nmyZ13CzJAcDPW0H/4lFCpTw+ztT9y6b3Wg5zTM1B6SJGq12/O11x76RpRZnPc0If5dG7ovyBPXv2VezkCnRNSo5xqmzb8n+lbcJmNFofWqcnbknhVjOczdiH6jYCzW9Aq8WIXlyKMaXZBc6d15QhVkIIQhAAhCEACEIQALaypwVqQg6nRbPCma+WS06nCxjWQAORp5VxGaNcHNLgNRluq3zJ2XKaGLcwy32Wx2YvO5n3U08HJ2PhlSWzqP+rp02QKgLj/ANwh27jtHxKTY7PGgAMIkT6jcSLAiVRauNe7c/ZaHPJ3JWV+b+2a86XSHH/VQaup5LrySe21lKxPiY7MHbUYB7n5VbQneGD7F+edDSvndVxJtfrc/dQnYx5mXGDuFoQtqEV0jDnJ9sySsIQtGAQhCABCEIAEIQgAQhCABCEIAEIQgAQhCA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3492" name="AutoShape 4" descr="data:image/jpeg;base64,/9j/4AAQSkZJRgABAQAAAQABAAD/2wCEAAkGBxMREBUTEBQVFhUXGBYVFRQXFxcYGBcUFRcWFhQYFxUYHiohGCYlHBcVIzEhJSksLi8uGh8zODMsNygtLisBCgoKDg0OGxAQGiwcHx8sLCwsLCwrLCwsLCwsLCwsLCwsLCwsLCwsLCwsKywsLCwrLCwsLCs3LDc3KywrLCwsK//AABEIAJIAoAMBIgACEQEDEQH/xAAcAAACAgMBAQAAAAAAAAAAAAAABQQGAQMHAgj/xAA3EAABAwIFAgUCBQMDBQAAAAABAAIRAyEEBRIxQVFhBhMicYEykQdCobHBYnLRFCPwFTNSkuH/xAAZAQADAQEBAAAAAAAAAAAAAAAAAwQCAQX/xAAiEQACAgICAwEAAwAAAAAAAAAAAQIRAyESMRMiQQQyUVL/2gAMAwEAAhEDEQA/AOHKVh2SowTXA0ZWJvQyCs34egpow9lJwuDU12FgJHKilQElSilOZU4urLXpKv5vsFuD2LyRpCtCEJ5MCEIQAIQhAAmeWU7SlidZM2W/KzPoZjVsYUaK91MP2U/C0VLOHU3Iq4aKpiqCUYhsFXLGYUdlW8zwsXCbCWxOSFIWIQhOJz3SbLgFbstwwACreUsmoF0TJ8MI2U+edFWCNqzGHodj9lsqU+isuFwvZb6+Uhw2UvKynooOKpSqhnhh4C6ZmeXFm+3Vc38S04q/Cowu2Iz/AMRQhCFURghCEACEIQAKzeF6Gpvyqyui/h1lhqsmPSDdKzOojsC9hrgcqc4TsFKqZXCt7MCAFFxOF5hRNlqZRsdgABsqrmlGAV0PH04lUjPeVvFLZzIlRTisLLt1hXnmk3KXRVC6dkbpAXJ6T9JB6LovhfHgtF1L+iP0r/PL4dGwFKybUaIPCR5PidRACueEw4hTxjY2bor+aZW17CFwvx7gnUq4a4cH5Frr6UxlCy5r+Jnhc4jCmq0f7lKXDu38w/ROx+shU/aNHDkIQrCQELKwgAQhCANmGoOqPaxglziGgdzsvobwjkYwtBlIbgeo9Xcrnf4OeHjXxDq7h6aUBp41u79h+67c3CwbKbM7dIoxKlZpdh7JXjWwFZHMskOfthpISZR0NjKyl5y8CVzvPsRurRn2YyCuf5niNRW8MNncsqQvQhCsIQV8/DzL6b2ufXqOa2Ya1sAnqSTsqGmGEzF7GhrTEJeVNxpD8Fc9n0NlrMICPKER/UZPvJVowddjh6SvmzJvFlWk8T6hIsZ69OV1vKfFdd7g3y6VNliXw4auPS2b9JBKjalB+xVOMZfx2dEF+601sM2IcQJnfnqkuSZmaoPm1ADMgN03bxI3B7Kdi8NSruGsmQHQGlzXQYkm8HbcrfK0TtNM59n34PYEB1UYqpRDnWBDSwaj9IG/6rxl/wCDOBNqlfEOJ2c3Q0ewEH910VuWwC6sX1AI0guBP2YAPlDsNpHquJBDdIaATwd5XfJMzxiVzA/g/ldOC6nUqkcvqO/UNgJtT8CZYzbB0flsn9U1rYqpr0tpyIJiCJP92ykYdlRwIqANNrt27gGf4C7ybOcaENXwLljt8HQ/9QEqx/4W5ZUFqGg8Fj3tP2mP0Vw8qGjWQSN3CwnrCXVM1pCqKTajXVCJ0NcHem0kwfTvysuTR1Rs8ZFk1HB0W0KDSGN67k8lx5JTPzGje3uqqPHmC851F9TyyHFmtzT5ZeCQQHcQbJ7i6oZTL6haxgElziAPcONlnlJbN18Jrhq2NkrzPKPNaRqLZ7Iw+Ja4aqTg5p2IMg/OwWMXinNkxYbnYfcrvNfTqWzmHiX8O8UGl1F7au50j0u+JsuU5ngqtF5bXpupu/8AFwIPxO6+mGZmDuY6zuq540ymjj6BY5zQ8Sab4u0+43HZbhlUTuTFKR8/oUrM8A/D1XU6ghw6bHoQVFVZG1QLLd1hNfD2WGvUNvS0Ek9zZv6rjdI7FWyHhwJunJxzqpZ51QnQA1gkgR36R/KU1KekxyLH3CZswo0U3SJdxsBG4SZ12Pi2i2eG85OHqamubcBrnOBcNBDti3vyV07KMzFZo8shxJPoL6bXGBdpgzbe64bRaXF2lrQBJMEyRsABN/hbMuxlSm7U11tnXMkcgHhJcF8G87VM+j34GsQ0Ma1sRMnUIjaOI7IzDHNoQKxF9mtcZkf07/wuaYLxdjn0mMp1mFhFqgYQ8dA6TAjn2WcZWdQedZfUdU3i7nEj8trAEpE8taj2aWL/AEXvEeNKFMlzmuO30w6e7Y4vyomZ5sa41UKz6TD9BAi9pJ1A2SFgo1aZpvDtZbMn0xIAMQOF7rYVgp+W0S1u53kDfj+FnyzaphwguiJiMViKjTrrFwEgvYYLhyBpjUPjdL8NgGUtJbTewmWtfMHa4t1TnLcO1hOkHiNj3IA2WMFTqmsaj/o41ekADVuDPZYpvtjOVdCWoS/6WnSwXbpkmORx8qBi8Jooy8vLXTAc50SDLRDjAJ6K8ucwOJYHNsbtbx8SouLwwxDNLpsb7DYWldSo5zZRctwuIolr8PVNJpkuaDYk7aqZt1TAeKcwpVjqIqtgTSe0fTcyNMRKa46m2m9lIj6pBdIB7R+q8YvB02mXH1D2BIstcmdtPtGkeKqNeWYmm/Dg2p1dwCT9JMcdwltWtVoS5z2vp3/3WmW2P5oNlqzDLy+W6YEAibkzwOkGFAw2TVNGmm9wIP0yI/wfdaTj2zcZNaiVHxNmQxOINRu0BoPWOUpTPNcvLCXQB1A2Hsli9KDTWjzMikpewLpfhLCtp4Qdanqceey5ouneHnxhaZO5al5noZgXsU/OsOGVTpuDe/6rV/qnFjWk+lu1uu91P8Q0iHau6VQsraGTVMlBgIEOgHY/vfhb8Nh9QdB+m5cCAIO4M+yg03wLETYX9+FLY7WdLRI4FpkcrjMo6D4dpRhWOAkN1ao5vN/89k/NIMYHNMjYkngjn+Ei8D1dc033tq0xeZ2KnYus5r2NkQ5xgtDrEG5dFu0RyopLbHjKhRYSHatWkexG2/6qTg3tAB03MgtP3B6JRi8f5LpFOZBNjyI3PHsEZbj31JBa5kyfVF22Mi/TquUAZhjQK4pRpIuCdjO8/ayatxgrehrtcflIPSHe/KQ/XVghgYQGsLwXeZf1eriLFNcuxLmEsphuhttYESXCQDz8rrCjdUq0mscKNpOkmTZwtHZaqdMMnSSZFhPS8dlLxOJBADQLfUTt3M8wtGCaSCXxqJIb7dR2hZOCXEN0VmPrEEn6Qd7TOkDpMrTmh01RU1O9bQ1uxE/27qZUe3zg8uLt9AMRqG/FlroBwDRUl5E6YAGnb4JXTRvdQIDTZzgLnYH+oAfsoooBriTdwAt0EWEffdQs1r1aJBYfQOvqJ/wteLzFvlMr7T6XN3v0XaBFX8V16TTBkPIJ0779fdUxW3xZRFWm2vEHY9IJsqkvQ/Olw0SZ2+WwV78PY4OpNHQR9lRFOyzHmkey1kjaOYZqMtlszjCudexVadTglp+FYMNnTHiHFZxWCZUaXAj+UhNrTLJRUtorL1vwuILC1zJDmyZ3H2XjE09JIPwVoa+OU34TPR0Pwbipc2sag1SWuZps0Ezx/Cs+LxgNQ39O0iw1H9yqh4frUxR1MAB037uPJKXZtnT2A6CRMW9uQFI4OUh3KlZbMzxrwWsoiQQQ4mZJO0FbcxxT6LaOogvaDBLgBAAEbqmYDPXuaPMIdwSJBgbfzsouNzUvMXcR9M9uxR4nZ3kmi/ZFm1Rzw6rANSwpsZsIgkA3AsJTTFPbSD6gaLuh0GATO8D3XnwtQNPDNe6S94BDTB0jiORupuIaBN7QB190p9gRqFQODZ0hzhJExbb7KJUNWk3S0zU5JvAnYdbKY8n6QIcZgkCfcqCC8FxqEvIbYgX6D1G3C4dPf+gD2uBdqJmbbHgDkDlAYG9okBs8mJ99lKw1M6WhwBBkmDZscEhRsSZuBEze3/CgCBmVAOpnWZ+wANrhJsTQJohg21bgflHKYYui8vIDQGbX3ce3QBQM1xB1BkmCLkRYA/ytI6Rs1y9r6DqbnAabzG0XXOldM8zSm2i6mXanOmA0bfdUpXfnTUdkmZqwQhCeJPbakKXh8wc3kx0UFC44pm1OSHWEHmBxdzaFFr0tJgqPhcSWG2yZV6gcJKW00xykpIzlWZeWS15OgxIHUbJhUpNeAXXHa5hVtr5TDAYm4a50Dqsyh9RmMvhOp4cEECO41fZeqWS1XPAbDZ2cTYe5EqwZR4epVXy+SByCIM7XBVrr06eHpgUmiT6W6tu/B/VIlkrobGIww5kaRAAj46Cy2NpEk+uWkAFosRvcHqk1F9y1to6HYkTB+60UcW6mHOeYJs0C9/bj4U4weVKjQQSXG4+DtPVQ8VmtPzBSIu0SBFhNgSVXsxzc0tyHOIJg8TttzdaMPVc5uuo6Klw21xMHbmIC7VbYE+nmVWpifJYP7iNhe8nmyZ13CzJAcDPW0H/4lFCpTw+ztT9y6b3Wg5zTM1B6SJGq12/O11x76RpRZnPc0If5dG7ovyBPXv2VezkCnRNSo5xqmzb8n+lbcJmNFofWqcnbknhVjOczdiH6jYCzW9Aq8WIXlyKMaXZBc6d15QhVkIIQhAAhCEACEIQALaypwVqQg6nRbPCma+WS06nCxjWQAORp5VxGaNcHNLgNRluq3zJ2XKaGLcwy32Wx2YvO5n3U08HJ2PhlSWzqP+rp02QKgLj/ANwh27jtHxKTY7PGgAMIkT6jcSLAiVRauNe7c/ZaHPJ3JWV+b+2a86XSHH/VQaup5LrySe21lKxPiY7MHbUYB7n5VbQneGD7F+edDSvndVxJtfrc/dQnYx5mXGDuFoQtqEV0jDnJ9sySsIQtGAQhCABCEIAEIQgAQhCABCEIAEIQgAQhCA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3494" name="Picture 6" descr="http://durmitor.files.wordpress.com/2011/09/darezljiv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4156"/>
            <a:ext cx="2702858" cy="247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PRAVEDNOST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787075"/>
            <a:ext cx="8229600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Između činiti nepravdu i trpjeti nepravdu</a:t>
            </a:r>
            <a:endParaRPr lang="hr-HR" dirty="0"/>
          </a:p>
        </p:txBody>
      </p:sp>
      <p:pic>
        <p:nvPicPr>
          <p:cNvPr id="62466" name="Picture 2" descr="https://encrypted-tbn0.gstatic.com/images?q=tbn:ANd9GcQekp2fEb9zC4EjCFFHLYhrfnJ__h7F0yKqU7CZ2rkUXNrCKj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766554" cy="1955712"/>
          </a:xfrm>
          <a:prstGeom prst="rect">
            <a:avLst/>
          </a:prstGeom>
          <a:noFill/>
        </p:spPr>
      </p:pic>
      <p:pic>
        <p:nvPicPr>
          <p:cNvPr id="62468" name="Picture 4" descr="http://www.idealanspoj.com/image/fbcdnsphotoseaakamaihdnethphotosakash3t109103767486438169123750166762951699741075382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27672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   </a:t>
            </a:r>
            <a:r>
              <a:rPr lang="hr-HR" sz="4400" dirty="0" smtClean="0"/>
              <a:t>Srednja se mjera ne može ostvariti izravno nego joj se približavamo izbjegavanjem krajnosti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KRŠĆANSKA ETIKA LJUBAVI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5" y="1700808"/>
            <a:ext cx="7048500" cy="47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/>
            <a:r>
              <a:rPr lang="hr-HR" b="1" dirty="0" smtClean="0">
                <a:latin typeface="+mn-lt"/>
              </a:rPr>
              <a:t>Etika vrline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" y="1988840"/>
            <a:ext cx="817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</a:rPr>
              <a:t>Postavlja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mnogo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konkretnija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pitanja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hr-HR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>
                <a:solidFill>
                  <a:srgbClr val="000000"/>
                </a:solidFill>
              </a:rPr>
              <a:t>kakav</a:t>
            </a:r>
            <a:r>
              <a:rPr lang="en-US" sz="2800" i="1" dirty="0">
                <a:solidFill>
                  <a:srgbClr val="000000"/>
                </a:solidFill>
              </a:rPr>
              <a:t> bi </a:t>
            </a:r>
            <a:r>
              <a:rPr lang="en-US" sz="2800" i="1" dirty="0" err="1">
                <a:solidFill>
                  <a:srgbClr val="000000"/>
                </a:solidFill>
              </a:rPr>
              <a:t>trebao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b</a:t>
            </a:r>
            <a:r>
              <a:rPr lang="hr-HR" sz="2800" i="1" dirty="0" smtClean="0">
                <a:solidFill>
                  <a:srgbClr val="000000"/>
                </a:solidFill>
              </a:rPr>
              <a:t>iti</a:t>
            </a:r>
            <a:r>
              <a:rPr lang="en-US" sz="2800" i="1" dirty="0" smtClean="0">
                <a:solidFill>
                  <a:srgbClr val="000000"/>
                </a:solidFill>
              </a:rPr>
              <a:t>?</a:t>
            </a:r>
            <a:r>
              <a:rPr lang="hr-HR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Ne </a:t>
            </a:r>
            <a:r>
              <a:rPr lang="en-US" sz="2800" dirty="0" err="1">
                <a:solidFill>
                  <a:srgbClr val="000000"/>
                </a:solidFill>
              </a:rPr>
              <a:t>samo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hr-HR" sz="2800" i="1" dirty="0" smtClean="0">
                <a:solidFill>
                  <a:srgbClr val="000000"/>
                </a:solidFill>
              </a:rPr>
              <a:t>š</a:t>
            </a:r>
            <a:r>
              <a:rPr lang="en-US" sz="2800" i="1" dirty="0" smtClean="0">
                <a:solidFill>
                  <a:srgbClr val="000000"/>
                </a:solidFill>
              </a:rPr>
              <a:t>t</a:t>
            </a:r>
            <a:r>
              <a:rPr lang="hr-HR" sz="2800" i="1" dirty="0" smtClean="0">
                <a:solidFill>
                  <a:srgbClr val="000000"/>
                </a:solidFill>
              </a:rPr>
              <a:t>o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treba</a:t>
            </a:r>
            <a:r>
              <a:rPr lang="hr-HR" sz="2800" i="1" dirty="0" smtClean="0">
                <a:solidFill>
                  <a:srgbClr val="000000"/>
                </a:solidFill>
              </a:rPr>
              <a:t>m </a:t>
            </a:r>
            <a:r>
              <a:rPr lang="en-US" sz="2800" i="1" dirty="0" smtClean="0">
                <a:solidFill>
                  <a:srgbClr val="000000"/>
                </a:solidFill>
              </a:rPr>
              <a:t>rad</a:t>
            </a:r>
            <a:r>
              <a:rPr lang="hr-HR" sz="2800" i="1" dirty="0" smtClean="0">
                <a:solidFill>
                  <a:srgbClr val="000000"/>
                </a:solidFill>
              </a:rPr>
              <a:t>iti</a:t>
            </a:r>
            <a:r>
              <a:rPr lang="en-US" sz="2800" dirty="0" smtClean="0">
                <a:solidFill>
                  <a:srgbClr val="000000"/>
                </a:solidFill>
              </a:rPr>
              <a:t>?) 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• Obraća pažnju na odluke </a:t>
            </a:r>
            <a:r>
              <a:rPr lang="pl-PL" sz="2800" dirty="0" smtClean="0">
                <a:solidFill>
                  <a:srgbClr val="000000"/>
                </a:solidFill>
              </a:rPr>
              <a:t>čovjeka </a:t>
            </a:r>
            <a:endParaRPr lang="pl-PL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• </a:t>
            </a:r>
            <a:r>
              <a:rPr lang="en-US" sz="2800" dirty="0" err="1">
                <a:solidFill>
                  <a:srgbClr val="000000"/>
                </a:solidFill>
              </a:rPr>
              <a:t>Bavi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karakterom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ljudi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koji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donose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odluke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kako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se</a:t>
            </a:r>
            <a:endParaRPr lang="hr-HR" sz="2800" dirty="0" smtClean="0">
              <a:solidFill>
                <a:srgbClr val="000000"/>
              </a:solidFill>
            </a:endParaRPr>
          </a:p>
          <a:p>
            <a:r>
              <a:rPr lang="hr-HR" sz="2800" dirty="0">
                <a:solidFill>
                  <a:srgbClr val="000000"/>
                </a:solidFill>
              </a:rPr>
              <a:t> </a:t>
            </a:r>
            <a:r>
              <a:rPr lang="hr-HR" sz="2800" dirty="0" smtClean="0">
                <a:solidFill>
                  <a:srgbClr val="000000"/>
                </a:solidFill>
              </a:rPr>
              <a:t>  te </a:t>
            </a:r>
            <a:r>
              <a:rPr lang="en-US" sz="2800" dirty="0" err="1" smtClean="0">
                <a:solidFill>
                  <a:srgbClr val="000000"/>
                </a:solidFill>
              </a:rPr>
              <a:t>odluke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odražavaju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njihovo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ponašanje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it-IT" sz="2800" dirty="0">
                <a:solidFill>
                  <a:srgbClr val="000000"/>
                </a:solidFill>
              </a:rPr>
              <a:t>• Da bi smo činili dobro moramo </a:t>
            </a:r>
            <a:r>
              <a:rPr lang="it-IT" sz="2800" dirty="0" smtClean="0">
                <a:solidFill>
                  <a:srgbClr val="000000"/>
                </a:solidFill>
              </a:rPr>
              <a:t>pr</a:t>
            </a:r>
            <a:r>
              <a:rPr lang="hr-HR" sz="2800" dirty="0" smtClean="0">
                <a:solidFill>
                  <a:srgbClr val="000000"/>
                </a:solidFill>
              </a:rPr>
              <a:t>ije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>
                <a:solidFill>
                  <a:srgbClr val="000000"/>
                </a:solidFill>
              </a:rPr>
              <a:t>svega mi sami </a:t>
            </a:r>
            <a:endParaRPr lang="hr-HR" sz="2800" dirty="0" smtClean="0">
              <a:solidFill>
                <a:srgbClr val="000000"/>
              </a:solidFill>
            </a:endParaRPr>
          </a:p>
          <a:p>
            <a:r>
              <a:rPr lang="hr-HR" sz="2800" dirty="0">
                <a:solidFill>
                  <a:srgbClr val="000000"/>
                </a:solidFill>
              </a:rPr>
              <a:t> </a:t>
            </a:r>
            <a:r>
              <a:rPr lang="hr-HR" sz="2800" dirty="0" smtClean="0">
                <a:solidFill>
                  <a:srgbClr val="000000"/>
                </a:solidFill>
              </a:rPr>
              <a:t>  </a:t>
            </a:r>
            <a:r>
              <a:rPr lang="it-IT" sz="2800" dirty="0" smtClean="0">
                <a:solidFill>
                  <a:srgbClr val="000000"/>
                </a:solidFill>
              </a:rPr>
              <a:t>biti </a:t>
            </a:r>
            <a:r>
              <a:rPr lang="it-IT" sz="2800" dirty="0">
                <a:solidFill>
                  <a:srgbClr val="000000"/>
                </a:solidFill>
              </a:rPr>
              <a:t>dobri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• </a:t>
            </a:r>
            <a:r>
              <a:rPr lang="en-US" sz="2800" b="1" i="1" dirty="0" err="1">
                <a:solidFill>
                  <a:srgbClr val="000000"/>
                </a:solidFill>
              </a:rPr>
              <a:t>Razvija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vrline</a:t>
            </a:r>
            <a:r>
              <a:rPr lang="en-US" sz="2800" b="1" i="1" dirty="0">
                <a:solidFill>
                  <a:srgbClr val="000000"/>
                </a:solidFill>
              </a:rPr>
              <a:t> – </a:t>
            </a:r>
            <a:r>
              <a:rPr lang="en-US" sz="2800" b="1" i="1" dirty="0" err="1">
                <a:solidFill>
                  <a:srgbClr val="000000"/>
                </a:solidFill>
              </a:rPr>
              <a:t>karakter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čov</a:t>
            </a:r>
            <a:r>
              <a:rPr lang="hr-HR" sz="2800" b="1" i="1" dirty="0" smtClean="0">
                <a:solidFill>
                  <a:srgbClr val="000000"/>
                </a:solidFill>
              </a:rPr>
              <a:t>j</a:t>
            </a:r>
            <a:r>
              <a:rPr lang="en-US" sz="2800" b="1" i="1" dirty="0" err="1" smtClean="0">
                <a:solidFill>
                  <a:srgbClr val="000000"/>
                </a:solidFill>
              </a:rPr>
              <a:t>eka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55" y="1628800"/>
            <a:ext cx="3048000" cy="4429125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4294967295"/>
          </p:nvPr>
        </p:nvSpPr>
        <p:spPr>
          <a:xfrm>
            <a:off x="491155" y="1747987"/>
            <a:ext cx="8229600" cy="4525962"/>
          </a:xfrm>
        </p:spPr>
        <p:txBody>
          <a:bodyPr/>
          <a:lstStyle/>
          <a:p>
            <a:r>
              <a:rPr lang="hr-HR" sz="2800" dirty="0" smtClean="0"/>
              <a:t>zasniva </a:t>
            </a:r>
            <a:r>
              <a:rPr lang="hr-HR" sz="2800" dirty="0"/>
              <a:t>se na teološkim </a:t>
            </a:r>
            <a:r>
              <a:rPr lang="hr-HR" sz="2800" dirty="0" smtClean="0"/>
              <a:t>spisima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(Biblija, djela kršćanskih pisaca</a:t>
            </a:r>
            <a:r>
              <a:rPr lang="hr-HR" sz="2800" dirty="0" smtClean="0"/>
              <a:t>)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i kršćanskoj filozofiji</a:t>
            </a:r>
          </a:p>
          <a:p>
            <a:r>
              <a:rPr lang="hr-HR" sz="2800" dirty="0" smtClean="0"/>
              <a:t>temelj </a:t>
            </a:r>
            <a:r>
              <a:rPr lang="hr-HR" sz="2800" dirty="0"/>
              <a:t>je život i </a:t>
            </a:r>
            <a:r>
              <a:rPr lang="hr-HR" sz="2800" dirty="0" smtClean="0"/>
              <a:t>djelo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Isusa Krista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6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71"/>
            <a:ext cx="9144000" cy="582872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689" y="-30297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>
                <a:latin typeface="+mn-lt"/>
              </a:rPr>
              <a:t>Ljubav je najveća kršćanska zapovijed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7649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/>
              <a:t>Čovjek koji ljubi čini barem troje:</a:t>
            </a:r>
          </a:p>
          <a:p>
            <a:r>
              <a:rPr lang="hr-HR" dirty="0" smtClean="0"/>
              <a:t>iskazuje </a:t>
            </a:r>
            <a:r>
              <a:rPr lang="hr-HR" dirty="0"/>
              <a:t>djela milosrđa, pomoći, skrbi</a:t>
            </a:r>
          </a:p>
          <a:p>
            <a:r>
              <a:rPr lang="hr-HR" dirty="0" smtClean="0"/>
              <a:t>oprašta </a:t>
            </a:r>
            <a:r>
              <a:rPr lang="hr-HR" dirty="0"/>
              <a:t>i ne mrzi</a:t>
            </a:r>
          </a:p>
          <a:p>
            <a:r>
              <a:rPr lang="hr-HR" dirty="0" smtClean="0"/>
              <a:t>ostvaruje </a:t>
            </a:r>
            <a:r>
              <a:rPr lang="hr-HR" dirty="0"/>
              <a:t>društvenu pravednost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32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195736" y="5373216"/>
            <a:ext cx="41329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Ljubi i radi što hoćeš</a:t>
            </a:r>
            <a:r>
              <a:rPr lang="hr-HR" sz="3600" dirty="0" smtClean="0">
                <a:solidFill>
                  <a:schemeClr val="bg1"/>
                </a:solidFill>
              </a:rPr>
              <a:t>!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Sv. Augustin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rdanamisicduoasone.from.hr/files/2015/03/Izgled-ljubavi-624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1268760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4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464496" cy="52387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60032" y="1052736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Ljubav</a:t>
            </a:r>
            <a:r>
              <a:rPr lang="hr-HR" sz="2800" dirty="0"/>
              <a:t> </a:t>
            </a:r>
            <a:r>
              <a:rPr lang="hr-HR" sz="2800" dirty="0" smtClean="0"/>
              <a:t>je, </a:t>
            </a:r>
            <a:r>
              <a:rPr lang="hr-HR" sz="2800" dirty="0"/>
              <a:t>uz </a:t>
            </a:r>
            <a:r>
              <a:rPr lang="hr-HR" sz="2800" b="1" dirty="0"/>
              <a:t>vjeru</a:t>
            </a:r>
            <a:r>
              <a:rPr lang="hr-HR" sz="2800" dirty="0"/>
              <a:t> i </a:t>
            </a:r>
            <a:r>
              <a:rPr lang="hr-HR" sz="2800" b="1" dirty="0" smtClean="0"/>
              <a:t>ufanje</a:t>
            </a:r>
            <a:r>
              <a:rPr lang="hr-HR" sz="2800" dirty="0" smtClean="0"/>
              <a:t>,</a:t>
            </a:r>
          </a:p>
          <a:p>
            <a:r>
              <a:rPr lang="hr-HR" sz="2800" b="1" dirty="0" smtClean="0"/>
              <a:t>teološka </a:t>
            </a:r>
            <a:r>
              <a:rPr lang="hr-HR" sz="2800" b="1" dirty="0"/>
              <a:t>vrlina </a:t>
            </a:r>
            <a:r>
              <a:rPr lang="hr-HR" sz="2800" dirty="0"/>
              <a:t>i to najviša. 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Kao </a:t>
            </a:r>
            <a:r>
              <a:rPr lang="hr-HR" sz="2800" dirty="0"/>
              <a:t>osobina ona mora biti usmjerena i prema neprijateljima.</a:t>
            </a:r>
          </a:p>
        </p:txBody>
      </p:sp>
    </p:spTree>
    <p:extLst>
      <p:ext uri="{BB962C8B-B14F-4D97-AF65-F5344CB8AC3E}">
        <p14:creationId xmlns:p14="http://schemas.microsoft.com/office/powerpoint/2010/main" val="13360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61.tinypic.com/28ahs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9" y="764704"/>
            <a:ext cx="87699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36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inteza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pojedinu o</a:t>
            </a:r>
            <a:r>
              <a:rPr lang="hr-HR" dirty="0" smtClean="0"/>
              <a:t>sobu </a:t>
            </a:r>
            <a:r>
              <a:rPr lang="hr-HR" dirty="0"/>
              <a:t>pridruži vrlinu(e):</a:t>
            </a:r>
          </a:p>
          <a:p>
            <a:pPr marL="0" indent="0">
              <a:buNone/>
            </a:pPr>
            <a:r>
              <a:rPr lang="hr-HR" dirty="0" smtClean="0"/>
              <a:t>     Sokrat</a:t>
            </a:r>
            <a:r>
              <a:rPr lang="hr-HR" dirty="0"/>
              <a:t>, Platon, Aristotel; Isus Krist</a:t>
            </a:r>
          </a:p>
          <a:p>
            <a:r>
              <a:rPr lang="hr-HR" dirty="0"/>
              <a:t>Koje sličnosti i razlike uočavate između grčke i kršćanske etike?</a:t>
            </a:r>
          </a:p>
          <a:p>
            <a:endParaRPr lang="hr-HR" dirty="0"/>
          </a:p>
        </p:txBody>
      </p:sp>
      <p:pic>
        <p:nvPicPr>
          <p:cNvPr id="5122" name="Picture 2" descr="https://cardiganjim.files.wordpress.com/2012/12/ang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4" y="3645024"/>
            <a:ext cx="2132112" cy="27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Etika </a:t>
            </a:r>
            <a:r>
              <a:rPr lang="hr-HR" b="1" dirty="0" smtClean="0"/>
              <a:t>vrlina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teorija ili radije struja u suvremenoj etici prema kojoj </a:t>
            </a:r>
            <a:r>
              <a:rPr lang="hr-HR" b="1" i="1" dirty="0"/>
              <a:t>prioritet u vrednovanju imaju karakterne osobine ljudi</a:t>
            </a:r>
            <a:r>
              <a:rPr lang="hr-HR" dirty="0"/>
              <a:t>, a ne njihovi postupci </a:t>
            </a:r>
            <a:endParaRPr lang="hr-HR" dirty="0" smtClean="0"/>
          </a:p>
          <a:p>
            <a:r>
              <a:rPr lang="hr-HR" dirty="0" smtClean="0"/>
              <a:t>vrline </a:t>
            </a:r>
            <a:r>
              <a:rPr lang="hr-HR" dirty="0"/>
              <a:t>i mane su </a:t>
            </a:r>
            <a:r>
              <a:rPr lang="hr-HR" i="1" dirty="0"/>
              <a:t>dispozicije za djelovanje</a:t>
            </a:r>
            <a:r>
              <a:rPr lang="hr-HR" dirty="0"/>
              <a:t>; naše karakterne osobine određuju naše </a:t>
            </a:r>
            <a:r>
              <a:rPr lang="hr-HR" dirty="0" smtClean="0"/>
              <a:t>postupke</a:t>
            </a:r>
          </a:p>
          <a:p>
            <a:r>
              <a:rPr lang="hr-HR" dirty="0"/>
              <a:t>etika vrlina govori </a:t>
            </a:r>
            <a:r>
              <a:rPr lang="hr-HR" b="1" i="1" dirty="0"/>
              <a:t>Kakvi trebamo biti? </a:t>
            </a:r>
            <a:r>
              <a:rPr lang="hr-HR" dirty="0"/>
              <a:t>Dakle, u fokusu nije to </a:t>
            </a:r>
            <a:r>
              <a:rPr lang="hr-HR" i="1" dirty="0"/>
              <a:t>što činimo </a:t>
            </a:r>
            <a:r>
              <a:rPr lang="hr-HR" dirty="0"/>
              <a:t>već to </a:t>
            </a:r>
            <a:r>
              <a:rPr lang="hr-HR" i="1" dirty="0"/>
              <a:t>kakvi </a:t>
            </a:r>
            <a:r>
              <a:rPr lang="hr-HR" i="1" dirty="0" smtClean="0"/>
              <a:t>jesmo</a:t>
            </a:r>
          </a:p>
          <a:p>
            <a:r>
              <a:rPr lang="hr-HR" dirty="0" smtClean="0"/>
              <a:t>Uloga moralnih </a:t>
            </a:r>
            <a:r>
              <a:rPr lang="hr-HR" b="1" dirty="0" smtClean="0"/>
              <a:t>uzora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965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i="1" dirty="0">
                <a:latin typeface="+mn-lt"/>
              </a:rPr>
              <a:t>Dakle,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81856" y="1844824"/>
            <a:ext cx="7380288" cy="3382962"/>
          </a:xfrm>
        </p:spPr>
        <p:txBody>
          <a:bodyPr/>
          <a:lstStyle/>
          <a:p>
            <a:pPr lvl="1" algn="ctr">
              <a:buFont typeface="Courier New" pitchFamily="49" charset="0"/>
              <a:buNone/>
            </a:pPr>
            <a:r>
              <a:rPr lang="hr-HR" sz="3600" dirty="0"/>
              <a:t>sposobnost pojedinca da </a:t>
            </a:r>
            <a:endParaRPr lang="hr-HR" sz="3600" dirty="0" smtClean="0"/>
          </a:p>
          <a:p>
            <a:pPr lvl="1" algn="ctr">
              <a:buFont typeface="Courier New" pitchFamily="49" charset="0"/>
              <a:buNone/>
            </a:pPr>
            <a:r>
              <a:rPr lang="hr-HR" sz="3600" dirty="0" smtClean="0"/>
              <a:t>valjano </a:t>
            </a:r>
            <a:r>
              <a:rPr lang="hr-HR" sz="3600" dirty="0"/>
              <a:t>djeluje</a:t>
            </a:r>
            <a:r>
              <a:rPr lang="hr-HR" sz="3600" dirty="0" smtClean="0"/>
              <a:t>,  </a:t>
            </a:r>
            <a:r>
              <a:rPr lang="hr-HR" sz="3600" dirty="0"/>
              <a:t>da se pridržava moralnih načela i vrijednosti</a:t>
            </a:r>
          </a:p>
          <a:p>
            <a:pPr>
              <a:buFontTx/>
              <a:buNone/>
            </a:pPr>
            <a:endParaRPr lang="hr-HR" sz="3600" dirty="0"/>
          </a:p>
        </p:txBody>
      </p:sp>
      <p:pic>
        <p:nvPicPr>
          <p:cNvPr id="1026" name="Picture 2" descr="http://www.scrappinstuff.com/images/EZ%20Laser/sp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3008762" cy="30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393" y="673849"/>
            <a:ext cx="6798734" cy="1303867"/>
          </a:xfrm>
        </p:spPr>
        <p:txBody>
          <a:bodyPr>
            <a:normAutofit/>
          </a:bodyPr>
          <a:lstStyle/>
          <a:p>
            <a:r>
              <a:rPr lang="hr-HR" sz="4400" b="1" i="1" dirty="0">
                <a:latin typeface="+mn-lt"/>
              </a:rPr>
              <a:t>Vrline uključuju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420888"/>
            <a:ext cx="7772400" cy="34544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/>
              <a:t>čvrste stavove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/>
              <a:t>stalna raspoloženja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/>
              <a:t>trajne </a:t>
            </a:r>
            <a:r>
              <a:rPr lang="hr-HR" sz="4000" dirty="0"/>
              <a:t>savršenosti </a:t>
            </a:r>
            <a:r>
              <a:rPr lang="hr-HR" sz="4000" i="1" dirty="0"/>
              <a:t>razuma i </a:t>
            </a:r>
            <a:r>
              <a:rPr lang="hr-HR" sz="4000" i="1" dirty="0" smtClean="0"/>
              <a:t>volje</a:t>
            </a:r>
            <a:endParaRPr lang="hr-HR" sz="4000" dirty="0"/>
          </a:p>
        </p:txBody>
      </p:sp>
      <p:pic>
        <p:nvPicPr>
          <p:cNvPr id="2050" name="Picture 2" descr="http://www.blogthingsimages.com/areyouanangelordevilquiz/ang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8756"/>
            <a:ext cx="3357919" cy="33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i="1" dirty="0">
                <a:latin typeface="+mn-lt"/>
              </a:rPr>
              <a:t>Zapovijedaju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7772400" cy="331152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4000" dirty="0"/>
              <a:t>ljudskim strastima i omogućuju čovjeku </a:t>
            </a:r>
            <a:r>
              <a:rPr lang="hr-HR" sz="4000" i="1" dirty="0"/>
              <a:t>vladanje nad sobom.</a:t>
            </a:r>
          </a:p>
        </p:txBody>
      </p:sp>
      <p:pic>
        <p:nvPicPr>
          <p:cNvPr id="3074" name="Picture 2" descr="http://ak.imgag.com/imgag/product/full/ap/3031967/angelc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086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i="1" dirty="0">
                <a:latin typeface="+mn-lt"/>
              </a:rPr>
              <a:t>Stječu se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484784"/>
            <a:ext cx="7772400" cy="3238500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4000" dirty="0"/>
              <a:t>ljudskim nastojanje činiti </a:t>
            </a:r>
            <a:r>
              <a:rPr lang="hr-HR" sz="4000" dirty="0" smtClean="0"/>
              <a:t>dobro</a:t>
            </a:r>
          </a:p>
          <a:p>
            <a:pPr algn="ctr">
              <a:buFontTx/>
              <a:buNone/>
            </a:pPr>
            <a:r>
              <a:rPr lang="hr-HR" sz="4000" dirty="0" smtClean="0"/>
              <a:t>Potreban </a:t>
            </a:r>
            <a:r>
              <a:rPr lang="hr-HR" sz="4000" dirty="0"/>
              <a:t>je dugotrajan trud i </a:t>
            </a:r>
            <a:r>
              <a:rPr lang="hr-HR" sz="4000" dirty="0" smtClean="0"/>
              <a:t>vježba</a:t>
            </a:r>
            <a:endParaRPr lang="hr-HR" dirty="0"/>
          </a:p>
        </p:txBody>
      </p:sp>
      <p:pic>
        <p:nvPicPr>
          <p:cNvPr id="4098" name="Picture 2" descr="http://www.art4apps.org/inc/images/image.download.php?file=angel.png&amp;image_id=1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97349"/>
            <a:ext cx="3251870" cy="32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solidFill>
                  <a:srgbClr val="FF0000"/>
                </a:solidFill>
                <a:latin typeface="+mn-lt"/>
              </a:rPr>
              <a:t>GRČKA ETIKA </a:t>
            </a:r>
            <a:r>
              <a:rPr lang="hr-HR" b="1" i="1" dirty="0" smtClean="0">
                <a:solidFill>
                  <a:srgbClr val="FF0000"/>
                </a:solidFill>
                <a:latin typeface="+mn-lt"/>
              </a:rPr>
              <a:t>VRLINE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> Sokrat, Platon, Aristotel</a:t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> određuju dobro kao vrlinu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4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334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853336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+mn-lt"/>
              </a:rPr>
              <a:t>SOKRAT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251520" y="1162361"/>
            <a:ext cx="8229600" cy="4525963"/>
          </a:xfrm>
        </p:spPr>
        <p:txBody>
          <a:bodyPr>
            <a:noAutofit/>
          </a:bodyPr>
          <a:lstStyle/>
          <a:p>
            <a:r>
              <a:rPr lang="hr-HR" sz="2400" dirty="0" smtClean="0"/>
              <a:t>Rođen u Ateni, 469.pr.Kr.</a:t>
            </a:r>
          </a:p>
          <a:p>
            <a:pPr marL="0" indent="0">
              <a:buNone/>
            </a:pPr>
            <a:r>
              <a:rPr lang="hr-HR" sz="2400" dirty="0" smtClean="0"/>
              <a:t>     od oca kipara i majke primalje</a:t>
            </a:r>
          </a:p>
          <a:p>
            <a:r>
              <a:rPr lang="hr-HR" sz="2400" dirty="0" smtClean="0"/>
              <a:t>Nije ništa napisao</a:t>
            </a:r>
          </a:p>
          <a:p>
            <a:r>
              <a:rPr lang="hr-HR" sz="2400" dirty="0" smtClean="0"/>
              <a:t>Uvijek je hodao bos</a:t>
            </a:r>
          </a:p>
          <a:p>
            <a:r>
              <a:rPr lang="hr-HR" sz="2400" dirty="0" smtClean="0"/>
              <a:t>Pristupao Atenjanima i </a:t>
            </a:r>
          </a:p>
          <a:p>
            <a:pPr marL="0" indent="0">
              <a:buNone/>
            </a:pPr>
            <a:r>
              <a:rPr lang="hr-HR" sz="2400" dirty="0" smtClean="0"/>
              <a:t>      započinjao razgovor</a:t>
            </a:r>
          </a:p>
          <a:p>
            <a:r>
              <a:rPr lang="hr-HR" sz="2400" dirty="0" smtClean="0"/>
              <a:t>Njegova su pitanja mnoge </a:t>
            </a:r>
          </a:p>
          <a:p>
            <a:pPr marL="0" indent="0">
              <a:buNone/>
            </a:pPr>
            <a:r>
              <a:rPr lang="hr-HR" sz="2400" dirty="0" smtClean="0"/>
              <a:t>     izluđivala</a:t>
            </a:r>
          </a:p>
          <a:p>
            <a:r>
              <a:rPr lang="hr-HR" sz="2400" dirty="0" smtClean="0"/>
              <a:t>Zahtijevao je objašnjenja i </a:t>
            </a:r>
          </a:p>
          <a:p>
            <a:pPr marL="0" indent="0">
              <a:buNone/>
            </a:pPr>
            <a:r>
              <a:rPr lang="hr-HR" sz="2400" dirty="0" smtClean="0"/>
              <a:t>      obrazloženja stavova</a:t>
            </a:r>
          </a:p>
          <a:p>
            <a:pPr marL="0" indent="0">
              <a:buNone/>
            </a:pP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95" y="-3657"/>
            <a:ext cx="417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920</Words>
  <Application>Microsoft Office PowerPoint</Application>
  <PresentationFormat>On-screen Show (4:3)</PresentationFormat>
  <Paragraphs>137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ETIKA VRLINE  Grčka i kršćanska etika </vt:lpstr>
      <vt:lpstr>                                     Što je vrlina?</vt:lpstr>
      <vt:lpstr>Etika vrline</vt:lpstr>
      <vt:lpstr>Dakle,</vt:lpstr>
      <vt:lpstr>Vrline uključuju</vt:lpstr>
      <vt:lpstr>Zapovijedaju</vt:lpstr>
      <vt:lpstr>Stječu se</vt:lpstr>
      <vt:lpstr>GRČKA ETIKA VRLINE  Sokrat, Platon, Aristotel  određuju dobro kao vrlinu </vt:lpstr>
      <vt:lpstr>SOKRAT </vt:lpstr>
      <vt:lpstr>PowerPoint Presentation</vt:lpstr>
      <vt:lpstr>Trajne moralne vrijednosti</vt:lpstr>
      <vt:lpstr>PowerPoint Presentation</vt:lpstr>
      <vt:lpstr>PowerPoint Presentation</vt:lpstr>
      <vt:lpstr>Sokratovska metoda mišljenja</vt:lpstr>
      <vt:lpstr>Sokratova smrt</vt:lpstr>
      <vt:lpstr>PowerPoint Presentation</vt:lpstr>
      <vt:lpstr>PLATON </vt:lpstr>
      <vt:lpstr>PowerPoint Presentation</vt:lpstr>
      <vt:lpstr>PowerPoint Presentation</vt:lpstr>
      <vt:lpstr>ARISTOTEL</vt:lpstr>
      <vt:lpstr>PowerPoint Presentation</vt:lpstr>
      <vt:lpstr>Izbjegavajući krajnosti  ( ni previše, ni premalo) postižu se vrline; </vt:lpstr>
      <vt:lpstr>PLAŠLJIVOST</vt:lpstr>
      <vt:lpstr>BLAGOST</vt:lpstr>
      <vt:lpstr>PONOS</vt:lpstr>
      <vt:lpstr>DAREŽLJIVOST</vt:lpstr>
      <vt:lpstr>PRAVEDNOST</vt:lpstr>
      <vt:lpstr>PowerPoint Presentation</vt:lpstr>
      <vt:lpstr>KRŠĆANSKA ETIKA LJUBAVI </vt:lpstr>
      <vt:lpstr>PowerPoint Presentation</vt:lpstr>
      <vt:lpstr>Ljubav je najveća kršćanska zapovijed</vt:lpstr>
      <vt:lpstr>PowerPoint Presentation</vt:lpstr>
      <vt:lpstr>PowerPoint Presentation</vt:lpstr>
      <vt:lpstr>PowerPoint Presentation</vt:lpstr>
      <vt:lpstr>PowerPoint Presentation</vt:lpstr>
      <vt:lpstr>Sinteza</vt:lpstr>
      <vt:lpstr>Etika vrlina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VRLINE  Grčka i kršćanska etika</dc:title>
  <dc:creator>kotisnik-TOSH</dc:creator>
  <cp:lastModifiedBy>Microsoft</cp:lastModifiedBy>
  <cp:revision>46</cp:revision>
  <dcterms:created xsi:type="dcterms:W3CDTF">2012-12-08T17:24:36Z</dcterms:created>
  <dcterms:modified xsi:type="dcterms:W3CDTF">2017-06-05T10:41:09Z</dcterms:modified>
</cp:coreProperties>
</file>