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5" r:id="rId11"/>
    <p:sldId id="266" r:id="rId12"/>
    <p:sldId id="278" r:id="rId13"/>
    <p:sldId id="279" r:id="rId14"/>
    <p:sldId id="280" r:id="rId15"/>
    <p:sldId id="281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4292-E369-48DB-BE8C-CC2BB4041F17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3A34-3201-419B-B9F3-697720EF90B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6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4292-E369-48DB-BE8C-CC2BB4041F17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3A34-3201-419B-B9F3-697720EF90B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588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4292-E369-48DB-BE8C-CC2BB4041F17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3A34-3201-419B-B9F3-697720EF90B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012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4292-E369-48DB-BE8C-CC2BB4041F17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3A34-3201-419B-B9F3-697720EF90B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414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4292-E369-48DB-BE8C-CC2BB4041F17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3A34-3201-419B-B9F3-697720EF90B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997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4292-E369-48DB-BE8C-CC2BB4041F17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3A34-3201-419B-B9F3-697720EF90B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776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4292-E369-48DB-BE8C-CC2BB4041F17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3A34-3201-419B-B9F3-697720EF90B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927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4292-E369-48DB-BE8C-CC2BB4041F17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3A34-3201-419B-B9F3-697720EF90B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967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4292-E369-48DB-BE8C-CC2BB4041F17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3A34-3201-419B-B9F3-697720EF90B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113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4292-E369-48DB-BE8C-CC2BB4041F17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3A34-3201-419B-B9F3-697720EF90B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079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4292-E369-48DB-BE8C-CC2BB4041F17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3A34-3201-419B-B9F3-697720EF90B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51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4292-E369-48DB-BE8C-CC2BB4041F17}" type="datetimeFigureOut">
              <a:rPr lang="hr-HR" smtClean="0"/>
              <a:pPr/>
              <a:t>2.6.2017.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53A34-3201-419B-B9F3-697720EF90B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698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PODJELA ETIČKIH UČENJA</a:t>
            </a:r>
            <a:endParaRPr lang="hr-HR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62473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43" y="116632"/>
            <a:ext cx="5309616" cy="4572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475656" y="5229200"/>
            <a:ext cx="6971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/>
              <a:t>Utilitarizam</a:t>
            </a:r>
          </a:p>
          <a:p>
            <a:r>
              <a:rPr lang="hr-HR" sz="2800" dirty="0"/>
              <a:t>d</a:t>
            </a:r>
            <a:r>
              <a:rPr lang="hr-HR" sz="2800" dirty="0" smtClean="0"/>
              <a:t>obro je ono što je korisno za najveći broj ljudi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8870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90"/>
          <a:stretch/>
        </p:blipFill>
        <p:spPr>
          <a:xfrm>
            <a:off x="1476375" y="528638"/>
            <a:ext cx="6191250" cy="397409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476375" y="5157192"/>
            <a:ext cx="46460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/>
              <a:t>Hedonizam</a:t>
            </a:r>
          </a:p>
          <a:p>
            <a:r>
              <a:rPr lang="hr-HR" sz="2800" dirty="0"/>
              <a:t>d</a:t>
            </a:r>
            <a:r>
              <a:rPr lang="hr-HR" sz="2800" dirty="0" smtClean="0"/>
              <a:t>obro je ono što donosi ugodu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7578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latin typeface="+mn-lt"/>
              </a:rPr>
              <a:t>Etička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dilema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+mj-lt"/>
              </a:rPr>
              <a:t>Situacija</a:t>
            </a:r>
            <a:r>
              <a:rPr lang="hr-HR" dirty="0" smtClean="0">
                <a:solidFill>
                  <a:srgbClr val="000000"/>
                </a:solidFill>
                <a:latin typeface="+mj-lt"/>
              </a:rPr>
              <a:t> u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kojoj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se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čov</a:t>
            </a:r>
            <a:r>
              <a:rPr lang="hr-HR" dirty="0">
                <a:solidFill>
                  <a:srgbClr val="000000"/>
                </a:solidFill>
                <a:latin typeface="+mj-lt"/>
              </a:rPr>
              <a:t>j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ek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suprostavlja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s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barem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dv</a:t>
            </a:r>
            <a:r>
              <a:rPr lang="hr-HR" dirty="0" smtClean="0">
                <a:solidFill>
                  <a:srgbClr val="000000"/>
                </a:solidFill>
                <a:latin typeface="+mj-lt"/>
              </a:rPr>
              <a:t>ij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e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alternative,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pri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čemu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ni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jedna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ne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čini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kao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optimalno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r</a:t>
            </a:r>
            <a:r>
              <a:rPr lang="hr-HR" dirty="0" smtClean="0">
                <a:solidFill>
                  <a:srgbClr val="000000"/>
                </a:solidFill>
                <a:latin typeface="+mj-lt"/>
              </a:rPr>
              <a:t>ije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šenje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. </a:t>
            </a:r>
            <a:endParaRPr lang="hr-HR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Do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etičkih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dilema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vode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moralni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konflikti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Konflikt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i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dilema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javljaju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tamo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gde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čov</a:t>
            </a:r>
            <a:r>
              <a:rPr lang="hr-HR" dirty="0" smtClean="0">
                <a:solidFill>
                  <a:srgbClr val="000000"/>
                </a:solidFill>
                <a:latin typeface="+mj-lt"/>
              </a:rPr>
              <a:t>j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ek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mora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don</a:t>
            </a:r>
            <a:r>
              <a:rPr lang="hr-HR" dirty="0" smtClean="0">
                <a:solidFill>
                  <a:srgbClr val="000000"/>
                </a:solidFill>
                <a:latin typeface="+mj-lt"/>
              </a:rPr>
              <a:t>jeti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odluku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20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+mn-lt"/>
              </a:rPr>
              <a:t>Koraci</a:t>
            </a:r>
            <a:r>
              <a:rPr lang="en-US" sz="3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n-lt"/>
              </a:rPr>
              <a:t>kod</a:t>
            </a:r>
            <a:r>
              <a:rPr lang="en-US" sz="3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+mn-lt"/>
              </a:rPr>
              <a:t>r</a:t>
            </a:r>
            <a:r>
              <a:rPr lang="hr-HR" sz="3200" b="1" dirty="0" smtClean="0">
                <a:solidFill>
                  <a:srgbClr val="000000"/>
                </a:solidFill>
                <a:latin typeface="+mn-lt"/>
              </a:rPr>
              <a:t>ij</a:t>
            </a:r>
            <a:r>
              <a:rPr lang="en-US" sz="3200" b="1" dirty="0" err="1" smtClean="0">
                <a:solidFill>
                  <a:srgbClr val="000000"/>
                </a:solidFill>
                <a:latin typeface="+mn-lt"/>
              </a:rPr>
              <a:t>ešavanja</a:t>
            </a:r>
            <a:r>
              <a:rPr lang="en-US" sz="32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n-lt"/>
              </a:rPr>
              <a:t>etičkog</a:t>
            </a:r>
            <a:r>
              <a:rPr lang="en-US" sz="3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+mn-lt"/>
              </a:rPr>
              <a:t>problema</a:t>
            </a:r>
            <a:r>
              <a:rPr lang="hr-HR" sz="3200" b="1" dirty="0">
                <a:solidFill>
                  <a:srgbClr val="000000"/>
                </a:solidFill>
                <a:latin typeface="+mn-lt"/>
              </a:rPr>
              <a:t/>
            </a:r>
            <a:br>
              <a:rPr lang="hr-HR" sz="3200" b="1" dirty="0">
                <a:solidFill>
                  <a:srgbClr val="000000"/>
                </a:solidFill>
                <a:latin typeface="+mn-lt"/>
              </a:rPr>
            </a:br>
            <a:r>
              <a:rPr lang="hr-HR" sz="3200" u="sng" dirty="0" smtClean="0">
                <a:solidFill>
                  <a:srgbClr val="000000"/>
                </a:solidFill>
                <a:latin typeface="+mn-lt"/>
              </a:rPr>
              <a:t>3 koraka</a:t>
            </a:r>
            <a:r>
              <a:rPr lang="en-US" sz="3200" u="sng" dirty="0" smtClean="0">
                <a:solidFill>
                  <a:srgbClr val="000000"/>
                </a:solidFill>
                <a:latin typeface="+mn-lt"/>
              </a:rPr>
              <a:t> </a:t>
            </a:r>
            <a:endParaRPr lang="en-US" sz="3200" u="sng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latin typeface="+mj-lt"/>
              </a:rPr>
              <a:t>1. Definirati </a:t>
            </a:r>
            <a:r>
              <a:rPr lang="pl-PL" b="1" dirty="0">
                <a:latin typeface="+mj-lt"/>
              </a:rPr>
              <a:t>o čemu je </a:t>
            </a:r>
            <a:r>
              <a:rPr lang="pl-PL" b="1" dirty="0" smtClean="0">
                <a:latin typeface="+mj-lt"/>
              </a:rPr>
              <a:t>riječ </a:t>
            </a:r>
            <a:endParaRPr lang="pl-PL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(</a:t>
            </a:r>
            <a:r>
              <a:rPr lang="en-US" dirty="0" err="1">
                <a:latin typeface="+mj-lt"/>
              </a:rPr>
              <a:t>opisati</a:t>
            </a:r>
            <a:r>
              <a:rPr lang="en-US" dirty="0">
                <a:latin typeface="+mj-lt"/>
              </a:rPr>
              <a:t> problem </a:t>
            </a:r>
            <a:r>
              <a:rPr lang="en-US" dirty="0" smtClean="0">
                <a:latin typeface="+mj-lt"/>
              </a:rPr>
              <a:t>s </a:t>
            </a:r>
            <a:r>
              <a:rPr lang="en-US" dirty="0" err="1">
                <a:latin typeface="+mj-lt"/>
              </a:rPr>
              <a:t>biološkog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medicinskog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pravnog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sociološkog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pogleda</a:t>
            </a:r>
            <a:r>
              <a:rPr lang="en-US" dirty="0">
                <a:latin typeface="+mj-lt"/>
              </a:rPr>
              <a:t>. Dobra </a:t>
            </a:r>
            <a:r>
              <a:rPr lang="en-US" dirty="0" err="1">
                <a:latin typeface="+mj-lt"/>
              </a:rPr>
              <a:t>etika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počinje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dobrim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činjenicama</a:t>
            </a:r>
            <a:r>
              <a:rPr lang="en-US" dirty="0">
                <a:latin typeface="+mj-lt"/>
              </a:rPr>
              <a:t>!) 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 </a:t>
            </a:r>
            <a:r>
              <a:rPr lang="hr-HR" dirty="0" smtClean="0">
                <a:latin typeface="+mj-lt"/>
              </a:rPr>
              <a:t>2. </a:t>
            </a:r>
            <a:r>
              <a:rPr lang="en-US" b="1" dirty="0" err="1" smtClean="0">
                <a:latin typeface="+mj-lt"/>
              </a:rPr>
              <a:t>Sakupiti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sve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moguće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argumente</a:t>
            </a:r>
            <a:r>
              <a:rPr lang="en-US" b="1" dirty="0">
                <a:latin typeface="+mj-lt"/>
              </a:rPr>
              <a:t> ZA </a:t>
            </a:r>
            <a:r>
              <a:rPr lang="en-US" b="1" dirty="0" err="1">
                <a:latin typeface="+mj-lt"/>
              </a:rPr>
              <a:t>i</a:t>
            </a:r>
            <a:r>
              <a:rPr lang="en-US" b="1" dirty="0">
                <a:latin typeface="+mj-lt"/>
              </a:rPr>
              <a:t> PROTIV 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(</a:t>
            </a:r>
            <a:r>
              <a:rPr lang="en-US" dirty="0" err="1">
                <a:latin typeface="+mj-lt"/>
              </a:rPr>
              <a:t>upoznati</a:t>
            </a:r>
            <a:r>
              <a:rPr lang="en-US" dirty="0">
                <a:latin typeface="+mj-lt"/>
              </a:rPr>
              <a:t> se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tekstovima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filozofa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različitim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sistemima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religija</a:t>
            </a:r>
            <a:r>
              <a:rPr lang="en-US" dirty="0">
                <a:latin typeface="+mj-lt"/>
              </a:rPr>
              <a:t>) </a:t>
            </a:r>
          </a:p>
          <a:p>
            <a:pPr marL="0" indent="0">
              <a:buNone/>
            </a:pPr>
            <a:r>
              <a:rPr lang="hr-HR" b="1" dirty="0" smtClean="0">
                <a:latin typeface="+mj-lt"/>
              </a:rPr>
              <a:t>3. </a:t>
            </a:r>
            <a:r>
              <a:rPr lang="en-US" b="1" dirty="0" err="1" smtClean="0">
                <a:latin typeface="+mj-lt"/>
              </a:rPr>
              <a:t>Formuli</a:t>
            </a:r>
            <a:r>
              <a:rPr lang="hr-HR" b="1" dirty="0" smtClean="0">
                <a:latin typeface="+mj-lt"/>
              </a:rPr>
              <a:t>rati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svoje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mišljenje</a:t>
            </a:r>
            <a:r>
              <a:rPr lang="en-US" b="1" dirty="0">
                <a:latin typeface="+mj-lt"/>
              </a:rPr>
              <a:t> 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5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979712" y="260648"/>
            <a:ext cx="3622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>
                <a:solidFill>
                  <a:prstClr val="black"/>
                </a:solidFill>
              </a:rPr>
              <a:t>DESKRIPTIVNA </a:t>
            </a:r>
            <a:r>
              <a:rPr lang="hr-HR" sz="3200" b="1" dirty="0" smtClean="0">
                <a:solidFill>
                  <a:prstClr val="black"/>
                </a:solidFill>
              </a:rPr>
              <a:t>etika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997839"/>
            <a:ext cx="8424936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000000"/>
                </a:solidFill>
              </a:rPr>
              <a:t>U </a:t>
            </a:r>
            <a:r>
              <a:rPr lang="en-US" sz="2400" dirty="0" err="1">
                <a:solidFill>
                  <a:srgbClr val="000000"/>
                </a:solidFill>
              </a:rPr>
              <a:t>okviru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deskriptivne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</a:rPr>
              <a:t>etike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govorimo</a:t>
            </a:r>
            <a:r>
              <a:rPr lang="en-US" sz="2400" dirty="0">
                <a:solidFill>
                  <a:srgbClr val="000000"/>
                </a:solidFill>
              </a:rPr>
              <a:t> o </a:t>
            </a:r>
            <a:r>
              <a:rPr lang="en-US" sz="2400" dirty="0" err="1">
                <a:solidFill>
                  <a:srgbClr val="000000"/>
                </a:solidFill>
              </a:rPr>
              <a:t>otkrivanju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problema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opis</a:t>
            </a:r>
            <a:r>
              <a:rPr lang="hr-HR" sz="2400" dirty="0">
                <a:solidFill>
                  <a:srgbClr val="000000"/>
                </a:solidFill>
              </a:rPr>
              <a:t>ujemo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odnosno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nabr</a:t>
            </a:r>
            <a:r>
              <a:rPr lang="hr-HR" sz="2400" dirty="0">
                <a:solidFill>
                  <a:srgbClr val="000000"/>
                </a:solidFill>
              </a:rPr>
              <a:t>ajamo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etičke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poglede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različitih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hr-HR" sz="2400" dirty="0">
                <a:solidFill>
                  <a:srgbClr val="000000"/>
                </a:solidFill>
              </a:rPr>
              <a:t>stajališta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(Da li je </a:t>
            </a:r>
            <a:r>
              <a:rPr lang="en-US" sz="2400" b="1" dirty="0" err="1">
                <a:solidFill>
                  <a:srgbClr val="000000"/>
                </a:solidFill>
              </a:rPr>
              <a:t>embrio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neko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ili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nešto</a:t>
            </a:r>
            <a:r>
              <a:rPr lang="en-US" sz="2400" b="1" dirty="0">
                <a:solidFill>
                  <a:srgbClr val="000000"/>
                </a:solidFill>
              </a:rPr>
              <a:t>? </a:t>
            </a:r>
            <a:r>
              <a:rPr lang="en-US" sz="2400" b="1" dirty="0" err="1">
                <a:solidFill>
                  <a:srgbClr val="000000"/>
                </a:solidFill>
              </a:rPr>
              <a:t>Kakav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pogled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na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smrt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su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imali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stoici</a:t>
            </a:r>
            <a:r>
              <a:rPr lang="en-US" sz="2400" b="1" dirty="0">
                <a:solidFill>
                  <a:srgbClr val="000000"/>
                </a:solidFill>
              </a:rPr>
              <a:t>, </a:t>
            </a:r>
            <a:r>
              <a:rPr lang="en-US" sz="2400" b="1" dirty="0" err="1">
                <a:solidFill>
                  <a:srgbClr val="000000"/>
                </a:solidFill>
              </a:rPr>
              <a:t>Aristotel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ostali</a:t>
            </a:r>
            <a:r>
              <a:rPr lang="en-US" sz="2400" b="1" dirty="0">
                <a:solidFill>
                  <a:srgbClr val="000000"/>
                </a:solidFill>
              </a:rPr>
              <a:t>?) </a:t>
            </a:r>
          </a:p>
          <a:p>
            <a:r>
              <a:rPr lang="en-US" sz="2400" dirty="0" err="1">
                <a:solidFill>
                  <a:srgbClr val="000000"/>
                </a:solidFill>
              </a:rPr>
              <a:t>Sakup</a:t>
            </a:r>
            <a:r>
              <a:rPr lang="hr-HR" sz="2400" dirty="0">
                <a:solidFill>
                  <a:srgbClr val="000000"/>
                </a:solidFill>
              </a:rPr>
              <a:t>lja</a:t>
            </a:r>
            <a:r>
              <a:rPr lang="en-US" sz="2400" dirty="0" err="1">
                <a:solidFill>
                  <a:srgbClr val="000000"/>
                </a:solidFill>
              </a:rPr>
              <a:t>mo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argumente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za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protiv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endParaRPr lang="hr-HR" sz="2400" dirty="0">
              <a:solidFill>
                <a:srgbClr val="000000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Razmišljamo</a:t>
            </a:r>
            <a:r>
              <a:rPr lang="en-US" sz="2400" dirty="0">
                <a:solidFill>
                  <a:srgbClr val="000000"/>
                </a:solidFill>
              </a:rPr>
              <a:t> o </a:t>
            </a:r>
            <a:r>
              <a:rPr lang="en-US" sz="2400" dirty="0" err="1">
                <a:solidFill>
                  <a:srgbClr val="000000"/>
                </a:solidFill>
              </a:rPr>
              <a:t>mogućim</a:t>
            </a:r>
            <a:r>
              <a:rPr lang="en-US" sz="2400" dirty="0">
                <a:solidFill>
                  <a:srgbClr val="000000"/>
                </a:solidFill>
              </a:rPr>
              <a:t> r</a:t>
            </a:r>
            <a:r>
              <a:rPr lang="hr-HR" sz="2400" dirty="0">
                <a:solidFill>
                  <a:srgbClr val="000000"/>
                </a:solidFill>
              </a:rPr>
              <a:t>j</a:t>
            </a:r>
            <a:r>
              <a:rPr lang="en-US" sz="2400" dirty="0" err="1">
                <a:solidFill>
                  <a:srgbClr val="000000"/>
                </a:solidFill>
              </a:rPr>
              <a:t>ešenjima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o </a:t>
            </a:r>
            <a:r>
              <a:rPr lang="en-US" sz="2400" dirty="0" err="1">
                <a:solidFill>
                  <a:srgbClr val="000000"/>
                </a:solidFill>
              </a:rPr>
              <a:t>njihovim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prednostima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endParaRPr lang="hr-HR" sz="2400" dirty="0">
              <a:solidFill>
                <a:srgbClr val="000000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Uzimamo</a:t>
            </a:r>
            <a:r>
              <a:rPr lang="en-US" sz="2400" dirty="0">
                <a:solidFill>
                  <a:srgbClr val="000000"/>
                </a:solidFill>
              </a:rPr>
              <a:t> u </a:t>
            </a:r>
            <a:r>
              <a:rPr lang="en-US" sz="2400" dirty="0" err="1">
                <a:solidFill>
                  <a:srgbClr val="000000"/>
                </a:solidFill>
              </a:rPr>
              <a:t>obzir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konktekst</a:t>
            </a:r>
            <a:r>
              <a:rPr lang="en-US" sz="2400" dirty="0">
                <a:solidFill>
                  <a:srgbClr val="000000"/>
                </a:solidFill>
              </a:rPr>
              <a:t> c</a:t>
            </a:r>
            <a:r>
              <a:rPr lang="hr-HR" sz="2400" dirty="0">
                <a:solidFill>
                  <a:srgbClr val="000000"/>
                </a:solidFill>
              </a:rPr>
              <a:t>ij</a:t>
            </a:r>
            <a:r>
              <a:rPr lang="en-US" sz="2400" dirty="0" err="1">
                <a:solidFill>
                  <a:srgbClr val="000000"/>
                </a:solidFill>
              </a:rPr>
              <a:t>ele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situacije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979712" y="260648"/>
            <a:ext cx="3547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 smtClean="0">
                <a:solidFill>
                  <a:prstClr val="black"/>
                </a:solidFill>
              </a:rPr>
              <a:t>NORMATIVNA etika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997838"/>
            <a:ext cx="8496944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Njen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cilj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je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identifikacija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+mj-lt"/>
              </a:rPr>
              <a:t>vr</a:t>
            </a:r>
            <a:r>
              <a:rPr lang="hr-HR" sz="2800" b="1" dirty="0" smtClean="0">
                <a:solidFill>
                  <a:srgbClr val="000000"/>
                </a:solidFill>
                <a:latin typeface="+mj-lt"/>
              </a:rPr>
              <a:t>ij</a:t>
            </a:r>
            <a:r>
              <a:rPr lang="en-US" sz="2800" b="1" dirty="0" err="1" smtClean="0">
                <a:solidFill>
                  <a:srgbClr val="000000"/>
                </a:solidFill>
                <a:latin typeface="+mj-lt"/>
              </a:rPr>
              <a:t>ednosti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 </a:t>
            </a:r>
            <a:endParaRPr lang="hr-HR" sz="2800" b="1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sz="2800" b="1" i="1" dirty="0" err="1" smtClean="0">
                <a:solidFill>
                  <a:srgbClr val="FF0000"/>
                </a:solidFill>
                <a:latin typeface="+mj-lt"/>
              </a:rPr>
              <a:t>Št</a:t>
            </a:r>
            <a:r>
              <a:rPr lang="hr-HR" sz="2800" b="1" i="1" dirty="0" smtClean="0">
                <a:solidFill>
                  <a:srgbClr val="FF0000"/>
                </a:solidFill>
                <a:latin typeface="+mj-lt"/>
              </a:rPr>
              <a:t>o</a:t>
            </a:r>
            <a:r>
              <a:rPr lang="en-US" sz="28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ja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mislim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+mj-lt"/>
              </a:rPr>
              <a:t>zašto</a:t>
            </a:r>
            <a:endParaRPr lang="hr-HR" sz="2800" b="1" i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Zauzimati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svoj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stav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potkr</a:t>
            </a:r>
            <a:r>
              <a:rPr lang="hr-HR" sz="2800" dirty="0" smtClean="0">
                <a:solidFill>
                  <a:srgbClr val="000000"/>
                </a:solidFill>
                <a:latin typeface="+mj-lt"/>
              </a:rPr>
              <a:t>ij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epiti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ga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argumentima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  <a:p>
            <a:r>
              <a:rPr lang="pt-BR" sz="2800" dirty="0">
                <a:solidFill>
                  <a:srgbClr val="000000"/>
                </a:solidFill>
                <a:latin typeface="+mj-lt"/>
              </a:rPr>
              <a:t>Obraćamo pažnju na argumente koje možemo </a:t>
            </a:r>
            <a:r>
              <a:rPr lang="pt-BR" sz="2800" dirty="0" smtClean="0">
                <a:solidFill>
                  <a:srgbClr val="000000"/>
                </a:solidFill>
                <a:latin typeface="+mj-lt"/>
              </a:rPr>
              <a:t>obrazlož</a:t>
            </a:r>
            <a:r>
              <a:rPr lang="hr-HR" sz="2800" dirty="0" smtClean="0">
                <a:solidFill>
                  <a:srgbClr val="000000"/>
                </a:solidFill>
                <a:latin typeface="+mj-lt"/>
              </a:rPr>
              <a:t>iti</a:t>
            </a:r>
            <a:r>
              <a:rPr lang="pt-BR" sz="2800" dirty="0" smtClean="0">
                <a:solidFill>
                  <a:srgbClr val="000000"/>
                </a:solidFill>
                <a:latin typeface="+mj-lt"/>
              </a:rPr>
              <a:t> </a:t>
            </a:r>
            <a:endParaRPr lang="pt-BR" sz="2800" dirty="0">
              <a:solidFill>
                <a:srgbClr val="000000"/>
              </a:solidFill>
              <a:latin typeface="+mj-lt"/>
            </a:endParaRPr>
          </a:p>
          <a:p>
            <a:endParaRPr lang="hr-HR" sz="2800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Na 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put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ka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etičkim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razmatranjima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vr</a:t>
            </a:r>
            <a:r>
              <a:rPr lang="hr-HR" sz="2800" dirty="0" smtClean="0">
                <a:solidFill>
                  <a:srgbClr val="000000"/>
                </a:solidFill>
                <a:latin typeface="+mj-lt"/>
              </a:rPr>
              <a:t>ij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edi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krenuti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samo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onda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kada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smo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sigurni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da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postoji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cilj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da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su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neki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načini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ponašanja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bolji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od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drugih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(da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postoji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ponašanje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dobro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loše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bolje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gore,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itd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.) 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45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ZADACI, PITANJA, STAVOVI…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6322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632200" cy="45593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4427984" y="1700808"/>
            <a:ext cx="4716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Na koji bi način moralnom problemu abortusa pristupila deskriptivna etika, a na koji normativna etika i </a:t>
            </a:r>
            <a:r>
              <a:rPr lang="hr-HR" sz="2800" dirty="0" err="1" smtClean="0"/>
              <a:t>metaetika</a:t>
            </a:r>
            <a:r>
              <a:rPr lang="hr-HR" sz="2800" dirty="0" smtClean="0"/>
              <a:t>?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1103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Zauzmi i obrazloži stav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Cilj opravdava sredstvo</a:t>
            </a:r>
          </a:p>
          <a:p>
            <a:pPr marL="0" indent="0">
              <a:buNone/>
            </a:pPr>
            <a:r>
              <a:rPr lang="hr-HR" dirty="0" smtClean="0"/>
              <a:t>ili</a:t>
            </a:r>
          </a:p>
          <a:p>
            <a:r>
              <a:rPr lang="hr-HR" dirty="0" smtClean="0"/>
              <a:t>Čovjek uvijek mora biti cilj, a nikada sredstvo</a:t>
            </a:r>
          </a:p>
          <a:p>
            <a:pPr marL="0" indent="0">
              <a:buNone/>
            </a:pPr>
            <a:r>
              <a:rPr lang="hr-HR" dirty="0" smtClean="0"/>
              <a:t>_______________________________________</a:t>
            </a:r>
          </a:p>
          <a:p>
            <a:r>
              <a:rPr lang="hr-HR" dirty="0" smtClean="0"/>
              <a:t>Ugoda- svrha djelovanja </a:t>
            </a:r>
          </a:p>
          <a:p>
            <a:pPr marL="0" indent="0">
              <a:buNone/>
            </a:pPr>
            <a:r>
              <a:rPr lang="hr-HR" dirty="0" smtClean="0"/>
              <a:t>ili </a:t>
            </a:r>
          </a:p>
          <a:p>
            <a:r>
              <a:rPr lang="hr-HR" dirty="0" smtClean="0"/>
              <a:t>posljedica ispravnog djelovanja?</a:t>
            </a:r>
          </a:p>
        </p:txBody>
      </p:sp>
    </p:spTree>
    <p:extLst>
      <p:ext uri="{BB962C8B-B14F-4D97-AF65-F5344CB8AC3E}">
        <p14:creationId xmlns:p14="http://schemas.microsoft.com/office/powerpoint/2010/main" val="26218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ispravno?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Prepisujem na ispitu</a:t>
            </a:r>
          </a:p>
          <a:p>
            <a:r>
              <a:rPr lang="hr-HR" dirty="0" smtClean="0"/>
              <a:t>Švercam se u tramvaju</a:t>
            </a:r>
          </a:p>
          <a:p>
            <a:r>
              <a:rPr lang="hr-HR" dirty="0" smtClean="0"/>
              <a:t>Prelazim cestu kad je crveno</a:t>
            </a:r>
          </a:p>
          <a:p>
            <a:r>
              <a:rPr lang="hr-HR" dirty="0" smtClean="0"/>
              <a:t>Blagajnica mi uzvraća previše novca, a ja…</a:t>
            </a:r>
          </a:p>
          <a:p>
            <a:r>
              <a:rPr lang="hr-HR" dirty="0" smtClean="0"/>
              <a:t>Pri parkiranju ogrebem drugi auto…</a:t>
            </a:r>
          </a:p>
          <a:p>
            <a:r>
              <a:rPr lang="hr-HR" dirty="0" smtClean="0"/>
              <a:t>Pronađem </a:t>
            </a:r>
            <a:r>
              <a:rPr lang="hr-HR" dirty="0" err="1" smtClean="0"/>
              <a:t>iPhone</a:t>
            </a:r>
            <a:r>
              <a:rPr lang="hr-HR" dirty="0" smtClean="0"/>
              <a:t> 5…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536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 idx="4294967295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 obzirom na </a:t>
            </a:r>
            <a:r>
              <a:rPr lang="hr-HR" b="1" dirty="0" smtClean="0"/>
              <a:t>način </a:t>
            </a:r>
            <a:r>
              <a:rPr lang="hr-HR" dirty="0" smtClean="0"/>
              <a:t>na koji određujemo dobro razlikujemo sljedeće vrste etike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859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361425" y="5478452"/>
            <a:ext cx="4529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/>
              <a:t>DESKRIPTIVNA </a:t>
            </a:r>
            <a:r>
              <a:rPr lang="hr-HR" sz="3200" b="1" dirty="0" smtClean="0"/>
              <a:t>etika</a:t>
            </a:r>
          </a:p>
          <a:p>
            <a:r>
              <a:rPr lang="hr-HR" sz="3200" b="1" dirty="0" smtClean="0"/>
              <a:t>opisuje moralna stajališta</a:t>
            </a:r>
            <a:endParaRPr lang="hr-HR" sz="3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4" y="0"/>
            <a:ext cx="6356751" cy="546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476672"/>
            <a:ext cx="5969000" cy="397510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043608" y="5157192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/>
              <a:t>NORMATIVNA </a:t>
            </a:r>
            <a:r>
              <a:rPr lang="hr-HR" sz="3200" b="1" dirty="0" smtClean="0"/>
              <a:t>etika </a:t>
            </a:r>
          </a:p>
          <a:p>
            <a:r>
              <a:rPr lang="hr-HR" sz="3200" b="1" dirty="0" smtClean="0"/>
              <a:t>propisuje moralna stajališta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2802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71"/>
            <a:ext cx="5976664" cy="453390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403648" y="5445224"/>
            <a:ext cx="61584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 smtClean="0"/>
              <a:t>METAETIKA</a:t>
            </a:r>
          </a:p>
          <a:p>
            <a:r>
              <a:rPr lang="hr-HR" sz="3200" b="1" dirty="0" smtClean="0"/>
              <a:t>propituje </a:t>
            </a:r>
            <a:r>
              <a:rPr lang="hr-HR" sz="3200" b="1" dirty="0"/>
              <a:t>značenje </a:t>
            </a:r>
            <a:r>
              <a:rPr lang="hr-HR" sz="3200" b="1" dirty="0" smtClean="0"/>
              <a:t>etičkih pojmova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8385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Prema </a:t>
            </a:r>
            <a:r>
              <a:rPr lang="hr-HR" b="1" dirty="0" smtClean="0"/>
              <a:t>sadržajnom </a:t>
            </a:r>
            <a:r>
              <a:rPr lang="hr-HR" dirty="0" smtClean="0"/>
              <a:t>određenju dobra etika se dijeli na: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40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42" y="476672"/>
            <a:ext cx="4762500" cy="358140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251520" y="4437112"/>
            <a:ext cx="864096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i="1" dirty="0"/>
              <a:t>ETIKA </a:t>
            </a:r>
            <a:r>
              <a:rPr lang="hr-HR" sz="3600" b="1" i="1" dirty="0" smtClean="0"/>
              <a:t>VRLINE </a:t>
            </a:r>
            <a:r>
              <a:rPr lang="hr-HR" sz="2800" b="1" dirty="0" smtClean="0"/>
              <a:t>/ </a:t>
            </a:r>
            <a:endParaRPr lang="hr-HR" sz="2800" b="1" dirty="0" smtClean="0"/>
          </a:p>
          <a:p>
            <a:r>
              <a:rPr lang="hr-HR" sz="2800" dirty="0" smtClean="0"/>
              <a:t>određuje dobro </a:t>
            </a:r>
            <a:r>
              <a:rPr lang="hr-HR" sz="2800" i="1" dirty="0" smtClean="0">
                <a:solidFill>
                  <a:srgbClr val="FF0000"/>
                </a:solidFill>
              </a:rPr>
              <a:t>kao </a:t>
            </a:r>
            <a:r>
              <a:rPr lang="hr-HR" sz="2800" i="1" dirty="0" smtClean="0">
                <a:solidFill>
                  <a:srgbClr val="FF0000"/>
                </a:solidFill>
              </a:rPr>
              <a:t>napor VOLJE  </a:t>
            </a:r>
            <a:r>
              <a:rPr lang="hr-HR" sz="2800" dirty="0" smtClean="0"/>
              <a:t>da postigne moralni cilj i kao ostvareni cilj moralnog djelovanja</a:t>
            </a:r>
          </a:p>
          <a:p>
            <a:r>
              <a:rPr lang="hr-HR" sz="2800" dirty="0" smtClean="0"/>
              <a:t>-</a:t>
            </a:r>
            <a:r>
              <a:rPr lang="hr-HR" sz="2800" dirty="0"/>
              <a:t>dobro je i dužnost i </a:t>
            </a:r>
            <a:r>
              <a:rPr lang="hr-HR" sz="2800" dirty="0" smtClean="0"/>
              <a:t> određeno svrhom </a:t>
            </a:r>
            <a:r>
              <a:rPr lang="hr-HR" sz="2800" dirty="0"/>
              <a:t>(grčka i kršćanska etika)</a:t>
            </a:r>
          </a:p>
        </p:txBody>
      </p:sp>
    </p:spTree>
    <p:extLst>
      <p:ext uri="{BB962C8B-B14F-4D97-AF65-F5344CB8AC3E}">
        <p14:creationId xmlns:p14="http://schemas.microsoft.com/office/powerpoint/2010/main" val="2895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6251829" cy="4099560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556938" y="4941168"/>
            <a:ext cx="65434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DEONTOLOŠKA etika- </a:t>
            </a:r>
            <a:r>
              <a:rPr lang="hr-HR" sz="2800" dirty="0" smtClean="0"/>
              <a:t>određuje  da je </a:t>
            </a:r>
          </a:p>
          <a:p>
            <a:r>
              <a:rPr lang="hr-HR" sz="2800" dirty="0" smtClean="0"/>
              <a:t>dobro  </a:t>
            </a:r>
            <a:r>
              <a:rPr lang="hr-HR" sz="2800" dirty="0"/>
              <a:t>u dužnosti, u normi djelovanje koje treba izvršiti (Kant)</a:t>
            </a:r>
          </a:p>
        </p:txBody>
      </p:sp>
    </p:spTree>
    <p:extLst>
      <p:ext uri="{BB962C8B-B14F-4D97-AF65-F5344CB8AC3E}">
        <p14:creationId xmlns:p14="http://schemas.microsoft.com/office/powerpoint/2010/main" val="10017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720"/>
            <a:ext cx="5472433" cy="2964234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835696" y="4581128"/>
            <a:ext cx="561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TELEOLOŠKA </a:t>
            </a:r>
            <a:r>
              <a:rPr lang="hr-HR" sz="2800" b="1" dirty="0" smtClean="0"/>
              <a:t>etika </a:t>
            </a:r>
            <a:r>
              <a:rPr lang="hr-HR" sz="2800" i="1" dirty="0" smtClean="0"/>
              <a:t>(</a:t>
            </a:r>
            <a:r>
              <a:rPr lang="hr-HR" sz="2800" i="1" dirty="0" err="1" smtClean="0"/>
              <a:t>telos</a:t>
            </a:r>
            <a:r>
              <a:rPr lang="hr-HR" sz="2800" i="1" dirty="0" smtClean="0"/>
              <a:t>-svrha)</a:t>
            </a:r>
          </a:p>
          <a:p>
            <a:r>
              <a:rPr lang="hr-HR" sz="2800" i="1" dirty="0" smtClean="0"/>
              <a:t>dobro </a:t>
            </a:r>
            <a:r>
              <a:rPr lang="hr-HR" sz="2800" i="1" dirty="0"/>
              <a:t>je </a:t>
            </a:r>
            <a:r>
              <a:rPr lang="hr-HR" sz="2800" i="1" dirty="0" smtClean="0"/>
              <a:t>određeno svrhom hedonizam</a:t>
            </a:r>
            <a:r>
              <a:rPr lang="hr-HR" sz="2800" i="1" dirty="0"/>
              <a:t>, </a:t>
            </a:r>
            <a:r>
              <a:rPr lang="hr-HR" sz="2800" i="1" dirty="0" smtClean="0"/>
              <a:t>utilitarizam</a:t>
            </a:r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22376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461</Words>
  <Application>Microsoft Office PowerPoint</Application>
  <PresentationFormat>On-screen Show (4:3)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sustava Office</vt:lpstr>
      <vt:lpstr>PODJELA ETIČKIH UČENJA</vt:lpstr>
      <vt:lpstr>S obzirom na način na koji određujemo dobro razlikujemo sljedeće vrste etike</vt:lpstr>
      <vt:lpstr>PowerPoint Presentation</vt:lpstr>
      <vt:lpstr>PowerPoint Presentation</vt:lpstr>
      <vt:lpstr>PowerPoint Presentation</vt:lpstr>
      <vt:lpstr>Prema sadržajnom određenju dobra etika se dijeli na: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Etička dilema</vt:lpstr>
      <vt:lpstr>Koraci kod riješavanja etičkog problema 3 koraka </vt:lpstr>
      <vt:lpstr>PowerPoint Presentation</vt:lpstr>
      <vt:lpstr>PowerPoint Presentation</vt:lpstr>
      <vt:lpstr>ZADACI, PITANJA, STAVOVI…</vt:lpstr>
      <vt:lpstr>PowerPoint Presentation</vt:lpstr>
      <vt:lpstr>Zauzmi i obrazloži stav</vt:lpstr>
      <vt:lpstr>Što je ispravno?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PODJELA ETIČKIH UČENJA</dc:title>
  <dc:creator>kotisnik-TOSH</dc:creator>
  <cp:lastModifiedBy>Microsoft</cp:lastModifiedBy>
  <cp:revision>16</cp:revision>
  <dcterms:created xsi:type="dcterms:W3CDTF">2012-12-04T15:29:12Z</dcterms:created>
  <dcterms:modified xsi:type="dcterms:W3CDTF">2017-06-02T21:52:18Z</dcterms:modified>
</cp:coreProperties>
</file>