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sldIdLst>
    <p:sldId id="1108" r:id="rId2"/>
    <p:sldId id="257" r:id="rId3"/>
    <p:sldId id="1097" r:id="rId4"/>
    <p:sldId id="1098" r:id="rId5"/>
    <p:sldId id="261" r:id="rId6"/>
    <p:sldId id="1161" r:id="rId7"/>
    <p:sldId id="1167" r:id="rId8"/>
    <p:sldId id="1162" r:id="rId9"/>
    <p:sldId id="263" r:id="rId10"/>
    <p:sldId id="1160" r:id="rId11"/>
    <p:sldId id="1142" r:id="rId12"/>
    <p:sldId id="1145" r:id="rId13"/>
    <p:sldId id="1146" r:id="rId14"/>
    <p:sldId id="1168" r:id="rId15"/>
    <p:sldId id="1164" r:id="rId16"/>
    <p:sldId id="1118" r:id="rId17"/>
    <p:sldId id="1073" r:id="rId18"/>
    <p:sldId id="262" r:id="rId19"/>
    <p:sldId id="1135" r:id="rId20"/>
    <p:sldId id="265" r:id="rId21"/>
    <p:sldId id="267" r:id="rId22"/>
    <p:sldId id="268" r:id="rId23"/>
    <p:sldId id="1148" r:id="rId24"/>
    <p:sldId id="1151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00"/>
    <a:srgbClr val="FFFFFF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67" autoAdjust="0"/>
  </p:normalViewPr>
  <p:slideViewPr>
    <p:cSldViewPr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540B5-3F17-4CD9-B071-DD1531EDE90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3E4F93-C403-41F0-BED1-26BC22637A10}" type="parTrans" cxnId="{E93128A0-73FB-4DEB-BF65-9EE064C8E3CF}">
      <dgm:prSet/>
      <dgm:spPr/>
      <dgm:t>
        <a:bodyPr/>
        <a:lstStyle/>
        <a:p>
          <a:endParaRPr lang="en-US"/>
        </a:p>
      </dgm:t>
    </dgm:pt>
    <dgm:pt modelId="{3EE162DD-6640-4EDA-A391-46D69409808B}">
      <dgm:prSet/>
      <dgm:spPr/>
      <dgm:t>
        <a:bodyPr/>
        <a:lstStyle/>
        <a:p>
          <a:r>
            <a:rPr lang="en-GB" dirty="0">
              <a:latin typeface="+mn-lt"/>
              <a:cs typeface="Arial" panose="020B0604020202020204" pitchFamily="34" charset="0"/>
            </a:rPr>
            <a:t>P</a:t>
          </a:r>
          <a:r>
            <a:rPr lang="hr-HR" dirty="0" err="1">
              <a:latin typeface="+mn-lt"/>
              <a:cs typeface="Arial" panose="020B0604020202020204" pitchFamily="34" charset="0"/>
            </a:rPr>
            <a:t>alijativna</a:t>
          </a:r>
          <a:r>
            <a:rPr lang="hr-HR" dirty="0">
              <a:latin typeface="+mn-lt"/>
              <a:cs typeface="Arial" panose="020B0604020202020204" pitchFamily="34" charset="0"/>
            </a:rPr>
            <a:t> skrb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00D2DED7-FA41-4A9B-880A-7B77C8D85239}" type="sibTrans" cxnId="{E93128A0-73FB-4DEB-BF65-9EE064C8E3CF}">
      <dgm:prSet/>
      <dgm:spPr/>
      <dgm:t>
        <a:bodyPr/>
        <a:lstStyle/>
        <a:p>
          <a:endParaRPr lang="en-US"/>
        </a:p>
      </dgm:t>
    </dgm:pt>
    <dgm:pt modelId="{6D14DD08-FBF6-4B49-B8C5-C068D943A34F}" type="parTrans" cxnId="{2477B9F7-A5DB-4861-979F-23A98A677D43}">
      <dgm:prSet/>
      <dgm:spPr/>
      <dgm:t>
        <a:bodyPr/>
        <a:lstStyle/>
        <a:p>
          <a:endParaRPr lang="en-US"/>
        </a:p>
      </dgm:t>
    </dgm:pt>
    <dgm:pt modelId="{0799F637-BA68-42D8-BFF6-4BB326A7E9CD}">
      <dgm:prSet/>
      <dgm:spPr/>
      <dgm:t>
        <a:bodyPr/>
        <a:lstStyle/>
        <a:p>
          <a:r>
            <a:rPr lang="hr-HR" dirty="0">
              <a:latin typeface="+mn-lt"/>
              <a:cs typeface="Arial" panose="020B0604020202020204" pitchFamily="34" charset="0"/>
            </a:rPr>
            <a:t>Načela palijativne skrbi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400F39B8-EE20-4010-9FE9-39B16EA573C6}" type="sibTrans" cxnId="{2477B9F7-A5DB-4861-979F-23A98A677D43}">
      <dgm:prSet/>
      <dgm:spPr/>
      <dgm:t>
        <a:bodyPr/>
        <a:lstStyle/>
        <a:p>
          <a:endParaRPr lang="en-US"/>
        </a:p>
      </dgm:t>
    </dgm:pt>
    <dgm:pt modelId="{C35EC173-CE3F-4FF9-9FFB-AB6B945F6B5C}" type="parTrans" cxnId="{A6BE2C6F-0D81-4F14-8672-1E8A6B1EF342}">
      <dgm:prSet/>
      <dgm:spPr/>
      <dgm:t>
        <a:bodyPr/>
        <a:lstStyle/>
        <a:p>
          <a:endParaRPr lang="en-US"/>
        </a:p>
      </dgm:t>
    </dgm:pt>
    <dgm:pt modelId="{D38C0031-4411-47D9-959B-A1430E2129AF}">
      <dgm:prSet/>
      <dgm:spPr/>
      <dgm:t>
        <a:bodyPr/>
        <a:lstStyle/>
        <a:p>
          <a:r>
            <a:rPr lang="hr-HR" dirty="0">
              <a:latin typeface="+mj-lt"/>
              <a:cs typeface="Arial" panose="020B0604020202020204" pitchFamily="34" charset="0"/>
            </a:rPr>
            <a:t>Dostojanstveno umiranje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7CCB5B7F-6553-43EC-9FDC-56B50B8C92BB}" type="sibTrans" cxnId="{A6BE2C6F-0D81-4F14-8672-1E8A6B1EF342}">
      <dgm:prSet/>
      <dgm:spPr/>
      <dgm:t>
        <a:bodyPr/>
        <a:lstStyle/>
        <a:p>
          <a:endParaRPr lang="en-US"/>
        </a:p>
      </dgm:t>
    </dgm:pt>
    <dgm:pt modelId="{AD0FD8F5-4BAA-4E5D-9B26-B3DF8F493066}" type="parTrans" cxnId="{1BBFDDDA-6B7E-445F-BA89-7F1A4C53327D}">
      <dgm:prSet/>
      <dgm:spPr/>
      <dgm:t>
        <a:bodyPr/>
        <a:lstStyle/>
        <a:p>
          <a:endParaRPr lang="en-US"/>
        </a:p>
      </dgm:t>
    </dgm:pt>
    <dgm:pt modelId="{4807C1A6-4712-4641-842E-E4BFA6B32EED}">
      <dgm:prSet/>
      <dgm:spPr/>
      <dgm:t>
        <a:bodyPr/>
        <a:lstStyle/>
        <a:p>
          <a:r>
            <a:rPr lang="hr-HR" dirty="0">
              <a:latin typeface="+mn-lt"/>
              <a:cs typeface="Arial" panose="020B0604020202020204" pitchFamily="34" charset="0"/>
            </a:rPr>
            <a:t>Zadaće medicinske sestre na kraju života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3851D3A0-2A86-4A2B-8FA2-32CE5F62856C}" type="sibTrans" cxnId="{1BBFDDDA-6B7E-445F-BA89-7F1A4C53327D}">
      <dgm:prSet/>
      <dgm:spPr/>
      <dgm:t>
        <a:bodyPr/>
        <a:lstStyle/>
        <a:p>
          <a:endParaRPr lang="en-US"/>
        </a:p>
      </dgm:t>
    </dgm:pt>
    <dgm:pt modelId="{DEEA07A6-0C9E-4D44-ACBE-FAC9BEDD32EA}" type="parTrans" cxnId="{6ACD08F0-4BEC-4F21-9BE7-C35A6E31AE42}">
      <dgm:prSet/>
      <dgm:spPr/>
      <dgm:t>
        <a:bodyPr/>
        <a:lstStyle/>
        <a:p>
          <a:endParaRPr lang="en-US"/>
        </a:p>
      </dgm:t>
    </dgm:pt>
    <dgm:pt modelId="{98FE718A-3AA3-4BBB-AC05-8DA1A42652F4}">
      <dgm:prSet/>
      <dgm:spPr/>
      <dgm:t>
        <a:bodyPr/>
        <a:lstStyle/>
        <a:p>
          <a:r>
            <a:rPr lang="hr-HR" dirty="0">
              <a:latin typeface="+mn-lt"/>
              <a:cs typeface="Arial" panose="020B0604020202020204" pitchFamily="34" charset="0"/>
            </a:rPr>
            <a:t>Zadaće medicinske sestre u podršci žalovanju</a:t>
          </a:r>
          <a:endParaRPr lang="en-US" dirty="0">
            <a:latin typeface="+mn-lt"/>
            <a:cs typeface="Arial" panose="020B0604020202020204" pitchFamily="34" charset="0"/>
          </a:endParaRPr>
        </a:p>
      </dgm:t>
    </dgm:pt>
    <dgm:pt modelId="{342474D9-74C2-4490-AF86-4A2573DA8886}" type="sibTrans" cxnId="{6ACD08F0-4BEC-4F21-9BE7-C35A6E31AE42}">
      <dgm:prSet/>
      <dgm:spPr/>
      <dgm:t>
        <a:bodyPr/>
        <a:lstStyle/>
        <a:p>
          <a:endParaRPr lang="en-US"/>
        </a:p>
      </dgm:t>
    </dgm:pt>
    <dgm:pt modelId="{F0C9F0D6-37BC-8648-B189-7006EC61D8A0}" type="pres">
      <dgm:prSet presAssocID="{E95540B5-3F17-4CD9-B071-DD1531EDE90E}" presName="linear" presStyleCnt="0">
        <dgm:presLayoutVars>
          <dgm:animLvl val="lvl"/>
          <dgm:resizeHandles val="exact"/>
        </dgm:presLayoutVars>
      </dgm:prSet>
      <dgm:spPr/>
    </dgm:pt>
    <dgm:pt modelId="{8ACB8193-4152-0240-84E6-E0FC2BC8D0F4}" type="pres">
      <dgm:prSet presAssocID="{3EE162DD-6640-4EDA-A391-46D69409808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A2DB812-1C6E-E947-A3DC-BE6231F748D2}" type="pres">
      <dgm:prSet presAssocID="{00D2DED7-FA41-4A9B-880A-7B77C8D85239}" presName="spacer" presStyleCnt="0"/>
      <dgm:spPr/>
    </dgm:pt>
    <dgm:pt modelId="{1D26B779-8E1E-5645-BEB6-E4AC0626921C}" type="pres">
      <dgm:prSet presAssocID="{0799F637-BA68-42D8-BFF6-4BB326A7E9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80E77E-A03F-1841-B716-A28C5C9F9C29}" type="pres">
      <dgm:prSet presAssocID="{400F39B8-EE20-4010-9FE9-39B16EA573C6}" presName="spacer" presStyleCnt="0"/>
      <dgm:spPr/>
    </dgm:pt>
    <dgm:pt modelId="{A580E1D4-7AED-6A44-95EE-649BBA949FB4}" type="pres">
      <dgm:prSet presAssocID="{D38C0031-4411-47D9-959B-A1430E2129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90FED3F-322F-3B46-84E7-BD3E1B008D32}" type="pres">
      <dgm:prSet presAssocID="{7CCB5B7F-6553-43EC-9FDC-56B50B8C92BB}" presName="spacer" presStyleCnt="0"/>
      <dgm:spPr/>
    </dgm:pt>
    <dgm:pt modelId="{966A5D4E-3D0C-EB46-8700-EA5A56105AD1}" type="pres">
      <dgm:prSet presAssocID="{4807C1A6-4712-4641-842E-E4BFA6B32E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7E2C10-43DB-8B4E-A537-F3D08DE2A296}" type="pres">
      <dgm:prSet presAssocID="{3851D3A0-2A86-4A2B-8FA2-32CE5F62856C}" presName="spacer" presStyleCnt="0"/>
      <dgm:spPr/>
    </dgm:pt>
    <dgm:pt modelId="{86160565-2694-8A4D-9AE4-2014CEB783D2}" type="pres">
      <dgm:prSet presAssocID="{98FE718A-3AA3-4BBB-AC05-8DA1A42652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7B97418-6A11-49F3-917E-EBA164552345}" type="presOf" srcId="{98FE718A-3AA3-4BBB-AC05-8DA1A42652F4}" destId="{86160565-2694-8A4D-9AE4-2014CEB783D2}" srcOrd="0" destOrd="0" presId="urn:microsoft.com/office/officeart/2005/8/layout/vList2"/>
    <dgm:cxn modelId="{0E5A2866-0846-4AB1-9099-39FCCB5FC899}" type="presOf" srcId="{D38C0031-4411-47D9-959B-A1430E2129AF}" destId="{A580E1D4-7AED-6A44-95EE-649BBA949FB4}" srcOrd="0" destOrd="0" presId="urn:microsoft.com/office/officeart/2005/8/layout/vList2"/>
    <dgm:cxn modelId="{0C39E649-1E28-4269-843A-ACD4FB3595A5}" type="presOf" srcId="{0799F637-BA68-42D8-BFF6-4BB326A7E9CD}" destId="{1D26B779-8E1E-5645-BEB6-E4AC0626921C}" srcOrd="0" destOrd="0" presId="urn:microsoft.com/office/officeart/2005/8/layout/vList2"/>
    <dgm:cxn modelId="{A6BE2C6F-0D81-4F14-8672-1E8A6B1EF342}" srcId="{E95540B5-3F17-4CD9-B071-DD1531EDE90E}" destId="{D38C0031-4411-47D9-959B-A1430E2129AF}" srcOrd="2" destOrd="0" parTransId="{C35EC173-CE3F-4FF9-9FFB-AB6B945F6B5C}" sibTransId="{7CCB5B7F-6553-43EC-9FDC-56B50B8C92BB}"/>
    <dgm:cxn modelId="{FC4C6F8E-830B-4926-BCD8-1809E2A194A0}" type="presOf" srcId="{4807C1A6-4712-4641-842E-E4BFA6B32EED}" destId="{966A5D4E-3D0C-EB46-8700-EA5A56105AD1}" srcOrd="0" destOrd="0" presId="urn:microsoft.com/office/officeart/2005/8/layout/vList2"/>
    <dgm:cxn modelId="{E93128A0-73FB-4DEB-BF65-9EE064C8E3CF}" srcId="{E95540B5-3F17-4CD9-B071-DD1531EDE90E}" destId="{3EE162DD-6640-4EDA-A391-46D69409808B}" srcOrd="0" destOrd="0" parTransId="{B43E4F93-C403-41F0-BED1-26BC22637A10}" sibTransId="{00D2DED7-FA41-4A9B-880A-7B77C8D85239}"/>
    <dgm:cxn modelId="{4F0077A7-CA89-44EF-9933-6DC3B0AE2736}" type="presOf" srcId="{3EE162DD-6640-4EDA-A391-46D69409808B}" destId="{8ACB8193-4152-0240-84E6-E0FC2BC8D0F4}" srcOrd="0" destOrd="0" presId="urn:microsoft.com/office/officeart/2005/8/layout/vList2"/>
    <dgm:cxn modelId="{1BBFDDDA-6B7E-445F-BA89-7F1A4C53327D}" srcId="{E95540B5-3F17-4CD9-B071-DD1531EDE90E}" destId="{4807C1A6-4712-4641-842E-E4BFA6B32EED}" srcOrd="3" destOrd="0" parTransId="{AD0FD8F5-4BAA-4E5D-9B26-B3DF8F493066}" sibTransId="{3851D3A0-2A86-4A2B-8FA2-32CE5F62856C}"/>
    <dgm:cxn modelId="{6ACD08F0-4BEC-4F21-9BE7-C35A6E31AE42}" srcId="{E95540B5-3F17-4CD9-B071-DD1531EDE90E}" destId="{98FE718A-3AA3-4BBB-AC05-8DA1A42652F4}" srcOrd="4" destOrd="0" parTransId="{DEEA07A6-0C9E-4D44-ACBE-FAC9BEDD32EA}" sibTransId="{342474D9-74C2-4490-AF86-4A2573DA8886}"/>
    <dgm:cxn modelId="{20B0CDF0-595D-4659-8D26-4CEDF47A1068}" type="presOf" srcId="{E95540B5-3F17-4CD9-B071-DD1531EDE90E}" destId="{F0C9F0D6-37BC-8648-B189-7006EC61D8A0}" srcOrd="0" destOrd="0" presId="urn:microsoft.com/office/officeart/2005/8/layout/vList2"/>
    <dgm:cxn modelId="{2477B9F7-A5DB-4861-979F-23A98A677D43}" srcId="{E95540B5-3F17-4CD9-B071-DD1531EDE90E}" destId="{0799F637-BA68-42D8-BFF6-4BB326A7E9CD}" srcOrd="1" destOrd="0" parTransId="{6D14DD08-FBF6-4B49-B8C5-C068D943A34F}" sibTransId="{400F39B8-EE20-4010-9FE9-39B16EA573C6}"/>
    <dgm:cxn modelId="{84AEE3EA-FD9C-4A28-B085-55E4A135D325}" type="presParOf" srcId="{F0C9F0D6-37BC-8648-B189-7006EC61D8A0}" destId="{8ACB8193-4152-0240-84E6-E0FC2BC8D0F4}" srcOrd="0" destOrd="0" presId="urn:microsoft.com/office/officeart/2005/8/layout/vList2"/>
    <dgm:cxn modelId="{24C982E2-DC41-4D97-816B-FB6EC8533E6B}" type="presParOf" srcId="{F0C9F0D6-37BC-8648-B189-7006EC61D8A0}" destId="{AA2DB812-1C6E-E947-A3DC-BE6231F748D2}" srcOrd="1" destOrd="0" presId="urn:microsoft.com/office/officeart/2005/8/layout/vList2"/>
    <dgm:cxn modelId="{738BB904-E150-4618-99AC-27DEF0E06FEF}" type="presParOf" srcId="{F0C9F0D6-37BC-8648-B189-7006EC61D8A0}" destId="{1D26B779-8E1E-5645-BEB6-E4AC0626921C}" srcOrd="2" destOrd="0" presId="urn:microsoft.com/office/officeart/2005/8/layout/vList2"/>
    <dgm:cxn modelId="{3EF6486D-5213-4E12-A294-2A0768444ECB}" type="presParOf" srcId="{F0C9F0D6-37BC-8648-B189-7006EC61D8A0}" destId="{3E80E77E-A03F-1841-B716-A28C5C9F9C29}" srcOrd="3" destOrd="0" presId="urn:microsoft.com/office/officeart/2005/8/layout/vList2"/>
    <dgm:cxn modelId="{77D95A76-C97F-424B-B094-38C02D239489}" type="presParOf" srcId="{F0C9F0D6-37BC-8648-B189-7006EC61D8A0}" destId="{A580E1D4-7AED-6A44-95EE-649BBA949FB4}" srcOrd="4" destOrd="0" presId="urn:microsoft.com/office/officeart/2005/8/layout/vList2"/>
    <dgm:cxn modelId="{6D61A6CE-2A3B-4EA7-857F-B65446E27DDA}" type="presParOf" srcId="{F0C9F0D6-37BC-8648-B189-7006EC61D8A0}" destId="{790FED3F-322F-3B46-84E7-BD3E1B008D32}" srcOrd="5" destOrd="0" presId="urn:microsoft.com/office/officeart/2005/8/layout/vList2"/>
    <dgm:cxn modelId="{96BB82CB-91B3-42F4-8549-4B189B531C02}" type="presParOf" srcId="{F0C9F0D6-37BC-8648-B189-7006EC61D8A0}" destId="{966A5D4E-3D0C-EB46-8700-EA5A56105AD1}" srcOrd="6" destOrd="0" presId="urn:microsoft.com/office/officeart/2005/8/layout/vList2"/>
    <dgm:cxn modelId="{02BB16A5-152C-4604-BB1F-223CD4043EF6}" type="presParOf" srcId="{F0C9F0D6-37BC-8648-B189-7006EC61D8A0}" destId="{A77E2C10-43DB-8B4E-A537-F3D08DE2A296}" srcOrd="7" destOrd="0" presId="urn:microsoft.com/office/officeart/2005/8/layout/vList2"/>
    <dgm:cxn modelId="{80DD3B2C-9B6A-4CEC-A20D-4694FD5491C7}" type="presParOf" srcId="{F0C9F0D6-37BC-8648-B189-7006EC61D8A0}" destId="{86160565-2694-8A4D-9AE4-2014CEB783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C0476-BB1A-4BD8-B74D-B968D31BE2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84294E4-839D-4360-A12D-1582412A3C5C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1. </a:t>
          </a:r>
          <a:r>
            <a:rPr lang="en-US" b="1" dirty="0" err="1">
              <a:solidFill>
                <a:schemeClr val="tx1"/>
              </a:solidFill>
            </a:rPr>
            <a:t>fizičke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skrbi</a:t>
          </a:r>
          <a:r>
            <a:rPr lang="hr-HR" b="1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hr-HR" b="1" dirty="0">
            <a:solidFill>
              <a:schemeClr val="tx1"/>
            </a:solidFill>
          </a:endParaRPr>
        </a:p>
      </dgm:t>
    </dgm:pt>
    <dgm:pt modelId="{FE7D9D81-E8C9-4007-9CA7-CE8E5113091A}" type="parTrans" cxnId="{A683496F-B120-4071-A8D1-4E321C002F30}">
      <dgm:prSet/>
      <dgm:spPr/>
      <dgm:t>
        <a:bodyPr/>
        <a:lstStyle/>
        <a:p>
          <a:endParaRPr lang="hr-HR"/>
        </a:p>
      </dgm:t>
    </dgm:pt>
    <dgm:pt modelId="{F858B122-47DE-4FAE-84C5-057517EAE601}" type="sibTrans" cxnId="{A683496F-B120-4071-A8D1-4E321C002F30}">
      <dgm:prSet/>
      <dgm:spPr/>
      <dgm:t>
        <a:bodyPr/>
        <a:lstStyle/>
        <a:p>
          <a:endParaRPr lang="hr-HR"/>
        </a:p>
      </dgm:t>
    </dgm:pt>
    <dgm:pt modelId="{F3C58B8D-6C08-40DC-9016-659BB944F2F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 </a:t>
          </a:r>
          <a:r>
            <a:rPr lang="hr-HR" b="1" dirty="0">
              <a:solidFill>
                <a:schemeClr val="tx1"/>
              </a:solidFill>
            </a:rPr>
            <a:t>2. </a:t>
          </a:r>
          <a:r>
            <a:rPr lang="en-US" b="1" dirty="0" err="1">
              <a:solidFill>
                <a:schemeClr val="tx1"/>
              </a:solidFill>
            </a:rPr>
            <a:t>psihosocijalne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duhovne</a:t>
          </a:r>
          <a:endParaRPr lang="hr-HR" b="1" dirty="0">
            <a:solidFill>
              <a:schemeClr val="tx1"/>
            </a:solidFill>
          </a:endParaRPr>
        </a:p>
        <a:p>
          <a:r>
            <a:rPr lang="hr-HR" b="1" dirty="0">
              <a:solidFill>
                <a:schemeClr val="tx1"/>
              </a:solidFill>
            </a:rPr>
            <a:t>   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potpore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hr-HR" b="1" dirty="0">
            <a:solidFill>
              <a:schemeClr val="tx1"/>
            </a:solidFill>
          </a:endParaRPr>
        </a:p>
      </dgm:t>
    </dgm:pt>
    <dgm:pt modelId="{E4AD5E13-2CC7-413C-B4A2-752E9F7AE31C}" type="parTrans" cxnId="{D13FDC80-4663-408C-BE7B-1FFBEA1BA3E0}">
      <dgm:prSet/>
      <dgm:spPr/>
      <dgm:t>
        <a:bodyPr/>
        <a:lstStyle/>
        <a:p>
          <a:endParaRPr lang="hr-HR"/>
        </a:p>
      </dgm:t>
    </dgm:pt>
    <dgm:pt modelId="{D7F95A1C-F3F6-4851-8B1F-8EA86FFC5188}" type="sibTrans" cxnId="{D13FDC80-4663-408C-BE7B-1FFBEA1BA3E0}">
      <dgm:prSet/>
      <dgm:spPr/>
      <dgm:t>
        <a:bodyPr/>
        <a:lstStyle/>
        <a:p>
          <a:endParaRPr lang="hr-HR"/>
        </a:p>
      </dgm:t>
    </dgm:pt>
    <dgm:pt modelId="{5A6C03CF-591C-45E7-A263-CAB78EC14BED}">
      <dgm:prSet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 - </a:t>
          </a:r>
          <a:r>
            <a:rPr lang="en-US" dirty="0" err="1">
              <a:solidFill>
                <a:schemeClr val="tx1"/>
              </a:solidFill>
            </a:rPr>
            <a:t>bolesniku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njegovoj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obitelji</a:t>
          </a:r>
          <a:endParaRPr lang="hr-HR" dirty="0">
            <a:solidFill>
              <a:schemeClr val="tx1"/>
            </a:solidFill>
          </a:endParaRPr>
        </a:p>
        <a:p>
          <a:r>
            <a:rPr lang="hr-HR" dirty="0">
              <a:solidFill>
                <a:schemeClr val="tx1"/>
              </a:solidFill>
            </a:rPr>
            <a:t>   </a:t>
          </a:r>
          <a:r>
            <a:rPr lang="en-US" dirty="0">
              <a:solidFill>
                <a:schemeClr val="tx1"/>
              </a:solidFill>
            </a:rPr>
            <a:t>za</a:t>
          </a:r>
          <a:r>
            <a:rPr lang="hr-HR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vrijeme</a:t>
          </a:r>
          <a:r>
            <a:rPr lang="hr-HR" dirty="0">
              <a:solidFill>
                <a:schemeClr val="tx1"/>
              </a:solidFill>
            </a:rPr>
            <a:t> bolesnikove bolesti</a:t>
          </a:r>
        </a:p>
        <a:p>
          <a:r>
            <a:rPr lang="hr-HR" dirty="0">
              <a:solidFill>
                <a:schemeClr val="tx1"/>
              </a:solidFill>
            </a:rPr>
            <a:t>   i u žalovanju</a:t>
          </a:r>
        </a:p>
      </dgm:t>
    </dgm:pt>
    <dgm:pt modelId="{F1175D88-0219-4380-B390-48C8FBB412DE}" type="parTrans" cxnId="{250718E2-4946-42FA-B266-41D93DBF3A5E}">
      <dgm:prSet/>
      <dgm:spPr/>
      <dgm:t>
        <a:bodyPr/>
        <a:lstStyle/>
        <a:p>
          <a:endParaRPr lang="hr-HR"/>
        </a:p>
      </dgm:t>
    </dgm:pt>
    <dgm:pt modelId="{F1E72D9A-71B7-4DFF-A272-4EC6034FD2BC}" type="sibTrans" cxnId="{250718E2-4946-42FA-B266-41D93DBF3A5E}">
      <dgm:prSet/>
      <dgm:spPr/>
      <dgm:t>
        <a:bodyPr/>
        <a:lstStyle/>
        <a:p>
          <a:endParaRPr lang="hr-HR"/>
        </a:p>
      </dgm:t>
    </dgm:pt>
    <dgm:pt modelId="{D9E2DF0E-9D08-4697-A2CB-357AC699C3E6}" type="pres">
      <dgm:prSet presAssocID="{18DC0476-BB1A-4BD8-B74D-B968D31BE259}" presName="vert0" presStyleCnt="0">
        <dgm:presLayoutVars>
          <dgm:dir/>
          <dgm:animOne val="branch"/>
          <dgm:animLvl val="lvl"/>
        </dgm:presLayoutVars>
      </dgm:prSet>
      <dgm:spPr/>
    </dgm:pt>
    <dgm:pt modelId="{7A33CD53-7063-4CCD-AEF8-34624AD0CC77}" type="pres">
      <dgm:prSet presAssocID="{984294E4-839D-4360-A12D-1582412A3C5C}" presName="thickLine" presStyleLbl="alignNode1" presStyleIdx="0" presStyleCnt="3"/>
      <dgm:spPr/>
    </dgm:pt>
    <dgm:pt modelId="{865B47CA-67E6-451D-8D99-64BEA84F0125}" type="pres">
      <dgm:prSet presAssocID="{984294E4-839D-4360-A12D-1582412A3C5C}" presName="horz1" presStyleCnt="0"/>
      <dgm:spPr/>
    </dgm:pt>
    <dgm:pt modelId="{4E81B4B8-E4F9-4150-AB39-F5BF1550059F}" type="pres">
      <dgm:prSet presAssocID="{984294E4-839D-4360-A12D-1582412A3C5C}" presName="tx1" presStyleLbl="revTx" presStyleIdx="0" presStyleCnt="3"/>
      <dgm:spPr/>
    </dgm:pt>
    <dgm:pt modelId="{2C873D66-C343-4867-9818-281BAC52C253}" type="pres">
      <dgm:prSet presAssocID="{984294E4-839D-4360-A12D-1582412A3C5C}" presName="vert1" presStyleCnt="0"/>
      <dgm:spPr/>
    </dgm:pt>
    <dgm:pt modelId="{C0330BDB-3623-4657-B99A-F96E63E88733}" type="pres">
      <dgm:prSet presAssocID="{F3C58B8D-6C08-40DC-9016-659BB944F2F7}" presName="thickLine" presStyleLbl="alignNode1" presStyleIdx="1" presStyleCnt="3"/>
      <dgm:spPr/>
    </dgm:pt>
    <dgm:pt modelId="{74D5BB8E-7938-4785-8363-450CAC0564E9}" type="pres">
      <dgm:prSet presAssocID="{F3C58B8D-6C08-40DC-9016-659BB944F2F7}" presName="horz1" presStyleCnt="0"/>
      <dgm:spPr/>
    </dgm:pt>
    <dgm:pt modelId="{D4D1FBE5-D501-4051-A4FE-4288D0B02BE8}" type="pres">
      <dgm:prSet presAssocID="{F3C58B8D-6C08-40DC-9016-659BB944F2F7}" presName="tx1" presStyleLbl="revTx" presStyleIdx="1" presStyleCnt="3"/>
      <dgm:spPr/>
    </dgm:pt>
    <dgm:pt modelId="{FD7FE9C3-8D95-443E-A9B3-1FE5E468F02E}" type="pres">
      <dgm:prSet presAssocID="{F3C58B8D-6C08-40DC-9016-659BB944F2F7}" presName="vert1" presStyleCnt="0"/>
      <dgm:spPr/>
    </dgm:pt>
    <dgm:pt modelId="{272A16B9-B7AB-4DB8-81C8-E8BCA8DFAC5D}" type="pres">
      <dgm:prSet presAssocID="{5A6C03CF-591C-45E7-A263-CAB78EC14BED}" presName="thickLine" presStyleLbl="alignNode1" presStyleIdx="2" presStyleCnt="3"/>
      <dgm:spPr/>
    </dgm:pt>
    <dgm:pt modelId="{2CDC1B49-5929-46DC-B16E-2E34D43664DE}" type="pres">
      <dgm:prSet presAssocID="{5A6C03CF-591C-45E7-A263-CAB78EC14BED}" presName="horz1" presStyleCnt="0"/>
      <dgm:spPr/>
    </dgm:pt>
    <dgm:pt modelId="{60B968E0-53BC-4D4B-8DAE-11B66086FE47}" type="pres">
      <dgm:prSet presAssocID="{5A6C03CF-591C-45E7-A263-CAB78EC14BED}" presName="tx1" presStyleLbl="revTx" presStyleIdx="2" presStyleCnt="3"/>
      <dgm:spPr/>
    </dgm:pt>
    <dgm:pt modelId="{D6F70B3A-2CD2-4667-ADD9-E6D6647C4901}" type="pres">
      <dgm:prSet presAssocID="{5A6C03CF-591C-45E7-A263-CAB78EC14BED}" presName="vert1" presStyleCnt="0"/>
      <dgm:spPr/>
    </dgm:pt>
  </dgm:ptLst>
  <dgm:cxnLst>
    <dgm:cxn modelId="{AAA1A504-6C65-4B21-9E1E-07438359A41B}" type="presOf" srcId="{18DC0476-BB1A-4BD8-B74D-B968D31BE259}" destId="{D9E2DF0E-9D08-4697-A2CB-357AC699C3E6}" srcOrd="0" destOrd="0" presId="urn:microsoft.com/office/officeart/2008/layout/LinedList"/>
    <dgm:cxn modelId="{A683496F-B120-4071-A8D1-4E321C002F30}" srcId="{18DC0476-BB1A-4BD8-B74D-B968D31BE259}" destId="{984294E4-839D-4360-A12D-1582412A3C5C}" srcOrd="0" destOrd="0" parTransId="{FE7D9D81-E8C9-4007-9CA7-CE8E5113091A}" sibTransId="{F858B122-47DE-4FAE-84C5-057517EAE601}"/>
    <dgm:cxn modelId="{D13FDC80-4663-408C-BE7B-1FFBEA1BA3E0}" srcId="{18DC0476-BB1A-4BD8-B74D-B968D31BE259}" destId="{F3C58B8D-6C08-40DC-9016-659BB944F2F7}" srcOrd="1" destOrd="0" parTransId="{E4AD5E13-2CC7-413C-B4A2-752E9F7AE31C}" sibTransId="{D7F95A1C-F3F6-4851-8B1F-8EA86FFC5188}"/>
    <dgm:cxn modelId="{C1EAAB93-14B7-4258-A135-E8F3B69791B6}" type="presOf" srcId="{F3C58B8D-6C08-40DC-9016-659BB944F2F7}" destId="{D4D1FBE5-D501-4051-A4FE-4288D0B02BE8}" srcOrd="0" destOrd="0" presId="urn:microsoft.com/office/officeart/2008/layout/LinedList"/>
    <dgm:cxn modelId="{6D48DEB8-4176-47AF-9AE6-2C6E78F4ADB5}" type="presOf" srcId="{5A6C03CF-591C-45E7-A263-CAB78EC14BED}" destId="{60B968E0-53BC-4D4B-8DAE-11B66086FE47}" srcOrd="0" destOrd="0" presId="urn:microsoft.com/office/officeart/2008/layout/LinedList"/>
    <dgm:cxn modelId="{64824AD1-BFA3-414F-8CA9-258A69C968A0}" type="presOf" srcId="{984294E4-839D-4360-A12D-1582412A3C5C}" destId="{4E81B4B8-E4F9-4150-AB39-F5BF1550059F}" srcOrd="0" destOrd="0" presId="urn:microsoft.com/office/officeart/2008/layout/LinedList"/>
    <dgm:cxn modelId="{250718E2-4946-42FA-B266-41D93DBF3A5E}" srcId="{18DC0476-BB1A-4BD8-B74D-B968D31BE259}" destId="{5A6C03CF-591C-45E7-A263-CAB78EC14BED}" srcOrd="2" destOrd="0" parTransId="{F1175D88-0219-4380-B390-48C8FBB412DE}" sibTransId="{F1E72D9A-71B7-4DFF-A272-4EC6034FD2BC}"/>
    <dgm:cxn modelId="{DF1BE294-0AC2-43E8-854C-DEE7363940A3}" type="presParOf" srcId="{D9E2DF0E-9D08-4697-A2CB-357AC699C3E6}" destId="{7A33CD53-7063-4CCD-AEF8-34624AD0CC77}" srcOrd="0" destOrd="0" presId="urn:microsoft.com/office/officeart/2008/layout/LinedList"/>
    <dgm:cxn modelId="{AB21C61B-F018-420E-B798-4754EA21EAB1}" type="presParOf" srcId="{D9E2DF0E-9D08-4697-A2CB-357AC699C3E6}" destId="{865B47CA-67E6-451D-8D99-64BEA84F0125}" srcOrd="1" destOrd="0" presId="urn:microsoft.com/office/officeart/2008/layout/LinedList"/>
    <dgm:cxn modelId="{46811DBB-EB5D-4612-8CE6-60FCE07A8DC1}" type="presParOf" srcId="{865B47CA-67E6-451D-8D99-64BEA84F0125}" destId="{4E81B4B8-E4F9-4150-AB39-F5BF1550059F}" srcOrd="0" destOrd="0" presId="urn:microsoft.com/office/officeart/2008/layout/LinedList"/>
    <dgm:cxn modelId="{2FE2EE9B-E44E-403B-96C0-C83EC22333CC}" type="presParOf" srcId="{865B47CA-67E6-451D-8D99-64BEA84F0125}" destId="{2C873D66-C343-4867-9818-281BAC52C253}" srcOrd="1" destOrd="0" presId="urn:microsoft.com/office/officeart/2008/layout/LinedList"/>
    <dgm:cxn modelId="{6FDAD98A-4E85-4A2E-B92D-88B9C60E6142}" type="presParOf" srcId="{D9E2DF0E-9D08-4697-A2CB-357AC699C3E6}" destId="{C0330BDB-3623-4657-B99A-F96E63E88733}" srcOrd="2" destOrd="0" presId="urn:microsoft.com/office/officeart/2008/layout/LinedList"/>
    <dgm:cxn modelId="{246E6748-397C-497B-8D0E-399058C15179}" type="presParOf" srcId="{D9E2DF0E-9D08-4697-A2CB-357AC699C3E6}" destId="{74D5BB8E-7938-4785-8363-450CAC0564E9}" srcOrd="3" destOrd="0" presId="urn:microsoft.com/office/officeart/2008/layout/LinedList"/>
    <dgm:cxn modelId="{95EDB66B-3D3D-407D-AF07-5C7E73F45905}" type="presParOf" srcId="{74D5BB8E-7938-4785-8363-450CAC0564E9}" destId="{D4D1FBE5-D501-4051-A4FE-4288D0B02BE8}" srcOrd="0" destOrd="0" presId="urn:microsoft.com/office/officeart/2008/layout/LinedList"/>
    <dgm:cxn modelId="{1FFB3969-74EA-4E00-AA81-CE1813BE6F09}" type="presParOf" srcId="{74D5BB8E-7938-4785-8363-450CAC0564E9}" destId="{FD7FE9C3-8D95-443E-A9B3-1FE5E468F02E}" srcOrd="1" destOrd="0" presId="urn:microsoft.com/office/officeart/2008/layout/LinedList"/>
    <dgm:cxn modelId="{C4D4A7A2-22C9-456D-B85B-8E616BD7A604}" type="presParOf" srcId="{D9E2DF0E-9D08-4697-A2CB-357AC699C3E6}" destId="{272A16B9-B7AB-4DB8-81C8-E8BCA8DFAC5D}" srcOrd="4" destOrd="0" presId="urn:microsoft.com/office/officeart/2008/layout/LinedList"/>
    <dgm:cxn modelId="{E395C7DD-6E32-47C4-81DB-79C0E7486B62}" type="presParOf" srcId="{D9E2DF0E-9D08-4697-A2CB-357AC699C3E6}" destId="{2CDC1B49-5929-46DC-B16E-2E34D43664DE}" srcOrd="5" destOrd="0" presId="urn:microsoft.com/office/officeart/2008/layout/LinedList"/>
    <dgm:cxn modelId="{1930D19B-D547-4832-82F9-3E3E51799B3D}" type="presParOf" srcId="{2CDC1B49-5929-46DC-B16E-2E34D43664DE}" destId="{60B968E0-53BC-4D4B-8DAE-11B66086FE47}" srcOrd="0" destOrd="0" presId="urn:microsoft.com/office/officeart/2008/layout/LinedList"/>
    <dgm:cxn modelId="{759EFAA6-69F0-484C-AD02-5ADEA4C1AD46}" type="presParOf" srcId="{2CDC1B49-5929-46DC-B16E-2E34D43664DE}" destId="{D6F70B3A-2CD2-4667-ADD9-E6D6647C49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B8193-4152-0240-84E6-E0FC2BC8D0F4}">
      <dsp:nvSpPr>
        <dsp:cNvPr id="0" name=""/>
        <dsp:cNvSpPr/>
      </dsp:nvSpPr>
      <dsp:spPr>
        <a:xfrm>
          <a:off x="0" y="38888"/>
          <a:ext cx="5486400" cy="953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+mn-lt"/>
              <a:cs typeface="Arial" panose="020B0604020202020204" pitchFamily="34" charset="0"/>
            </a:rPr>
            <a:t>P</a:t>
          </a:r>
          <a:r>
            <a:rPr lang="hr-HR" sz="2400" kern="1200" dirty="0" err="1">
              <a:latin typeface="+mn-lt"/>
              <a:cs typeface="Arial" panose="020B0604020202020204" pitchFamily="34" charset="0"/>
            </a:rPr>
            <a:t>alijativna</a:t>
          </a:r>
          <a:r>
            <a:rPr lang="hr-HR" sz="2400" kern="1200" dirty="0">
              <a:latin typeface="+mn-lt"/>
              <a:cs typeface="Arial" panose="020B0604020202020204" pitchFamily="34" charset="0"/>
            </a:rPr>
            <a:t> skrb</a:t>
          </a:r>
          <a:endParaRPr lang="en-US" sz="2400" kern="1200" dirty="0">
            <a:latin typeface="+mn-lt"/>
            <a:cs typeface="Arial" panose="020B0604020202020204" pitchFamily="34" charset="0"/>
          </a:endParaRPr>
        </a:p>
      </dsp:txBody>
      <dsp:txXfrm>
        <a:off x="46541" y="85429"/>
        <a:ext cx="5393318" cy="860321"/>
      </dsp:txXfrm>
    </dsp:sp>
    <dsp:sp modelId="{1D26B779-8E1E-5645-BEB6-E4AC0626921C}">
      <dsp:nvSpPr>
        <dsp:cNvPr id="0" name=""/>
        <dsp:cNvSpPr/>
      </dsp:nvSpPr>
      <dsp:spPr>
        <a:xfrm>
          <a:off x="0" y="1061411"/>
          <a:ext cx="5486400" cy="953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n-lt"/>
              <a:cs typeface="Arial" panose="020B0604020202020204" pitchFamily="34" charset="0"/>
            </a:rPr>
            <a:t>Načela palijativne skrbi</a:t>
          </a:r>
          <a:endParaRPr lang="en-US" sz="2400" kern="1200" dirty="0">
            <a:latin typeface="+mn-lt"/>
            <a:cs typeface="Arial" panose="020B0604020202020204" pitchFamily="34" charset="0"/>
          </a:endParaRPr>
        </a:p>
      </dsp:txBody>
      <dsp:txXfrm>
        <a:off x="46541" y="1107952"/>
        <a:ext cx="5393318" cy="860321"/>
      </dsp:txXfrm>
    </dsp:sp>
    <dsp:sp modelId="{A580E1D4-7AED-6A44-95EE-649BBA949FB4}">
      <dsp:nvSpPr>
        <dsp:cNvPr id="0" name=""/>
        <dsp:cNvSpPr/>
      </dsp:nvSpPr>
      <dsp:spPr>
        <a:xfrm>
          <a:off x="0" y="2083935"/>
          <a:ext cx="5486400" cy="953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j-lt"/>
              <a:cs typeface="Arial" panose="020B0604020202020204" pitchFamily="34" charset="0"/>
            </a:rPr>
            <a:t>Dostojanstveno umiranje</a:t>
          </a:r>
          <a:endParaRPr lang="en-US" sz="2400" kern="1200" dirty="0">
            <a:latin typeface="+mj-lt"/>
            <a:cs typeface="Arial" panose="020B0604020202020204" pitchFamily="34" charset="0"/>
          </a:endParaRPr>
        </a:p>
      </dsp:txBody>
      <dsp:txXfrm>
        <a:off x="46541" y="2130476"/>
        <a:ext cx="5393318" cy="860321"/>
      </dsp:txXfrm>
    </dsp:sp>
    <dsp:sp modelId="{966A5D4E-3D0C-EB46-8700-EA5A56105AD1}">
      <dsp:nvSpPr>
        <dsp:cNvPr id="0" name=""/>
        <dsp:cNvSpPr/>
      </dsp:nvSpPr>
      <dsp:spPr>
        <a:xfrm>
          <a:off x="0" y="3106459"/>
          <a:ext cx="5486400" cy="953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n-lt"/>
              <a:cs typeface="Arial" panose="020B0604020202020204" pitchFamily="34" charset="0"/>
            </a:rPr>
            <a:t>Zadaće medicinske sestre na kraju života</a:t>
          </a:r>
          <a:endParaRPr lang="en-US" sz="2400" kern="1200" dirty="0">
            <a:latin typeface="+mn-lt"/>
            <a:cs typeface="Arial" panose="020B0604020202020204" pitchFamily="34" charset="0"/>
          </a:endParaRPr>
        </a:p>
      </dsp:txBody>
      <dsp:txXfrm>
        <a:off x="46541" y="3153000"/>
        <a:ext cx="5393318" cy="860321"/>
      </dsp:txXfrm>
    </dsp:sp>
    <dsp:sp modelId="{86160565-2694-8A4D-9AE4-2014CEB783D2}">
      <dsp:nvSpPr>
        <dsp:cNvPr id="0" name=""/>
        <dsp:cNvSpPr/>
      </dsp:nvSpPr>
      <dsp:spPr>
        <a:xfrm>
          <a:off x="0" y="4128983"/>
          <a:ext cx="5486400" cy="9534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+mn-lt"/>
              <a:cs typeface="Arial" panose="020B0604020202020204" pitchFamily="34" charset="0"/>
            </a:rPr>
            <a:t>Zadaće medicinske sestre u podršci žalovanju</a:t>
          </a:r>
          <a:endParaRPr lang="en-US" sz="2400" kern="1200" dirty="0">
            <a:latin typeface="+mn-lt"/>
            <a:cs typeface="Arial" panose="020B0604020202020204" pitchFamily="34" charset="0"/>
          </a:endParaRPr>
        </a:p>
      </dsp:txBody>
      <dsp:txXfrm>
        <a:off x="46541" y="4175524"/>
        <a:ext cx="5393318" cy="860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3CD53-7063-4CCD-AEF8-34624AD0CC77}">
      <dsp:nvSpPr>
        <dsp:cNvPr id="0" name=""/>
        <dsp:cNvSpPr/>
      </dsp:nvSpPr>
      <dsp:spPr>
        <a:xfrm>
          <a:off x="0" y="2500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1B4B8-E4F9-4150-AB39-F5BF1550059F}">
      <dsp:nvSpPr>
        <dsp:cNvPr id="0" name=""/>
        <dsp:cNvSpPr/>
      </dsp:nvSpPr>
      <dsp:spPr>
        <a:xfrm>
          <a:off x="0" y="2500"/>
          <a:ext cx="5486400" cy="170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solidFill>
                <a:schemeClr val="tx1"/>
              </a:solidFill>
            </a:rPr>
            <a:t>1. </a:t>
          </a:r>
          <a:r>
            <a:rPr lang="en-US" sz="2800" b="1" kern="1200" dirty="0" err="1">
              <a:solidFill>
                <a:schemeClr val="tx1"/>
              </a:solidFill>
            </a:rPr>
            <a:t>fizičke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skrbi</a:t>
          </a:r>
          <a:r>
            <a:rPr lang="hr-HR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endParaRPr lang="hr-HR" sz="2800" b="1" kern="1200" dirty="0">
            <a:solidFill>
              <a:schemeClr val="tx1"/>
            </a:solidFill>
          </a:endParaRPr>
        </a:p>
      </dsp:txBody>
      <dsp:txXfrm>
        <a:off x="0" y="2500"/>
        <a:ext cx="5486400" cy="1705424"/>
      </dsp:txXfrm>
    </dsp:sp>
    <dsp:sp modelId="{C0330BDB-3623-4657-B99A-F96E63E88733}">
      <dsp:nvSpPr>
        <dsp:cNvPr id="0" name=""/>
        <dsp:cNvSpPr/>
      </dsp:nvSpPr>
      <dsp:spPr>
        <a:xfrm>
          <a:off x="0" y="1707925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1FBE5-D501-4051-A4FE-4288D0B02BE8}">
      <dsp:nvSpPr>
        <dsp:cNvPr id="0" name=""/>
        <dsp:cNvSpPr/>
      </dsp:nvSpPr>
      <dsp:spPr>
        <a:xfrm>
          <a:off x="0" y="1707925"/>
          <a:ext cx="5486400" cy="170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hr-HR" sz="2800" b="1" kern="1200" dirty="0">
              <a:solidFill>
                <a:schemeClr val="tx1"/>
              </a:solidFill>
            </a:rPr>
            <a:t>2. </a:t>
          </a:r>
          <a:r>
            <a:rPr lang="en-US" sz="2800" b="1" kern="1200" dirty="0" err="1">
              <a:solidFill>
                <a:schemeClr val="tx1"/>
              </a:solidFill>
            </a:rPr>
            <a:t>psihosocijalne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i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duhovne</a:t>
          </a:r>
          <a:endParaRPr lang="hr-HR" sz="2800" b="1" kern="1200" dirty="0">
            <a:solidFill>
              <a:schemeClr val="tx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solidFill>
                <a:schemeClr val="tx1"/>
              </a:solidFill>
            </a:rPr>
            <a:t>   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potpore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endParaRPr lang="hr-HR" sz="2800" b="1" kern="1200" dirty="0">
            <a:solidFill>
              <a:schemeClr val="tx1"/>
            </a:solidFill>
          </a:endParaRPr>
        </a:p>
      </dsp:txBody>
      <dsp:txXfrm>
        <a:off x="0" y="1707925"/>
        <a:ext cx="5486400" cy="1705424"/>
      </dsp:txXfrm>
    </dsp:sp>
    <dsp:sp modelId="{272A16B9-B7AB-4DB8-81C8-E8BCA8DFAC5D}">
      <dsp:nvSpPr>
        <dsp:cNvPr id="0" name=""/>
        <dsp:cNvSpPr/>
      </dsp:nvSpPr>
      <dsp:spPr>
        <a:xfrm>
          <a:off x="0" y="3413349"/>
          <a:ext cx="5486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968E0-53BC-4D4B-8DAE-11B66086FE47}">
      <dsp:nvSpPr>
        <dsp:cNvPr id="0" name=""/>
        <dsp:cNvSpPr/>
      </dsp:nvSpPr>
      <dsp:spPr>
        <a:xfrm>
          <a:off x="0" y="3413349"/>
          <a:ext cx="5486400" cy="170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 - </a:t>
          </a:r>
          <a:r>
            <a:rPr lang="en-US" sz="2800" kern="1200" dirty="0" err="1">
              <a:solidFill>
                <a:schemeClr val="tx1"/>
              </a:solidFill>
            </a:rPr>
            <a:t>bolesniku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te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njegovoj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obitelji</a:t>
          </a:r>
          <a:endParaRPr lang="hr-HR" sz="2800" kern="1200" dirty="0">
            <a:solidFill>
              <a:schemeClr val="tx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   </a:t>
          </a:r>
          <a:r>
            <a:rPr lang="en-US" sz="2800" kern="1200" dirty="0">
              <a:solidFill>
                <a:schemeClr val="tx1"/>
              </a:solidFill>
            </a:rPr>
            <a:t>za</a:t>
          </a:r>
          <a:r>
            <a:rPr lang="hr-HR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vrijeme</a:t>
          </a:r>
          <a:r>
            <a:rPr lang="hr-HR" sz="2800" kern="1200" dirty="0">
              <a:solidFill>
                <a:schemeClr val="tx1"/>
              </a:solidFill>
            </a:rPr>
            <a:t> bolesnikove bolesti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   i u žalovanju</a:t>
          </a:r>
        </a:p>
      </dsp:txBody>
      <dsp:txXfrm>
        <a:off x="0" y="3413349"/>
        <a:ext cx="5486400" cy="170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25AC8F6-B14D-4419-8DA2-9523E131EFCB}" type="datetimeFigureOut">
              <a:rPr lang="hr-HR"/>
              <a:pPr>
                <a:defRPr/>
              </a:pPr>
              <a:t>29.4.2020.</a:t>
            </a:fld>
            <a:endParaRPr lang="hr-H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EAE2720-47AB-4CF8-BCAA-36C541B1D8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472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E2720-47AB-4CF8-BCAA-36C541B1D804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24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1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53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96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73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2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04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26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3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939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6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53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28ACCC-9671-433A-B907-DDE60B0D3BE0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60130C71-7B04-4DD1-8E16-FB22557D9BB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215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312053"/>
              </p:ext>
            </p:extLst>
          </p:nvPr>
        </p:nvGraphicFramePr>
        <p:xfrm>
          <a:off x="2901950" y="863600"/>
          <a:ext cx="54864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E5BEB7D8-CE96-4273-BB25-B8F854B18F34}"/>
              </a:ext>
            </a:extLst>
          </p:cNvPr>
          <p:cNvSpPr/>
          <p:nvPr/>
        </p:nvSpPr>
        <p:spPr>
          <a:xfrm>
            <a:off x="179512" y="2132856"/>
            <a:ext cx="2220788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3200" b="1" dirty="0"/>
              <a:t>Palijativna skrb </a:t>
            </a:r>
          </a:p>
          <a:p>
            <a:pPr algn="ctr"/>
            <a:r>
              <a:rPr lang="hr-HR" sz="3200" b="1" dirty="0"/>
              <a:t>provodi se pružanjem:</a:t>
            </a:r>
          </a:p>
        </p:txBody>
      </p:sp>
    </p:spTree>
    <p:extLst>
      <p:ext uri="{BB962C8B-B14F-4D97-AF65-F5344CB8AC3E}">
        <p14:creationId xmlns:p14="http://schemas.microsoft.com/office/powerpoint/2010/main" val="280440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B12A8F-FB8E-4599-8482-5FEBC00831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solidFill>
                  <a:schemeClr val="tx1"/>
                </a:solidFill>
              </a:rPr>
              <a:t>Fizička skrb</a:t>
            </a:r>
            <a:br>
              <a:rPr lang="hr-HR" sz="4000" b="1" dirty="0">
                <a:solidFill>
                  <a:schemeClr val="tx1"/>
                </a:solidFill>
              </a:rPr>
            </a:br>
            <a:br>
              <a:rPr lang="hr-HR" sz="4000" b="1" dirty="0">
                <a:solidFill>
                  <a:schemeClr val="tx1"/>
                </a:solidFill>
              </a:rPr>
            </a:br>
            <a:r>
              <a:rPr lang="en-US" sz="2000" b="1" i="1" dirty="0" err="1">
                <a:solidFill>
                  <a:schemeClr val="tx1"/>
                </a:solidFill>
              </a:rPr>
              <a:t>Fizički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simptomi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kod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terminalnih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bolesnika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ovise</a:t>
            </a:r>
            <a:r>
              <a:rPr lang="en-US" sz="2000" b="1" i="1" dirty="0">
                <a:solidFill>
                  <a:schemeClr val="tx1"/>
                </a:solidFill>
              </a:rPr>
              <a:t> o </a:t>
            </a:r>
            <a:r>
              <a:rPr lang="en-US" sz="2000" b="1" i="1" dirty="0" err="1">
                <a:solidFill>
                  <a:schemeClr val="tx1"/>
                </a:solidFill>
              </a:rPr>
              <a:t>bolesti</a:t>
            </a:r>
            <a:r>
              <a:rPr lang="en-US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</a:rPr>
              <a:t>njezinom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tijeku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i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fazi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te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samom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bolesniku</a:t>
            </a:r>
            <a:r>
              <a:rPr lang="en-US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</a:rPr>
              <a:t>ali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najčešće</a:t>
            </a:r>
            <a:r>
              <a:rPr lang="en-US" sz="2000" b="1" i="1" dirty="0">
                <a:solidFill>
                  <a:schemeClr val="tx1"/>
                </a:solidFill>
              </a:rPr>
              <a:t> se </a:t>
            </a:r>
            <a:r>
              <a:rPr lang="en-US" sz="2000" b="1" i="1" dirty="0" err="1">
                <a:solidFill>
                  <a:schemeClr val="tx1"/>
                </a:solidFill>
              </a:rPr>
              <a:t>spominju</a:t>
            </a:r>
            <a:r>
              <a:rPr lang="en-US" sz="2000" b="1" i="1" dirty="0">
                <a:solidFill>
                  <a:schemeClr val="tx1"/>
                </a:solidFill>
              </a:rPr>
              <a:t>:</a:t>
            </a:r>
            <a:br>
              <a:rPr lang="en-US" sz="4000" b="1" i="1" dirty="0"/>
            </a:br>
            <a:br>
              <a:rPr lang="hr-HR" sz="4000" b="1" dirty="0">
                <a:solidFill>
                  <a:schemeClr val="tx1"/>
                </a:solidFill>
              </a:rPr>
            </a:br>
            <a:br>
              <a:rPr lang="en-US" sz="2400" b="1" dirty="0">
                <a:solidFill>
                  <a:schemeClr val="tx1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962656" cy="51206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bol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gubitak</a:t>
            </a:r>
            <a:r>
              <a:rPr lang="en-US" sz="2400" dirty="0"/>
              <a:t> </a:t>
            </a:r>
            <a:r>
              <a:rPr lang="en-US" sz="2400" dirty="0" err="1"/>
              <a:t>tjelesne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</a:t>
            </a:r>
            <a:r>
              <a:rPr lang="en-US" sz="2400" dirty="0"/>
              <a:t> </a:t>
            </a:r>
            <a:r>
              <a:rPr lang="hr-HR" sz="2400" dirty="0"/>
              <a:t> </a:t>
            </a:r>
            <a:r>
              <a:rPr lang="en-US" sz="2400" dirty="0" err="1"/>
              <a:t>težine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umor</a:t>
            </a:r>
            <a:r>
              <a:rPr lang="en-US" sz="2400" dirty="0"/>
              <a:t>,</a:t>
            </a:r>
            <a:r>
              <a:rPr lang="hr-HR" sz="2400" dirty="0"/>
              <a:t> </a:t>
            </a:r>
            <a:r>
              <a:rPr lang="en-US" sz="2400" dirty="0" err="1"/>
              <a:t>slabost</a:t>
            </a:r>
            <a:r>
              <a:rPr lang="en-US" sz="2400" dirty="0"/>
              <a:t>,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</a:t>
            </a:r>
            <a:r>
              <a:rPr lang="en-US" sz="2400" dirty="0"/>
              <a:t> </a:t>
            </a:r>
            <a:r>
              <a:rPr lang="en-US" sz="2400" dirty="0" err="1"/>
              <a:t>iscrpljenost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gubitak</a:t>
            </a:r>
            <a:r>
              <a:rPr lang="en-US" sz="2400" dirty="0"/>
              <a:t> </a:t>
            </a:r>
            <a:r>
              <a:rPr lang="en-US" sz="2400" dirty="0" err="1"/>
              <a:t>apetita</a:t>
            </a:r>
            <a:r>
              <a:rPr lang="en-US" sz="2400" dirty="0"/>
              <a:t> I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</a:t>
            </a:r>
            <a:r>
              <a:rPr lang="en-US" sz="2400" dirty="0"/>
              <a:t> </a:t>
            </a:r>
            <a:r>
              <a:rPr lang="en-US" sz="2400" dirty="0" err="1"/>
              <a:t>težine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nesanica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zatvor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mučnina</a:t>
            </a:r>
            <a:r>
              <a:rPr lang="en-US" sz="2400" dirty="0"/>
              <a:t> I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</a:t>
            </a:r>
            <a:r>
              <a:rPr lang="en-US" sz="2400" dirty="0"/>
              <a:t> </a:t>
            </a:r>
            <a:r>
              <a:rPr lang="en-US" sz="2400" dirty="0" err="1"/>
              <a:t>povraćanje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err="1"/>
              <a:t>otežano</a:t>
            </a:r>
            <a:r>
              <a:rPr lang="en-US" sz="2400" dirty="0"/>
              <a:t> </a:t>
            </a:r>
            <a:r>
              <a:rPr lang="en-US" sz="2400" dirty="0" err="1"/>
              <a:t>disanje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D56CDB6C-7F38-4111-A033-47F691E702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642" y="764704"/>
            <a:ext cx="323237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5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9AF2FCC-D2DD-4E5A-802F-87FD8B74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297541" cy="460118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Psihosocijalna skrb/ najčešći problemi su: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bol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strah</a:t>
            </a:r>
            <a:r>
              <a:rPr lang="en-US" sz="2000" dirty="0">
                <a:solidFill>
                  <a:schemeClr val="tx1"/>
                </a:solidFill>
              </a:rPr>
              <a:t> za </a:t>
            </a:r>
            <a:r>
              <a:rPr lang="en-US" sz="2000" dirty="0" err="1">
                <a:solidFill>
                  <a:schemeClr val="tx1"/>
                </a:solidFill>
              </a:rPr>
              <a:t>budućnost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gubitak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samostalnosti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briga</a:t>
            </a:r>
            <a:r>
              <a:rPr lang="en-US" sz="2000" dirty="0">
                <a:solidFill>
                  <a:schemeClr val="tx1"/>
                </a:solidFill>
              </a:rPr>
              <a:t> za </a:t>
            </a:r>
            <a:r>
              <a:rPr lang="en-US" sz="2000" dirty="0" err="1">
                <a:solidFill>
                  <a:schemeClr val="tx1"/>
                </a:solidFill>
              </a:rPr>
              <a:t>svoju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obitelj</a:t>
            </a:r>
            <a:br>
              <a:rPr lang="hr-HR" sz="2400" b="1" i="1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err="1"/>
              <a:t>Strahovi</a:t>
            </a:r>
            <a:r>
              <a:rPr lang="en-US" sz="2800" b="1" u="sng" dirty="0"/>
              <a:t> </a:t>
            </a:r>
            <a:r>
              <a:rPr lang="en-US" sz="2800" b="1" u="sng" dirty="0" err="1"/>
              <a:t>koji</a:t>
            </a:r>
            <a:r>
              <a:rPr lang="en-US" sz="2800" b="1" u="sng" dirty="0"/>
              <a:t> se </a:t>
            </a:r>
            <a:r>
              <a:rPr lang="en-US" sz="2800" b="1" u="sng" dirty="0" err="1"/>
              <a:t>javljaju</a:t>
            </a:r>
            <a:r>
              <a:rPr lang="en-US" sz="2800" b="1" u="sng" dirty="0"/>
              <a:t>:</a:t>
            </a:r>
            <a:endParaRPr lang="hr-HR" sz="2800" b="1" u="sng" dirty="0"/>
          </a:p>
          <a:p>
            <a:pPr marL="0" indent="0">
              <a:buNone/>
            </a:pPr>
            <a:endParaRPr lang="en-US" sz="2800" b="1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strah</a:t>
            </a:r>
            <a:r>
              <a:rPr lang="en-US" sz="2000" dirty="0"/>
              <a:t> od </a:t>
            </a:r>
            <a:r>
              <a:rPr lang="en-US" sz="2000" dirty="0" err="1"/>
              <a:t>odvajanja</a:t>
            </a:r>
            <a:r>
              <a:rPr lang="en-US" sz="2000" dirty="0"/>
              <a:t> od </a:t>
            </a:r>
            <a:r>
              <a:rPr lang="en-US" sz="2000" dirty="0" err="1"/>
              <a:t>najbližih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strah</a:t>
            </a:r>
            <a:r>
              <a:rPr lang="en-US" sz="2000" dirty="0"/>
              <a:t> od </a:t>
            </a:r>
            <a:r>
              <a:rPr lang="en-US" sz="2000" dirty="0" err="1"/>
              <a:t>izoliranosti</a:t>
            </a:r>
            <a:r>
              <a:rPr lang="en-US" sz="2000" dirty="0"/>
              <a:t> od </a:t>
            </a:r>
            <a:r>
              <a:rPr lang="en-US" sz="2000" dirty="0" err="1"/>
              <a:t>društva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svijeta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strah</a:t>
            </a:r>
            <a:r>
              <a:rPr lang="en-US" sz="2000" dirty="0"/>
              <a:t> od </a:t>
            </a:r>
            <a:r>
              <a:rPr lang="en-US" sz="2000" dirty="0" err="1"/>
              <a:t>samoće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strah</a:t>
            </a:r>
            <a:r>
              <a:rPr lang="en-US" sz="2000" dirty="0"/>
              <a:t> da </a:t>
            </a:r>
            <a:r>
              <a:rPr lang="en-US" sz="2000" dirty="0" err="1"/>
              <a:t>ćemo</a:t>
            </a:r>
            <a:r>
              <a:rPr lang="en-US" sz="2000" dirty="0"/>
              <a:t> </a:t>
            </a:r>
            <a:r>
              <a:rPr lang="en-US" sz="2000" dirty="0" err="1"/>
              <a:t>postati</a:t>
            </a:r>
            <a:r>
              <a:rPr lang="en-US" sz="2000" dirty="0"/>
              <a:t> </a:t>
            </a:r>
            <a:r>
              <a:rPr lang="en-US" sz="2000" dirty="0" err="1"/>
              <a:t>teret</a:t>
            </a:r>
            <a:r>
              <a:rPr lang="en-US" sz="2000" dirty="0"/>
              <a:t> </a:t>
            </a:r>
            <a:r>
              <a:rPr lang="en-US" sz="2000" dirty="0" err="1"/>
              <a:t>drugima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strah</a:t>
            </a:r>
            <a:r>
              <a:rPr lang="en-US" sz="2000" dirty="0"/>
              <a:t> od </a:t>
            </a:r>
            <a:r>
              <a:rPr lang="en-US" sz="2000" dirty="0" err="1"/>
              <a:t>boli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simptoma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strah</a:t>
            </a:r>
            <a:r>
              <a:rPr lang="en-US" sz="2000" dirty="0"/>
              <a:t> da </a:t>
            </a:r>
            <a:r>
              <a:rPr lang="en-US" sz="2000" dirty="0" err="1"/>
              <a:t>nećemo</a:t>
            </a:r>
            <a:r>
              <a:rPr lang="en-US" sz="2000" dirty="0"/>
              <a:t> </a:t>
            </a:r>
            <a:r>
              <a:rPr lang="en-US" sz="2000" dirty="0" err="1"/>
              <a:t>završiti</a:t>
            </a:r>
            <a:r>
              <a:rPr lang="en-US" sz="2000" dirty="0"/>
              <a:t> </a:t>
            </a:r>
            <a:r>
              <a:rPr lang="en-US" sz="2000" dirty="0" err="1"/>
              <a:t>stvari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smo</a:t>
            </a:r>
            <a:r>
              <a:rPr lang="en-US" sz="2000" dirty="0"/>
              <a:t> 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     </a:t>
            </a:r>
            <a:r>
              <a:rPr lang="en-US" sz="2000" dirty="0" err="1"/>
              <a:t>započeli</a:t>
            </a:r>
            <a:r>
              <a:rPr lang="en-US" sz="2000" dirty="0"/>
              <a:t> u </a:t>
            </a:r>
            <a:r>
              <a:rPr lang="en-US" sz="2000" dirty="0" err="1"/>
              <a:t>životu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strah</a:t>
            </a:r>
            <a:r>
              <a:rPr lang="en-US" sz="2000" dirty="0"/>
              <a:t> od </a:t>
            </a:r>
            <a:r>
              <a:rPr lang="en-US" sz="2000" dirty="0" err="1"/>
              <a:t>umiranja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2" descr="Slikovni rezultat za hospicij i palijativna sk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1426"/>
            <a:ext cx="192681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6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B37FEBD-B9D4-4BF5-8AD4-1933083FE9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Duhovna skrb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Pitanja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duhovne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brige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koje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javljaju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kraju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života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odnose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prošlost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sadašnjost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budućnost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br>
              <a:rPr lang="en-US" sz="2000" dirty="0">
                <a:solidFill>
                  <a:schemeClr val="tx1"/>
                </a:solidFill>
              </a:rPr>
            </a:b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dosadašnja</a:t>
            </a:r>
            <a:r>
              <a:rPr lang="en-US" sz="2000" dirty="0"/>
              <a:t> </a:t>
            </a:r>
            <a:r>
              <a:rPr lang="en-US" sz="2000" dirty="0" err="1"/>
              <a:t>dostignuća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dosadašnji</a:t>
            </a:r>
            <a:r>
              <a:rPr lang="en-US" sz="2000" dirty="0"/>
              <a:t> </a:t>
            </a:r>
            <a:r>
              <a:rPr lang="en-US" sz="2000" dirty="0" err="1"/>
              <a:t>odnosi</a:t>
            </a:r>
            <a:r>
              <a:rPr lang="en-US" sz="2000" dirty="0"/>
              <a:t> s </a:t>
            </a:r>
            <a:r>
              <a:rPr lang="en-US" sz="2000" dirty="0" err="1"/>
              <a:t>ljudima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pojačana</a:t>
            </a:r>
            <a:r>
              <a:rPr lang="en-US" sz="2000" dirty="0"/>
              <a:t> </a:t>
            </a:r>
            <a:r>
              <a:rPr lang="en-US" sz="2000" dirty="0" err="1"/>
              <a:t>ovisnost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smisao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smisao</a:t>
            </a:r>
            <a:r>
              <a:rPr lang="en-US" sz="2000" dirty="0"/>
              <a:t> </a:t>
            </a:r>
            <a:r>
              <a:rPr lang="en-US" sz="2000" dirty="0" err="1"/>
              <a:t>patnje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neminovan</a:t>
            </a:r>
            <a:r>
              <a:rPr lang="en-US" sz="2000" dirty="0"/>
              <a:t> </a:t>
            </a:r>
            <a:r>
              <a:rPr lang="en-US" sz="2000" dirty="0" err="1"/>
              <a:t>rastanak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očaj</a:t>
            </a:r>
            <a:r>
              <a:rPr lang="en-US" sz="2000" dirty="0"/>
              <a:t>, </a:t>
            </a:r>
            <a:r>
              <a:rPr lang="en-US" sz="2000" dirty="0" err="1"/>
              <a:t>zabrinutost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strah</a:t>
            </a:r>
            <a:r>
              <a:rPr lang="en-US" sz="2000" dirty="0"/>
              <a:t> u </a:t>
            </a:r>
            <a:r>
              <a:rPr lang="en-US" sz="2000" dirty="0" err="1"/>
              <a:t>vezi</a:t>
            </a:r>
            <a:r>
              <a:rPr lang="en-US" sz="2000" dirty="0"/>
              <a:t> </a:t>
            </a:r>
            <a:r>
              <a:rPr lang="en-US" sz="2000" dirty="0" err="1"/>
              <a:t>umiranja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/>
              <a:t>postojanje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smrti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Slikovni rezultat za palliative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30" y="260648"/>
            <a:ext cx="2610571" cy="26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2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E0D782D-7314-4D31-86EF-E64250716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" y="0"/>
            <a:ext cx="9135647" cy="68580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7C6DF709-C3CF-4953-9143-CD1BE4F7F60B}"/>
              </a:ext>
            </a:extLst>
          </p:cNvPr>
          <p:cNvSpPr/>
          <p:nvPr/>
        </p:nvSpPr>
        <p:spPr>
          <a:xfrm>
            <a:off x="1979712" y="116632"/>
            <a:ext cx="547260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2800" b="1" dirty="0"/>
              <a:t>Tko pruža palijativnu skrb?</a:t>
            </a:r>
            <a:br>
              <a:rPr lang="hr-HR" sz="2800" b="1" dirty="0"/>
            </a:br>
            <a:endParaRPr lang="hr-HR" sz="2800" b="1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7576DE2D-04D9-4A9C-A379-7139072F8466}"/>
              </a:ext>
            </a:extLst>
          </p:cNvPr>
          <p:cNvSpPr/>
          <p:nvPr/>
        </p:nvSpPr>
        <p:spPr>
          <a:xfrm>
            <a:off x="1835696" y="5473005"/>
            <a:ext cx="6462464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U palijativnoj skrbi izuzetno je važan timski pristup u čijem je središtu dobrobit bolesnika i njegove obitelji</a:t>
            </a:r>
          </a:p>
        </p:txBody>
      </p:sp>
    </p:spTree>
    <p:extLst>
      <p:ext uri="{BB962C8B-B14F-4D97-AF65-F5344CB8AC3E}">
        <p14:creationId xmlns:p14="http://schemas.microsoft.com/office/powerpoint/2010/main" val="305470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i="1" dirty="0">
                <a:solidFill>
                  <a:srgbClr val="FF0000"/>
                </a:solidFill>
              </a:rPr>
              <a:t>zdravstvenih djelatnika </a:t>
            </a:r>
            <a:r>
              <a:rPr lang="hr-HR" sz="2400" dirty="0"/>
              <a:t>(liječnika, medicinskih sestara, fizioterapeuta) i </a:t>
            </a:r>
          </a:p>
          <a:p>
            <a:r>
              <a:rPr lang="hr-HR" sz="2400" b="1" i="1" dirty="0">
                <a:solidFill>
                  <a:srgbClr val="FF0000"/>
                </a:solidFill>
              </a:rPr>
              <a:t>nezdravstvenih djelatnika </a:t>
            </a:r>
            <a:r>
              <a:rPr lang="hr-HR" sz="2400" dirty="0"/>
              <a:t>(socijalnih radnika, psihologa, duhovnika, njegovatelja)</a:t>
            </a:r>
          </a:p>
          <a:p>
            <a:r>
              <a:rPr lang="hr-HR" sz="2400" dirty="0"/>
              <a:t>u palijativnoj skrbi vrlo je važna i uloga </a:t>
            </a:r>
            <a:r>
              <a:rPr lang="hr-HR" sz="2400" b="1" i="1" dirty="0">
                <a:solidFill>
                  <a:srgbClr val="FF0000"/>
                </a:solidFill>
              </a:rPr>
              <a:t>volontera</a:t>
            </a:r>
            <a:r>
              <a:rPr lang="hr-HR" sz="2400" dirty="0"/>
              <a:t>, koji mogu učiniti mnogo u pružanju podrške palijativnom bolesniku i njegovoj obitelji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BCC8D44-5444-4492-BB09-C3C179FD3481}"/>
              </a:ext>
            </a:extLst>
          </p:cNvPr>
          <p:cNvSpPr/>
          <p:nvPr/>
        </p:nvSpPr>
        <p:spPr>
          <a:xfrm>
            <a:off x="0" y="2420888"/>
            <a:ext cx="233975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3600" b="1" dirty="0"/>
              <a:t>Palijativni timovi </a:t>
            </a:r>
          </a:p>
          <a:p>
            <a:pPr algn="ctr"/>
            <a:r>
              <a:rPr lang="hr-HR" sz="3600" b="1" dirty="0"/>
              <a:t>sastoje </a:t>
            </a:r>
          </a:p>
          <a:p>
            <a:pPr algn="ctr"/>
            <a:r>
              <a:rPr lang="hr-HR" sz="3600" b="1" dirty="0"/>
              <a:t>se od:</a:t>
            </a:r>
          </a:p>
        </p:txBody>
      </p:sp>
    </p:spTree>
    <p:extLst>
      <p:ext uri="{BB962C8B-B14F-4D97-AF65-F5344CB8AC3E}">
        <p14:creationId xmlns:p14="http://schemas.microsoft.com/office/powerpoint/2010/main" val="328649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600" b="1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Grupe</a:t>
            </a:r>
            <a:r>
              <a:rPr lang="en-US" altLang="en-US" sz="3600" b="1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bolesti</a:t>
            </a:r>
            <a:r>
              <a:rPr lang="en-US" altLang="en-US" sz="3600" b="1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altLang="en-US" sz="3600" b="1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stanja</a:t>
            </a:r>
            <a:endParaRPr lang="en-US" altLang="en-US" sz="3600" b="1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altLang="en-US" sz="2400" dirty="0">
                <a:cs typeface="Arial" panose="020B0604020202020204" pitchFamily="34" charset="0"/>
              </a:rPr>
              <a:t>m</a:t>
            </a:r>
            <a:r>
              <a:rPr lang="en-US" altLang="en-US" sz="2400" dirty="0" err="1">
                <a:cs typeface="Arial" panose="020B0604020202020204" pitchFamily="34" charset="0"/>
              </a:rPr>
              <a:t>aligni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tumori</a:t>
            </a:r>
            <a:r>
              <a:rPr lang="sr-Latn-CS" altLang="en-US" sz="2400" dirty="0"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CS" altLang="en-US" sz="2400" dirty="0">
                <a:cs typeface="Arial" panose="020B0604020202020204" pitchFamily="34" charset="0"/>
              </a:rPr>
              <a:t>bolesti srca i krvnih žila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CS" altLang="en-US" sz="2400" dirty="0">
                <a:cs typeface="Arial" panose="020B0604020202020204" pitchFamily="34" charset="0"/>
              </a:rPr>
              <a:t>šećerna bolest, jedna od najčešćih nezaraznih bolesti, uz komplikacije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sr-Latn-CS" altLang="en-US" sz="2400" dirty="0">
                <a:cs typeface="Arial" panose="020B0604020202020204" pitchFamily="34" charset="0"/>
              </a:rPr>
              <a:t>peti vodeći uzrok smrti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CS" altLang="en-US" sz="2400" dirty="0" err="1">
                <a:cs typeface="Arial" panose="020B0604020202020204" pitchFamily="34" charset="0"/>
              </a:rPr>
              <a:t>opstruktivne</a:t>
            </a:r>
            <a:r>
              <a:rPr lang="sr-Latn-CS" altLang="en-US" sz="2400" dirty="0">
                <a:cs typeface="Arial" panose="020B0604020202020204" pitchFamily="34" charset="0"/>
              </a:rPr>
              <a:t> bolesti pluća, čest uzrok onesposobljenosti i četvrti uzrok umiranja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CS" altLang="en-US" sz="2400" dirty="0">
                <a:cs typeface="Arial" panose="020B0604020202020204" pitchFamily="34" charset="0"/>
              </a:rPr>
              <a:t>HIV/AIDS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CS" altLang="en-US" sz="2400" dirty="0">
                <a:cs typeface="Arial" panose="020B0604020202020204" pitchFamily="34" charset="0"/>
              </a:rPr>
              <a:t>saobraćajne nesreće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altLang="en-US" sz="2400" dirty="0">
                <a:cs typeface="Arial" panose="020B0604020202020204" pitchFamily="34" charset="0"/>
              </a:rPr>
              <a:t>m</a:t>
            </a:r>
            <a:r>
              <a:rPr lang="en-US" altLang="en-US" sz="2400" dirty="0" err="1">
                <a:cs typeface="Arial" panose="020B0604020202020204" pitchFamily="34" charset="0"/>
              </a:rPr>
              <a:t>i</a:t>
            </a:r>
            <a:r>
              <a:rPr lang="sr-Latn-CS" altLang="en-US" sz="2400" dirty="0">
                <a:cs typeface="Arial" panose="020B0604020202020204" pitchFamily="34" charset="0"/>
              </a:rPr>
              <a:t>šićne i neurodegenerativne bolesti</a:t>
            </a:r>
            <a:endParaRPr lang="en-US" altLang="en-US" sz="2400" dirty="0">
              <a:cs typeface="Arial" panose="020B0604020202020204" pitchFamily="34" charset="0"/>
            </a:endParaRPr>
          </a:p>
          <a:p>
            <a:endParaRPr lang="sr-Latn-CS" altLang="en-US" sz="2000" dirty="0">
              <a:cs typeface="Arial" panose="020B0604020202020204" pitchFamily="34" charset="0"/>
            </a:endParaRPr>
          </a:p>
          <a:p>
            <a:endParaRPr lang="sr-Latn-C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5157192"/>
            <a:ext cx="2867820" cy="14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8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ABC045-7233-456A-B532-6D69235B9A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2800" b="1" i="1" dirty="0">
                <a:solidFill>
                  <a:schemeClr val="tx1"/>
                </a:solidFill>
                <a:cs typeface="Arial" pitchFamily="34" charset="0"/>
              </a:rPr>
              <a:t>Hospicij je filozofija skrbi</a:t>
            </a:r>
            <a:r>
              <a:rPr lang="hr-HR" sz="2800" dirty="0">
                <a:solidFill>
                  <a:schemeClr val="tx1"/>
                </a:solidFill>
                <a:cs typeface="Arial" pitchFamily="34" charset="0"/>
              </a:rPr>
              <a:t>, a ne tip zgrade ili službe -  koja naglašava da se uvijek nešto može učiniti u cilju pomoći bolesniku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;</a:t>
            </a:r>
            <a:br>
              <a:rPr lang="hr-HR" sz="2800" dirty="0">
                <a:latin typeface="Arial" pitchFamily="34" charset="0"/>
                <a:cs typeface="Arial" pitchFamily="34" charset="0"/>
              </a:rPr>
            </a:br>
            <a:endParaRPr lang="hr-HR" dirty="0"/>
          </a:p>
        </p:txBody>
      </p:sp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cuidadores.unir.net/images/18122015_CuidadosPaliativ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1" y="1772816"/>
            <a:ext cx="556565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9CE0-834F-4C47-9518-5A4BD1EFC3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HR" b="1" dirty="0">
                <a:solidFill>
                  <a:schemeClr val="tx1"/>
                </a:solidFill>
              </a:rPr>
              <a:t>Intervencije medicinske sestre: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E300-0424-2B44-A5FD-E2115A5CC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tretirati </a:t>
            </a:r>
            <a:r>
              <a:rPr lang="hr-HR" sz="2400" dirty="0">
                <a:solidFill>
                  <a:srgbClr val="C00000"/>
                </a:solidFill>
              </a:rPr>
              <a:t>NEUGODNE SIMPTOME </a:t>
            </a:r>
            <a:r>
              <a:rPr lang="hr-HR" sz="2400" dirty="0"/>
              <a:t>(farmakološkim i </a:t>
            </a:r>
            <a:r>
              <a:rPr lang="hr-HR" sz="2400" dirty="0" err="1"/>
              <a:t>nefarmakološkim</a:t>
            </a:r>
            <a:r>
              <a:rPr lang="hr-HR" sz="2400" dirty="0"/>
              <a:t> metodama)</a:t>
            </a:r>
          </a:p>
          <a:p>
            <a:r>
              <a:rPr lang="hr-HR" sz="2400" dirty="0">
                <a:solidFill>
                  <a:srgbClr val="C00000"/>
                </a:solidFill>
              </a:rPr>
              <a:t>KOMUNIKACIJA</a:t>
            </a:r>
            <a:r>
              <a:rPr lang="hr-HR" sz="2400" dirty="0"/>
              <a:t> (aktivno slušanje, biti uz pacijenta)</a:t>
            </a:r>
          </a:p>
          <a:p>
            <a:r>
              <a:rPr lang="hr-HR" sz="2400" dirty="0">
                <a:solidFill>
                  <a:srgbClr val="C00000"/>
                </a:solidFill>
              </a:rPr>
              <a:t>PODRŠKA OBITELJI </a:t>
            </a:r>
            <a:r>
              <a:rPr lang="hr-HR" sz="2400" dirty="0"/>
              <a:t>(osigurati privatnost obitelji i pacijentima, biti im podrška)</a:t>
            </a:r>
          </a:p>
          <a:p>
            <a:r>
              <a:rPr lang="hr-HR" sz="2400" dirty="0"/>
              <a:t>osigurati </a:t>
            </a:r>
            <a:r>
              <a:rPr lang="hr-HR" sz="2400" dirty="0">
                <a:solidFill>
                  <a:srgbClr val="C00000"/>
                </a:solidFill>
              </a:rPr>
              <a:t>UGODAN PROSTOR</a:t>
            </a:r>
          </a:p>
          <a:p>
            <a:r>
              <a:rPr lang="hr-HR" sz="2400" dirty="0"/>
              <a:t>pružati </a:t>
            </a:r>
            <a:r>
              <a:rPr lang="hr-HR" sz="2400" dirty="0">
                <a:solidFill>
                  <a:srgbClr val="C00000"/>
                </a:solidFill>
              </a:rPr>
              <a:t>DUHOVNU PODRŠKU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61F088E-5155-4EE9-913D-76D360A1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24" y="-2913"/>
            <a:ext cx="2125733" cy="166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Ili u 3 velike skupine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844824"/>
            <a:ext cx="54864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1. riješavanje problema vezanih uz bolest</a:t>
            </a:r>
          </a:p>
          <a:p>
            <a:pPr marL="0" indent="0">
              <a:buNone/>
            </a:pPr>
            <a:r>
              <a:rPr lang="hr-HR" sz="2400" dirty="0"/>
              <a:t>2. očuvanje dostojanstva</a:t>
            </a:r>
          </a:p>
          <a:p>
            <a:pPr marL="0" indent="0">
              <a:buNone/>
            </a:pPr>
            <a:r>
              <a:rPr lang="hr-HR" sz="2400" dirty="0"/>
              <a:t>3. socijalno dostojanstvo</a:t>
            </a:r>
            <a:endParaRPr lang="en-US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801D7EC-769F-4175-808E-79600F2CB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9712"/>
            <a:ext cx="4075756" cy="34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B5D2-6A91-1042-AE5A-D84D182489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HR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SADRŽAJ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127291-A91B-4F1C-9796-7192B7CA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381"/>
              </p:ext>
            </p:extLst>
          </p:nvPr>
        </p:nvGraphicFramePr>
        <p:xfrm>
          <a:off x="2901950" y="863600"/>
          <a:ext cx="54864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4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C7DB-76B2-8D44-8E7A-F6CCBCBE67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HR" sz="2400" b="1" dirty="0">
                <a:solidFill>
                  <a:schemeClr val="tx1"/>
                </a:solidFill>
              </a:rPr>
              <a:t>Dostojanstveno umiranje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28D3-EEB1-B14D-9324-A055C7F2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2348880"/>
            <a:ext cx="5486400" cy="512064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dostojanstveno umiranje ljudsko je pravo</a:t>
            </a:r>
          </a:p>
          <a:p>
            <a:r>
              <a:rPr lang="hr-HR" sz="2400" dirty="0"/>
              <a:t>smrt je sastavni dio života i na nju ne bi trebalo gledati kao na neuspjeh medicine</a:t>
            </a:r>
          </a:p>
          <a:p>
            <a:r>
              <a:rPr lang="hr-HR" sz="2400" dirty="0"/>
              <a:t>prirodna smrt se smatra u starijoj životnoj dobi koju osoba može svjesno prihvatiti i za koju se pripremi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10F380-BC1C-4D6D-82AE-0B8FE48A3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836711"/>
            <a:ext cx="4896544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4B173-3C09-AC45-A00D-774C914C8C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504" y="-747464"/>
            <a:ext cx="9036496" cy="5121275"/>
          </a:xfrm>
        </p:spPr>
        <p:txBody>
          <a:bodyPr>
            <a:normAutofit/>
          </a:bodyPr>
          <a:lstStyle/>
          <a:p>
            <a:r>
              <a:rPr lang="hr-HR" sz="2400" dirty="0"/>
              <a:t>većina umirućih pacijenata kaže da se više boje izolacije i samoće na kraju života negoli boli</a:t>
            </a:r>
            <a:endParaRPr lang="en-HR" sz="2400" dirty="0"/>
          </a:p>
          <a:p>
            <a:r>
              <a:rPr lang="hr-HR" sz="2400" dirty="0"/>
              <a:t>prisutnost drugog čovjeka najjača je intervencija u skrbi za drugog čovjeka</a:t>
            </a:r>
            <a:endParaRPr lang="en-HR" sz="2400" dirty="0"/>
          </a:p>
          <a:p>
            <a:r>
              <a:rPr lang="hr-HR" sz="2400" dirty="0"/>
              <a:t>umiruće osobe kojima se omogući spoznaja da su voljene i da njihova ostavština ostaje, mirnije prihvaćaju smrt</a:t>
            </a:r>
            <a:endParaRPr lang="en-HR" sz="2400" dirty="0"/>
          </a:p>
          <a:p>
            <a:r>
              <a:rPr lang="hr-HR" sz="2400" dirty="0"/>
              <a:t>pred osobom na kraju života treba zadržati osjećaj mira</a:t>
            </a:r>
            <a:endParaRPr lang="en-HR" sz="2400" dirty="0"/>
          </a:p>
          <a:p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24E511-C2A3-428C-B0C6-2972B647F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573016"/>
            <a:ext cx="4896544" cy="30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E1239-D46F-9C4E-BA5F-05F7EC6572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443"/>
          <a:stretch>
            <a:fillRect/>
          </a:stretch>
        </p:blipFill>
        <p:spPr>
          <a:xfrm>
            <a:off x="16" y="116632"/>
            <a:ext cx="9143984" cy="6741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B7844-FDA9-8B4A-9521-CC34C0E6A1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63688"/>
            <a:ext cx="7880350" cy="1543050"/>
          </a:xfrm>
        </p:spPr>
        <p:txBody>
          <a:bodyPr anchor="b">
            <a:normAutofit/>
          </a:bodyPr>
          <a:lstStyle/>
          <a:p>
            <a:r>
              <a:rPr lang="hr-HR" sz="3750" b="1" dirty="0">
                <a:solidFill>
                  <a:schemeClr val="tx1"/>
                </a:solidFill>
              </a:rPr>
              <a:t>Pacijentu se uvijek može dati nada…</a:t>
            </a:r>
            <a:endParaRPr lang="en-HR" sz="375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6C5-4D9E-DE44-BDB7-65028CF5D9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484563"/>
            <a:ext cx="7880350" cy="2001837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 će bol biti umanjena a ostali neugodni simptomi uklonjeni</a:t>
            </a:r>
            <a:endParaRPr lang="en-HR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 će razriješiti problematične odnose sa svojim bližnjima</a:t>
            </a:r>
            <a:endParaRPr lang="en-HR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 će imati dostojanstvenu smrt.</a:t>
            </a:r>
            <a:endParaRPr lang="en-HR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H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315E8A-3861-9649-A381-333BFACAE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09188"/>
              </p:ext>
            </p:extLst>
          </p:nvPr>
        </p:nvGraphicFramePr>
        <p:xfrm>
          <a:off x="5289733" y="5331574"/>
          <a:ext cx="3854251" cy="14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251">
                  <a:extLst>
                    <a:ext uri="{9D8B030D-6E8A-4147-A177-3AD203B41FA5}">
                      <a16:colId xmlns:a16="http://schemas.microsoft.com/office/drawing/2014/main" val="1278230049"/>
                    </a:ext>
                  </a:extLst>
                </a:gridCol>
              </a:tblGrid>
              <a:tr h="1440180">
                <a:tc>
                  <a:txBody>
                    <a:bodyPr/>
                    <a:lstStyle/>
                    <a:p>
                      <a:pPr algn="ctr"/>
                      <a:r>
                        <a:rPr lang="en-HR" sz="1500" b="0" i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Jedna od značajnih intervencija u skrbi za umiruće je TERAPIJSKI DODIR – obratite pažnju na pozadinu: koja je specifičnost ove slike? Drži li medicinska sestra ruke ispod ruku pacijenta ili ispod? Što mislite, zašto je to važno? (pacijentu uvijek treba omogućiti kontrolu dodira)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14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Bioetički i zakonodavni aspekti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sz="2000" u="sng" dirty="0">
                <a:solidFill>
                  <a:schemeClr val="tx1"/>
                </a:solidFill>
                <a:cs typeface="Arial" pitchFamily="34" charset="0"/>
              </a:rPr>
              <a:t>Uvijek poštovati četiri principa:</a:t>
            </a:r>
          </a:p>
          <a:p>
            <a:pPr marL="0" indent="0">
              <a:buNone/>
            </a:pPr>
            <a:r>
              <a:rPr lang="hr-HR" sz="2000" u="sng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hr-HR" sz="2000" dirty="0">
                <a:solidFill>
                  <a:schemeClr val="tx1"/>
                </a:solidFill>
                <a:cs typeface="Arial" pitchFamily="34" charset="0"/>
              </a:rPr>
              <a:t>autonomija bolesnika </a:t>
            </a:r>
          </a:p>
          <a:p>
            <a:pPr marL="514350" indent="-514350">
              <a:buFont typeface="+mj-lt"/>
              <a:buAutoNum type="arabicParenR"/>
            </a:pPr>
            <a:r>
              <a:rPr lang="hr-HR" sz="2000" dirty="0">
                <a:solidFill>
                  <a:schemeClr val="tx1"/>
                </a:solidFill>
                <a:cs typeface="Arial" pitchFamily="34" charset="0"/>
              </a:rPr>
              <a:t>raditi u korist bolesnika</a:t>
            </a:r>
          </a:p>
          <a:p>
            <a:pPr marL="514350" indent="-514350">
              <a:buFont typeface="+mj-lt"/>
              <a:buAutoNum type="arabicParenR"/>
            </a:pPr>
            <a:r>
              <a:rPr lang="hr-HR" sz="2000" dirty="0">
                <a:solidFill>
                  <a:schemeClr val="tx1"/>
                </a:solidFill>
                <a:cs typeface="Arial" pitchFamily="34" charset="0"/>
              </a:rPr>
              <a:t> ne štetiti </a:t>
            </a:r>
            <a:r>
              <a:rPr lang="hr-HR" sz="2000" i="1" dirty="0">
                <a:solidFill>
                  <a:schemeClr val="tx1"/>
                </a:solidFill>
                <a:cs typeface="Arial" pitchFamily="34" charset="0"/>
              </a:rPr>
              <a:t>(primum nil </a:t>
            </a:r>
            <a:r>
              <a:rPr lang="hr-HR" sz="2000" i="1" dirty="0" err="1">
                <a:solidFill>
                  <a:schemeClr val="tx1"/>
                </a:solidFill>
                <a:cs typeface="Arial" pitchFamily="34" charset="0"/>
              </a:rPr>
              <a:t>nocere</a:t>
            </a:r>
            <a:r>
              <a:rPr lang="hr-HR" sz="2000" i="1" dirty="0">
                <a:solidFill>
                  <a:schemeClr val="tx1"/>
                </a:solidFill>
                <a:cs typeface="Arial" pitchFamily="34" charset="0"/>
              </a:rPr>
              <a:t>) </a:t>
            </a:r>
          </a:p>
          <a:p>
            <a:pPr marL="514350" indent="-514350">
              <a:buFont typeface="+mj-lt"/>
              <a:buAutoNum type="arabicParenR"/>
            </a:pPr>
            <a:r>
              <a:rPr lang="hr-HR" sz="2000" dirty="0">
                <a:solidFill>
                  <a:schemeClr val="tx1"/>
                </a:solidFill>
                <a:cs typeface="Arial" pitchFamily="34" charset="0"/>
              </a:rPr>
              <a:t>pravednost </a:t>
            </a:r>
          </a:p>
          <a:p>
            <a:pPr>
              <a:buFontTx/>
              <a:buNone/>
            </a:pP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9" y="4509120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2308EC-1BB5-48B8-8F0D-1A211AC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hr-HR" sz="2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Brojne etičke dileme:</a:t>
            </a:r>
            <a:br>
              <a:rPr lang="hr-HR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hr-HR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260648"/>
            <a:ext cx="5486400" cy="512064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r-HR" sz="2400" dirty="0">
                <a:solidFill>
                  <a:schemeClr val="tx1"/>
                </a:solidFill>
                <a:cs typeface="Arial" pitchFamily="34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hr-HR" sz="2800" dirty="0">
                <a:solidFill>
                  <a:schemeClr val="tx1"/>
                </a:solidFill>
                <a:cs typeface="Arial" pitchFamily="34" charset="0"/>
              </a:rPr>
              <a:t>Do kad pacijenta treba aktivno liječiti?</a:t>
            </a:r>
          </a:p>
          <a:p>
            <a:pPr>
              <a:lnSpc>
                <a:spcPct val="90000"/>
              </a:lnSpc>
            </a:pPr>
            <a:r>
              <a:rPr lang="hr-HR" sz="2800" dirty="0">
                <a:solidFill>
                  <a:schemeClr val="tx1"/>
                </a:solidFill>
                <a:cs typeface="Arial" pitchFamily="34" charset="0"/>
              </a:rPr>
              <a:t>Kad stati s liječenjem? </a:t>
            </a:r>
          </a:p>
          <a:p>
            <a:pPr>
              <a:lnSpc>
                <a:spcPct val="90000"/>
              </a:lnSpc>
            </a:pPr>
            <a:r>
              <a:rPr lang="hr-HR" sz="2800" dirty="0">
                <a:solidFill>
                  <a:schemeClr val="tx1"/>
                </a:solidFill>
                <a:cs typeface="Arial" pitchFamily="34" charset="0"/>
              </a:rPr>
              <a:t>Je li pacijent sposoban donijeti takvu odluku? </a:t>
            </a:r>
          </a:p>
          <a:p>
            <a:pPr>
              <a:lnSpc>
                <a:spcPct val="90000"/>
              </a:lnSpc>
            </a:pPr>
            <a:r>
              <a:rPr lang="hr-HR" sz="2800" dirty="0">
                <a:solidFill>
                  <a:schemeClr val="tx1"/>
                </a:solidFill>
                <a:cs typeface="Arial" pitchFamily="34" charset="0"/>
              </a:rPr>
              <a:t>Ako nije, tko ju treba donijeti?</a:t>
            </a:r>
          </a:p>
          <a:p>
            <a:pPr>
              <a:lnSpc>
                <a:spcPct val="90000"/>
              </a:lnSpc>
            </a:pPr>
            <a:r>
              <a:rPr lang="hr-HR" sz="2800" dirty="0">
                <a:cs typeface="Arial" pitchFamily="34" charset="0"/>
              </a:rPr>
              <a:t>Što kad pacijent želi prestanak aktivnog liječenja, a obitelj se protivi?</a:t>
            </a:r>
          </a:p>
          <a:p>
            <a:pPr>
              <a:lnSpc>
                <a:spcPct val="90000"/>
              </a:lnSpc>
            </a:pP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2339752" cy="19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8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80A0-3CAE-F043-A0F4-9F87E62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HR" b="1" dirty="0">
                <a:solidFill>
                  <a:schemeClr val="tx1"/>
                </a:solidFill>
              </a:rPr>
              <a:t>Pitanja za ponavljanje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87A7-3DFB-6F4E-B9CF-6125D251D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Što je palijativna skrb?</a:t>
            </a:r>
          </a:p>
          <a:p>
            <a:r>
              <a:rPr lang="hr-HR" sz="2800" dirty="0"/>
              <a:t>Koja su načela palijativne skrbi?</a:t>
            </a:r>
          </a:p>
          <a:p>
            <a:r>
              <a:rPr lang="hr-HR" sz="2800" dirty="0"/>
              <a:t>Koje intervencije medicinska sestra pruža umirućem bolesniku?</a:t>
            </a:r>
          </a:p>
          <a:p>
            <a:r>
              <a:rPr lang="hr-HR" sz="2800" dirty="0"/>
              <a:t>Što znači da suočavanje sa smrću i žalovanje nisu linearni procesi?</a:t>
            </a:r>
          </a:p>
          <a:p>
            <a:r>
              <a:rPr lang="hr-HR" sz="2800" dirty="0"/>
              <a:t>Kako medicinska sestra može pomoći ožalošćenim osobama?</a:t>
            </a:r>
          </a:p>
        </p:txBody>
      </p:sp>
    </p:spTree>
    <p:extLst>
      <p:ext uri="{BB962C8B-B14F-4D97-AF65-F5344CB8AC3E}">
        <p14:creationId xmlns:p14="http://schemas.microsoft.com/office/powerpoint/2010/main" val="27659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84111"/>
            <a:ext cx="8507412" cy="1371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 se bolest spriječi  i / ili  izliječi služe</a:t>
            </a:r>
            <a:br>
              <a:rPr lang="hr-HR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hr-HR" sz="32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hr-HR" sz="3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1. </a:t>
            </a:r>
            <a:r>
              <a:rPr lang="hr-HR" sz="2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PREVENTIVA i 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462434" y="6016729"/>
            <a:ext cx="8430046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hr-HR" sz="2800" b="1" dirty="0">
                <a:cs typeface="Arial" pitchFamily="34" charset="0"/>
              </a:rPr>
              <a:t>2. KURATIVA</a:t>
            </a:r>
            <a:endParaRPr lang="hr-HR" sz="2800" dirty="0">
              <a:cs typeface="Arial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8BAF96-9BE7-4B82-95FF-20DA70761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52" y="1655711"/>
            <a:ext cx="6474296" cy="431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332656"/>
            <a:ext cx="7931150" cy="811213"/>
          </a:xfrm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hr-HR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kad bolest postane neizlječiva?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423861"/>
            <a:ext cx="7787208" cy="308525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5085184"/>
            <a:ext cx="3528392" cy="15797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5D35-62E6-744F-904F-E2C1B61E23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HR" sz="3200" b="1" dirty="0">
                <a:solidFill>
                  <a:schemeClr val="tx1"/>
                </a:solidFill>
                <a:cs typeface="Arial" panose="020B0604020202020204" pitchFamily="34" charset="0"/>
              </a:rPr>
              <a:t>Palijativna skrb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0A2-F43A-1042-A9D1-11E959159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+mj-lt"/>
                <a:cs typeface="Arial" panose="020B0604020202020204" pitchFamily="34" charset="0"/>
              </a:rPr>
              <a:t>palijativna skrb je skrb za pacijente čija bolest ne reagira na postupke liječenja</a:t>
            </a:r>
          </a:p>
          <a:p>
            <a:r>
              <a:rPr lang="hr-HR" sz="2400" dirty="0">
                <a:latin typeface="+mj-lt"/>
                <a:cs typeface="Arial" panose="020B0604020202020204" pitchFamily="34" charset="0"/>
              </a:rPr>
              <a:t>cilj palijativne skrbi je povećati kvalitetu života i umanjiti simptome</a:t>
            </a:r>
          </a:p>
          <a:p>
            <a:r>
              <a:rPr lang="hr-HR" sz="2400" dirty="0">
                <a:latin typeface="+mj-lt"/>
                <a:cs typeface="Arial" panose="020B0604020202020204" pitchFamily="34" charset="0"/>
              </a:rPr>
              <a:t>zadaća palijativne skrbi nije niti produžiti niti skratiti život, već osigurati kvalitetu života</a:t>
            </a:r>
          </a:p>
          <a:p>
            <a:r>
              <a:rPr lang="hr-HR" sz="2400" dirty="0">
                <a:latin typeface="+mj-lt"/>
                <a:cs typeface="Arial" panose="020B0604020202020204" pitchFamily="34" charset="0"/>
              </a:rPr>
              <a:t>usmjerena je na bolesnika, obitelj i zajednicu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08E29D-A61A-432C-822B-B091A10B7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075181"/>
            <a:ext cx="316835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55530" y="1864036"/>
            <a:ext cx="5486400" cy="5120640"/>
          </a:xfrm>
        </p:spPr>
        <p:txBody>
          <a:bodyPr>
            <a:normAutofit/>
          </a:bodyPr>
          <a:lstStyle/>
          <a:p>
            <a:endParaRPr lang="hr-HR" sz="2400" dirty="0"/>
          </a:p>
          <a:p>
            <a:endParaRPr lang="hr-HR" sz="2400" dirty="0"/>
          </a:p>
          <a:p>
            <a:r>
              <a:rPr lang="hr-HR" sz="2400" dirty="0">
                <a:cs typeface="Arial" panose="020B0604020202020204" pitchFamily="34" charset="0"/>
              </a:rPr>
              <a:t>je briga za teško i neizlječivo bolesne te umiruće osobe i njihove obitelji</a:t>
            </a:r>
          </a:p>
          <a:p>
            <a:r>
              <a:rPr lang="hr-HR" sz="2400" dirty="0">
                <a:cs typeface="Arial" panose="020B0604020202020204" pitchFamily="34" charset="0"/>
              </a:rPr>
              <a:t>ona u prvi plan stavlja bolesnika i obitelj</a:t>
            </a:r>
          </a:p>
          <a:p>
            <a:r>
              <a:rPr lang="hr-HR" sz="2400" dirty="0">
                <a:cs typeface="Arial" panose="020B0604020202020204" pitchFamily="34" charset="0"/>
              </a:rPr>
              <a:t> pružajući im sustav potpore koji nastoji bolesniku osigurati dostojanstven život do kraja</a:t>
            </a:r>
          </a:p>
          <a:p>
            <a:endParaRPr lang="hr-HR" sz="2400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8F95A950-880C-458A-ADA0-A2314E7EBB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Arial" panose="020B0604020202020204" pitchFamily="34" charset="0"/>
              </a:rPr>
              <a:t>Palijativna skrb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628F56A-E1B4-46B5-8A00-4C340EB2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6672"/>
            <a:ext cx="5112568" cy="26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4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BCB921E-562A-4B15-BDE1-8ED255E8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57" y="116632"/>
            <a:ext cx="9144000" cy="6858000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D9A5116A-B2E2-4CEE-9115-A3A7BDF3137C}"/>
              </a:ext>
            </a:extLst>
          </p:cNvPr>
          <p:cNvSpPr/>
          <p:nvPr/>
        </p:nvSpPr>
        <p:spPr>
          <a:xfrm>
            <a:off x="2482325" y="332656"/>
            <a:ext cx="4179349" cy="5078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r-HR" sz="2700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Osnovni cilj palijativne skrbi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1093197-267B-4325-B270-955014AB90C6}"/>
              </a:ext>
            </a:extLst>
          </p:cNvPr>
          <p:cNvSpPr/>
          <p:nvPr/>
        </p:nvSpPr>
        <p:spPr>
          <a:xfrm>
            <a:off x="1835696" y="2690336"/>
            <a:ext cx="633670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400" dirty="0"/>
              <a:t>1. kontrola boli i drugih simptoma koji uzrokuju patnju</a:t>
            </a:r>
          </a:p>
          <a:p>
            <a:r>
              <a:rPr lang="hr-HR" sz="2400" dirty="0"/>
              <a:t>2. bilo tjelesnu, psihosocijalnu ili duhovnu </a:t>
            </a:r>
          </a:p>
          <a:p>
            <a:r>
              <a:rPr lang="hr-HR" sz="2400" dirty="0"/>
              <a:t>Cilj palijativne skrbi je postizanje najbolje kvalitete života za pacijente i njihove obitelji</a:t>
            </a:r>
          </a:p>
        </p:txBody>
      </p:sp>
    </p:spTree>
    <p:extLst>
      <p:ext uri="{BB962C8B-B14F-4D97-AF65-F5344CB8AC3E}">
        <p14:creationId xmlns:p14="http://schemas.microsoft.com/office/powerpoint/2010/main" val="265579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27584" y="76470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Palijativna skrb obuhvaća i psihosocijalnu te duhovnu pomoć obitelji u procesu žalovanja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16832"/>
            <a:ext cx="6768752" cy="45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FF8D-C5F1-1F49-9400-595A9D1078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HR" b="1" dirty="0">
                <a:solidFill>
                  <a:schemeClr val="tx1"/>
                </a:solidFill>
                <a:cs typeface="Arial" panose="020B0604020202020204" pitchFamily="34" charset="0"/>
              </a:rPr>
              <a:t>Načela palijativne skrbi (SZO)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35204-C1C5-C745-9B1D-EB10BE6D7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hr-HR" sz="2400" dirty="0">
                <a:latin typeface="+mj-lt"/>
                <a:cs typeface="Arial" panose="020B0604020202020204" pitchFamily="34" charset="0"/>
              </a:rPr>
              <a:t>palijativna skrbi potvrđuje život i smatra umiranje normalnim procesom</a:t>
            </a:r>
          </a:p>
          <a:p>
            <a:pPr marL="385763" indent="-385763">
              <a:buFont typeface="+mj-lt"/>
              <a:buAutoNum type="arabicPeriod"/>
            </a:pPr>
            <a:r>
              <a:rPr lang="hr-HR" sz="2400" dirty="0">
                <a:latin typeface="+mj-lt"/>
                <a:cs typeface="Arial" panose="020B0604020202020204" pitchFamily="34" charset="0"/>
              </a:rPr>
              <a:t>niti usporava, niti ubrzava smrt</a:t>
            </a:r>
          </a:p>
          <a:p>
            <a:pPr marL="385763" indent="-385763">
              <a:buFont typeface="+mj-lt"/>
              <a:buAutoNum type="arabicPeriod"/>
            </a:pPr>
            <a:r>
              <a:rPr lang="hr-HR" sz="2400" dirty="0">
                <a:latin typeface="+mj-lt"/>
                <a:cs typeface="Arial" panose="020B0604020202020204" pitchFamily="34" charset="0"/>
              </a:rPr>
              <a:t>ublažuje bol i druge nelagodne simptome</a:t>
            </a:r>
          </a:p>
          <a:p>
            <a:pPr marL="385763" indent="-385763">
              <a:buFont typeface="+mj-lt"/>
              <a:buAutoNum type="arabicPeriod"/>
            </a:pPr>
            <a:r>
              <a:rPr lang="hr-HR" sz="2400" dirty="0">
                <a:latin typeface="+mj-lt"/>
                <a:cs typeface="Arial" panose="020B0604020202020204" pitchFamily="34" charset="0"/>
              </a:rPr>
              <a:t>uključuje psihološko i duhovno gledište palijativne njege</a:t>
            </a:r>
          </a:p>
          <a:p>
            <a:pPr marL="385763" indent="-385763">
              <a:buFont typeface="+mj-lt"/>
              <a:buAutoNum type="arabicPeriod"/>
            </a:pPr>
            <a:r>
              <a:rPr lang="hr-HR" sz="2400" dirty="0">
                <a:latin typeface="+mj-lt"/>
                <a:cs typeface="Arial" panose="020B0604020202020204" pitchFamily="34" charset="0"/>
              </a:rPr>
              <a:t>pruža sustav potpore pomažući pacijentima da žive aktivno</a:t>
            </a:r>
          </a:p>
          <a:p>
            <a:pPr marL="385763" indent="-385763">
              <a:buFont typeface="+mj-lt"/>
              <a:buAutoNum type="arabicPeriod"/>
            </a:pPr>
            <a:r>
              <a:rPr lang="hr-HR" sz="2400" dirty="0">
                <a:latin typeface="+mj-lt"/>
                <a:cs typeface="Arial" panose="020B0604020202020204" pitchFamily="34" charset="0"/>
              </a:rPr>
              <a:t>pruža sustav potpore pomažući obitelji tijekom pacijentove bolesti i tijekom žalovanja</a:t>
            </a:r>
          </a:p>
        </p:txBody>
      </p:sp>
    </p:spTree>
    <p:extLst>
      <p:ext uri="{BB962C8B-B14F-4D97-AF65-F5344CB8AC3E}">
        <p14:creationId xmlns:p14="http://schemas.microsoft.com/office/powerpoint/2010/main" val="15058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0"/>
    </mc:Fallback>
  </mc:AlternateContent>
</p:sld>
</file>

<file path=ppt/theme/theme1.xml><?xml version="1.0" encoding="utf-8"?>
<a:theme xmlns:a="http://schemas.openxmlformats.org/drawingml/2006/main" name="duda">
  <a:themeElements>
    <a:clrScheme name="Okvir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da" id="{6BEE8570-8062-44D7-A9B9-92225DB5EA87}" vid="{1CDFAEB0-4C9D-463C-976A-5F030B19493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duda</Template>
  <TotalTime>4023</TotalTime>
  <Words>932</Words>
  <Application>Microsoft Office PowerPoint</Application>
  <PresentationFormat>Prikaz na zaslonu (4:3)</PresentationFormat>
  <Paragraphs>136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Times New Roman</vt:lpstr>
      <vt:lpstr>Wingdings</vt:lpstr>
      <vt:lpstr>Wingdings 2</vt:lpstr>
      <vt:lpstr>duda</vt:lpstr>
      <vt:lpstr>PowerPoint prezentacija</vt:lpstr>
      <vt:lpstr>SADRŽAJ</vt:lpstr>
      <vt:lpstr>Da se bolest spriječi  i / ili  izliječi služe  1. PREVENTIVA i </vt:lpstr>
      <vt:lpstr>A kad bolest postane neizlječiva?</vt:lpstr>
      <vt:lpstr>Palijativna skrb</vt:lpstr>
      <vt:lpstr>Palijativna skrb </vt:lpstr>
      <vt:lpstr>PowerPoint prezentacija</vt:lpstr>
      <vt:lpstr>PowerPoint prezentacija</vt:lpstr>
      <vt:lpstr>Načela palijativne skrbi (SZO)</vt:lpstr>
      <vt:lpstr>PowerPoint prezentacija</vt:lpstr>
      <vt:lpstr>Fizička skrb  Fizički simptomi kod terminalnih bolesnika ovise o bolesti, njezinom tijeku i fazi te samom bolesniku, ali najčešće se spominju:   </vt:lpstr>
      <vt:lpstr>Psihosocijalna skrb/ najčešći problemi su: bol, strah za budućnost, gubitak samostalnosti, briga za svoju obitelj </vt:lpstr>
      <vt:lpstr>Duhovna skrb Pitanja i duhovne brige koje se javljaju pri kraju života odnose se na prošlost, sadašnjost i budućnost: </vt:lpstr>
      <vt:lpstr>PowerPoint prezentacija</vt:lpstr>
      <vt:lpstr>PowerPoint prezentacija</vt:lpstr>
      <vt:lpstr>Grupe bolesti i stanja</vt:lpstr>
      <vt:lpstr>Hospicij je filozofija skrbi, a ne tip zgrade ili službe -  koja naglašava da se uvijek nešto može učiniti u cilju pomoći bolesniku; </vt:lpstr>
      <vt:lpstr>Intervencije medicinske sestre:</vt:lpstr>
      <vt:lpstr>Ili u 3 velike skupine</vt:lpstr>
      <vt:lpstr>Dostojanstveno umiranje</vt:lpstr>
      <vt:lpstr>PowerPoint prezentacija</vt:lpstr>
      <vt:lpstr>Pacijentu se uvijek može dati nada…</vt:lpstr>
      <vt:lpstr>Bioetički i zakonodavni aspekti </vt:lpstr>
      <vt:lpstr>Brojne etičke dileme: </vt:lpstr>
      <vt:lpstr>Pitanja za 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PSIHOTERAPIJSKI INTERVJU U DIJAGNOSTICI PTSD</dc:title>
  <dc:creator>Gegurek</dc:creator>
  <cp:lastModifiedBy>Korisnik</cp:lastModifiedBy>
  <cp:revision>401</cp:revision>
  <dcterms:created xsi:type="dcterms:W3CDTF">2007-04-28T17:34:34Z</dcterms:created>
  <dcterms:modified xsi:type="dcterms:W3CDTF">2020-04-29T14:47:59Z</dcterms:modified>
</cp:coreProperties>
</file>