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sldIdLst>
    <p:sldId id="274" r:id="rId2"/>
    <p:sldId id="257" r:id="rId3"/>
    <p:sldId id="276" r:id="rId4"/>
    <p:sldId id="277" r:id="rId5"/>
    <p:sldId id="278" r:id="rId6"/>
    <p:sldId id="279" r:id="rId7"/>
    <p:sldId id="268" r:id="rId8"/>
    <p:sldId id="269" r:id="rId9"/>
    <p:sldId id="270" r:id="rId10"/>
    <p:sldId id="280" r:id="rId11"/>
    <p:sldId id="281" r:id="rId12"/>
    <p:sldId id="282" r:id="rId13"/>
    <p:sldId id="283" r:id="rId14"/>
    <p:sldId id="284" r:id="rId15"/>
    <p:sldId id="285" r:id="rId16"/>
    <p:sldId id="286" r:id="rId17"/>
    <p:sldId id="287" r:id="rId18"/>
    <p:sldId id="272" r:id="rId19"/>
    <p:sldId id="288" r:id="rId20"/>
    <p:sldId id="271" r:id="rId21"/>
    <p:sldId id="289" r:id="rId22"/>
    <p:sldId id="290" r:id="rId23"/>
    <p:sldId id="291" r:id="rId24"/>
    <p:sldId id="292" r:id="rId25"/>
    <p:sldId id="293" r:id="rId26"/>
    <p:sldId id="265" r:id="rId27"/>
    <p:sldId id="273" r:id="rId28"/>
    <p:sldId id="294" r:id="rId29"/>
  </p:sldIdLst>
  <p:sldSz cx="12192000" cy="6858000"/>
  <p:notesSz cx="6858000" cy="9144000"/>
  <p:custDataLst>
    <p:tags r:id="rId30"/>
  </p:custDataLst>
  <p:defaultTextStyle>
    <a:defPPr>
      <a:defRPr lang="en-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4586"/>
  </p:normalViewPr>
  <p:slideViewPr>
    <p:cSldViewPr snapToGrid="0" snapToObjects="1">
      <p:cViewPr varScale="1">
        <p:scale>
          <a:sx n="81" d="100"/>
          <a:sy n="81" d="100"/>
        </p:scale>
        <p:origin x="518" y="7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F5D28C-4F01-4D1B-A809-173D9D56CC2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06F8EEF3-E0F3-4526-B299-2725BA514C05}" type="parTrans" cxnId="{DD820D01-3973-4280-8445-3C4F6A313D5F}">
      <dgm:prSet/>
      <dgm:spPr/>
      <dgm:t>
        <a:bodyPr/>
        <a:lstStyle/>
        <a:p>
          <a:endParaRPr lang="en-US"/>
        </a:p>
      </dgm:t>
    </dgm:pt>
    <dgm:pt modelId="{0B3CC0F9-8058-4907-9A1C-680ABA99FB42}">
      <dgm:prSet/>
      <dgm:spPr/>
      <dgm:t>
        <a:bodyPr/>
        <a:lstStyle/>
        <a:p>
          <a:r>
            <a:rPr lang="hr-HR" dirty="0"/>
            <a:t>Eutanazija</a:t>
          </a:r>
          <a:endParaRPr lang="en-US" dirty="0"/>
        </a:p>
      </dgm:t>
    </dgm:pt>
    <dgm:pt modelId="{8C2A51C0-A4B8-4820-9551-65EC89238FC3}" type="sibTrans" cxnId="{DD820D01-3973-4280-8445-3C4F6A313D5F}">
      <dgm:prSet/>
      <dgm:spPr/>
      <dgm:t>
        <a:bodyPr/>
        <a:lstStyle/>
        <a:p>
          <a:endParaRPr lang="en-US"/>
        </a:p>
      </dgm:t>
    </dgm:pt>
    <dgm:pt modelId="{53218AB3-6BA1-4066-BFCB-1C2C4F82AF02}" type="parTrans" cxnId="{8F8951A6-2239-411B-9604-D15B6583239D}">
      <dgm:prSet/>
      <dgm:spPr/>
      <dgm:t>
        <a:bodyPr/>
        <a:lstStyle/>
        <a:p>
          <a:endParaRPr lang="en-US"/>
        </a:p>
      </dgm:t>
    </dgm:pt>
    <dgm:pt modelId="{949156A2-6288-4B75-AD9B-76A9F311493B}">
      <dgm:prSet/>
      <dgm:spPr/>
      <dgm:t>
        <a:bodyPr/>
        <a:lstStyle/>
        <a:p>
          <a:r>
            <a:rPr lang="hr-HR"/>
            <a:t>Vrste eutanazije</a:t>
          </a:r>
          <a:endParaRPr lang="en-US"/>
        </a:p>
      </dgm:t>
    </dgm:pt>
    <dgm:pt modelId="{1B01EECE-FCB4-4F9E-ABAB-BB0AB7CE892A}" type="sibTrans" cxnId="{8F8951A6-2239-411B-9604-D15B6583239D}">
      <dgm:prSet/>
      <dgm:spPr/>
      <dgm:t>
        <a:bodyPr/>
        <a:lstStyle/>
        <a:p>
          <a:endParaRPr lang="en-US"/>
        </a:p>
      </dgm:t>
    </dgm:pt>
    <dgm:pt modelId="{9D8DA96C-E308-4492-B322-B2C79911C622}" type="parTrans" cxnId="{BE3C9F2F-60FB-4265-B359-AA7108A21757}">
      <dgm:prSet/>
      <dgm:spPr/>
      <dgm:t>
        <a:bodyPr/>
        <a:lstStyle/>
        <a:p>
          <a:endParaRPr lang="en-US"/>
        </a:p>
      </dgm:t>
    </dgm:pt>
    <dgm:pt modelId="{EC3B8A6D-596D-4177-8836-4113DD04ED1C}">
      <dgm:prSet/>
      <dgm:spPr/>
      <dgm:t>
        <a:bodyPr/>
        <a:lstStyle/>
        <a:p>
          <a:r>
            <a:rPr lang="hr-HR"/>
            <a:t>Etičke dvojbe vezane uz eutanaziju</a:t>
          </a:r>
          <a:endParaRPr lang="en-US"/>
        </a:p>
      </dgm:t>
    </dgm:pt>
    <dgm:pt modelId="{EDC154D3-0121-4EBD-8631-D31403FA383D}" type="sibTrans" cxnId="{BE3C9F2F-60FB-4265-B359-AA7108A21757}">
      <dgm:prSet/>
      <dgm:spPr/>
      <dgm:t>
        <a:bodyPr/>
        <a:lstStyle/>
        <a:p>
          <a:endParaRPr lang="en-US"/>
        </a:p>
      </dgm:t>
    </dgm:pt>
    <dgm:pt modelId="{ECBAC708-80A1-1649-964E-1C24BD025A98}" type="pres">
      <dgm:prSet presAssocID="{19F5D28C-4F01-4D1B-A809-173D9D56CC2B}" presName="linear" presStyleCnt="0">
        <dgm:presLayoutVars>
          <dgm:animLvl val="lvl"/>
          <dgm:resizeHandles val="exact"/>
        </dgm:presLayoutVars>
      </dgm:prSet>
      <dgm:spPr/>
    </dgm:pt>
    <dgm:pt modelId="{BC7F3F5A-1B36-7541-BF8E-4CE86D4E8F63}" type="pres">
      <dgm:prSet presAssocID="{0B3CC0F9-8058-4907-9A1C-680ABA99FB42}" presName="parentText" presStyleLbl="node1" presStyleIdx="0" presStyleCnt="3">
        <dgm:presLayoutVars>
          <dgm:chMax val="0"/>
          <dgm:bulletEnabled val="1"/>
        </dgm:presLayoutVars>
      </dgm:prSet>
      <dgm:spPr/>
    </dgm:pt>
    <dgm:pt modelId="{DCA7AE5A-78F6-F844-8ABA-260247AB52C1}" type="pres">
      <dgm:prSet presAssocID="{8C2A51C0-A4B8-4820-9551-65EC89238FC3}" presName="spacer" presStyleCnt="0"/>
      <dgm:spPr/>
    </dgm:pt>
    <dgm:pt modelId="{15A2F5CC-4C15-0C4D-B23E-6914DD50AEA7}" type="pres">
      <dgm:prSet presAssocID="{949156A2-6288-4B75-AD9B-76A9F311493B}" presName="parentText" presStyleLbl="node1" presStyleIdx="1" presStyleCnt="3">
        <dgm:presLayoutVars>
          <dgm:chMax val="0"/>
          <dgm:bulletEnabled val="1"/>
        </dgm:presLayoutVars>
      </dgm:prSet>
      <dgm:spPr/>
    </dgm:pt>
    <dgm:pt modelId="{15E68232-6D80-AA4E-AE79-F355FB4778CC}" type="pres">
      <dgm:prSet presAssocID="{1B01EECE-FCB4-4F9E-ABAB-BB0AB7CE892A}" presName="spacer" presStyleCnt="0"/>
      <dgm:spPr/>
    </dgm:pt>
    <dgm:pt modelId="{86C47159-0BD8-3549-9960-3A34EE2E4207}" type="pres">
      <dgm:prSet presAssocID="{EC3B8A6D-596D-4177-8836-4113DD04ED1C}" presName="parentText" presStyleLbl="node1" presStyleIdx="2" presStyleCnt="3">
        <dgm:presLayoutVars>
          <dgm:chMax val="0"/>
          <dgm:bulletEnabled val="1"/>
        </dgm:presLayoutVars>
      </dgm:prSet>
      <dgm:spPr/>
    </dgm:pt>
  </dgm:ptLst>
  <dgm:cxnLst>
    <dgm:cxn modelId="{DD820D01-3973-4280-8445-3C4F6A313D5F}" srcId="{19F5D28C-4F01-4D1B-A809-173D9D56CC2B}" destId="{0B3CC0F9-8058-4907-9A1C-680ABA99FB42}" srcOrd="0" destOrd="0" parTransId="{06F8EEF3-E0F3-4526-B299-2725BA514C05}" sibTransId="{8C2A51C0-A4B8-4820-9551-65EC89238FC3}"/>
    <dgm:cxn modelId="{BE3C9F2F-60FB-4265-B359-AA7108A21757}" srcId="{19F5D28C-4F01-4D1B-A809-173D9D56CC2B}" destId="{EC3B8A6D-596D-4177-8836-4113DD04ED1C}" srcOrd="2" destOrd="0" parTransId="{9D8DA96C-E308-4492-B322-B2C79911C622}" sibTransId="{EDC154D3-0121-4EBD-8631-D31403FA383D}"/>
    <dgm:cxn modelId="{9C666469-3214-4CF2-B1EF-86C918EE5AA8}" type="presOf" srcId="{0B3CC0F9-8058-4907-9A1C-680ABA99FB42}" destId="{BC7F3F5A-1B36-7541-BF8E-4CE86D4E8F63}" srcOrd="0" destOrd="0" presId="urn:microsoft.com/office/officeart/2005/8/layout/vList2"/>
    <dgm:cxn modelId="{CA58F66E-AC34-4C84-A83E-1EFA0FC65DFE}" type="presOf" srcId="{949156A2-6288-4B75-AD9B-76A9F311493B}" destId="{15A2F5CC-4C15-0C4D-B23E-6914DD50AEA7}" srcOrd="0" destOrd="0" presId="urn:microsoft.com/office/officeart/2005/8/layout/vList2"/>
    <dgm:cxn modelId="{B34DCA75-9C6D-47E8-91F9-62C9459A6CE0}" type="presOf" srcId="{EC3B8A6D-596D-4177-8836-4113DD04ED1C}" destId="{86C47159-0BD8-3549-9960-3A34EE2E4207}" srcOrd="0" destOrd="0" presId="urn:microsoft.com/office/officeart/2005/8/layout/vList2"/>
    <dgm:cxn modelId="{601A969A-CB6C-4EE2-9C5F-2B31B0B4C4C6}" type="presOf" srcId="{19F5D28C-4F01-4D1B-A809-173D9D56CC2B}" destId="{ECBAC708-80A1-1649-964E-1C24BD025A98}" srcOrd="0" destOrd="0" presId="urn:microsoft.com/office/officeart/2005/8/layout/vList2"/>
    <dgm:cxn modelId="{8F8951A6-2239-411B-9604-D15B6583239D}" srcId="{19F5D28C-4F01-4D1B-A809-173D9D56CC2B}" destId="{949156A2-6288-4B75-AD9B-76A9F311493B}" srcOrd="1" destOrd="0" parTransId="{53218AB3-6BA1-4066-BFCB-1C2C4F82AF02}" sibTransId="{1B01EECE-FCB4-4F9E-ABAB-BB0AB7CE892A}"/>
    <dgm:cxn modelId="{E8E190E7-6116-4DD7-AE45-1C120492545A}" type="presParOf" srcId="{ECBAC708-80A1-1649-964E-1C24BD025A98}" destId="{BC7F3F5A-1B36-7541-BF8E-4CE86D4E8F63}" srcOrd="0" destOrd="0" presId="urn:microsoft.com/office/officeart/2005/8/layout/vList2"/>
    <dgm:cxn modelId="{C1838086-4A1E-47F0-AF64-4D64581ACB37}" type="presParOf" srcId="{ECBAC708-80A1-1649-964E-1C24BD025A98}" destId="{DCA7AE5A-78F6-F844-8ABA-260247AB52C1}" srcOrd="1" destOrd="0" presId="urn:microsoft.com/office/officeart/2005/8/layout/vList2"/>
    <dgm:cxn modelId="{F1D614A1-323E-48CC-9FFD-FD270E06F51A}" type="presParOf" srcId="{ECBAC708-80A1-1649-964E-1C24BD025A98}" destId="{15A2F5CC-4C15-0C4D-B23E-6914DD50AEA7}" srcOrd="2" destOrd="0" presId="urn:microsoft.com/office/officeart/2005/8/layout/vList2"/>
    <dgm:cxn modelId="{8B5EDB48-FF20-4807-A17C-27BB80BDC2ED}" type="presParOf" srcId="{ECBAC708-80A1-1649-964E-1C24BD025A98}" destId="{15E68232-6D80-AA4E-AE79-F355FB4778CC}" srcOrd="3" destOrd="0" presId="urn:microsoft.com/office/officeart/2005/8/layout/vList2"/>
    <dgm:cxn modelId="{5552344E-9C71-4B0B-9D4D-C65FB8CB451B}" type="presParOf" srcId="{ECBAC708-80A1-1649-964E-1C24BD025A98}" destId="{86C47159-0BD8-3549-9960-3A34EE2E420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F3F5A-1B36-7541-BF8E-4CE86D4E8F63}">
      <dsp:nvSpPr>
        <dsp:cNvPr id="0" name=""/>
        <dsp:cNvSpPr/>
      </dsp:nvSpPr>
      <dsp:spPr>
        <a:xfrm>
          <a:off x="0" y="8335"/>
          <a:ext cx="6364224" cy="174790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hr-HR" sz="4400" kern="1200" dirty="0"/>
            <a:t>Eutanazija</a:t>
          </a:r>
          <a:endParaRPr lang="en-US" sz="4400" kern="1200" dirty="0"/>
        </a:p>
      </dsp:txBody>
      <dsp:txXfrm>
        <a:off x="85326" y="93661"/>
        <a:ext cx="6193572" cy="1577254"/>
      </dsp:txXfrm>
    </dsp:sp>
    <dsp:sp modelId="{15A2F5CC-4C15-0C4D-B23E-6914DD50AEA7}">
      <dsp:nvSpPr>
        <dsp:cNvPr id="0" name=""/>
        <dsp:cNvSpPr/>
      </dsp:nvSpPr>
      <dsp:spPr>
        <a:xfrm>
          <a:off x="0" y="1882962"/>
          <a:ext cx="6364224" cy="174790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hr-HR" sz="4400" kern="1200"/>
            <a:t>Vrste eutanazije</a:t>
          </a:r>
          <a:endParaRPr lang="en-US" sz="4400" kern="1200"/>
        </a:p>
      </dsp:txBody>
      <dsp:txXfrm>
        <a:off x="85326" y="1968288"/>
        <a:ext cx="6193572" cy="1577254"/>
      </dsp:txXfrm>
    </dsp:sp>
    <dsp:sp modelId="{86C47159-0BD8-3549-9960-3A34EE2E4207}">
      <dsp:nvSpPr>
        <dsp:cNvPr id="0" name=""/>
        <dsp:cNvSpPr/>
      </dsp:nvSpPr>
      <dsp:spPr>
        <a:xfrm>
          <a:off x="0" y="3757589"/>
          <a:ext cx="6364224" cy="174790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hr-HR" sz="4400" kern="1200"/>
            <a:t>Etičke dvojbe vezane uz eutanaziju</a:t>
          </a:r>
          <a:endParaRPr lang="en-US" sz="4400" kern="1200"/>
        </a:p>
      </dsp:txBody>
      <dsp:txXfrm>
        <a:off x="85326" y="3842915"/>
        <a:ext cx="6193572" cy="15772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5/1/2020</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0963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5/1/2020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2573870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5/1/2020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0478036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8472166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5/1/2020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5713830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0597919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8140153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5/1/2020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9005297"/>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5/1/2020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23303777"/>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5/1/2020</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5591617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5308974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534471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0BEF536-5739-42CF-8F32-4EE267B154D7}"/>
              </a:ext>
            </a:extLst>
          </p:cNvPr>
          <p:cNvSpPr>
            <a:spLocks noGrp="1"/>
          </p:cNvSpPr>
          <p:nvPr>
            <p:ph type="title" idx="4294967295"/>
          </p:nvPr>
        </p:nvSpPr>
        <p:spPr>
          <a:xfrm>
            <a:off x="2024063" y="549275"/>
            <a:ext cx="10167937" cy="1179513"/>
          </a:xfrm>
        </p:spPr>
        <p:txBody>
          <a:bodyPr/>
          <a:lstStyle/>
          <a:p>
            <a:r>
              <a:rPr lang="hr-HR" b="1" dirty="0"/>
              <a:t>Eutanazija</a:t>
            </a:r>
          </a:p>
        </p:txBody>
      </p:sp>
      <p:pic>
        <p:nvPicPr>
          <p:cNvPr id="4" name="Slika 3">
            <a:extLst>
              <a:ext uri="{FF2B5EF4-FFF2-40B4-BE49-F238E27FC236}">
                <a16:creationId xmlns:a16="http://schemas.microsoft.com/office/drawing/2014/main" id="{65CCF767-B71B-4BA9-B310-16FE76263F7F}"/>
              </a:ext>
            </a:extLst>
          </p:cNvPr>
          <p:cNvPicPr>
            <a:picLocks noChangeAspect="1"/>
          </p:cNvPicPr>
          <p:nvPr/>
        </p:nvPicPr>
        <p:blipFill>
          <a:blip r:embed="rId2"/>
          <a:stretch>
            <a:fillRect/>
          </a:stretch>
        </p:blipFill>
        <p:spPr>
          <a:xfrm>
            <a:off x="94268" y="-139046"/>
            <a:ext cx="11811786" cy="7099562"/>
          </a:xfrm>
          <a:prstGeom prst="rect">
            <a:avLst/>
          </a:prstGeom>
        </p:spPr>
      </p:pic>
      <p:sp>
        <p:nvSpPr>
          <p:cNvPr id="5" name="Pravokutnik: zaobljeni kutovi 4">
            <a:extLst>
              <a:ext uri="{FF2B5EF4-FFF2-40B4-BE49-F238E27FC236}">
                <a16:creationId xmlns:a16="http://schemas.microsoft.com/office/drawing/2014/main" id="{37B70802-E381-450D-8C4B-1649DB568F17}"/>
              </a:ext>
            </a:extLst>
          </p:cNvPr>
          <p:cNvSpPr/>
          <p:nvPr/>
        </p:nvSpPr>
        <p:spPr>
          <a:xfrm>
            <a:off x="3993822" y="125068"/>
            <a:ext cx="4204355" cy="8484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3600" b="1" dirty="0">
                <a:solidFill>
                  <a:schemeClr val="tx1"/>
                </a:solidFill>
              </a:rPr>
              <a:t>EUTANAZIJA</a:t>
            </a:r>
          </a:p>
        </p:txBody>
      </p:sp>
      <p:sp>
        <p:nvSpPr>
          <p:cNvPr id="3" name="Pravokutnik: zaobljeni kutovi 2">
            <a:extLst>
              <a:ext uri="{FF2B5EF4-FFF2-40B4-BE49-F238E27FC236}">
                <a16:creationId xmlns:a16="http://schemas.microsoft.com/office/drawing/2014/main" id="{F30FBE3A-1E57-413D-A5FB-29094352DF26}"/>
              </a:ext>
            </a:extLst>
          </p:cNvPr>
          <p:cNvSpPr/>
          <p:nvPr/>
        </p:nvSpPr>
        <p:spPr>
          <a:xfrm>
            <a:off x="4364610" y="6504495"/>
            <a:ext cx="2771481" cy="3535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tx1"/>
                </a:solidFill>
              </a:rPr>
              <a:t>Strana u knjizi 59, 60.</a:t>
            </a:r>
          </a:p>
        </p:txBody>
      </p:sp>
    </p:spTree>
    <p:extLst>
      <p:ext uri="{BB962C8B-B14F-4D97-AF65-F5344CB8AC3E}">
        <p14:creationId xmlns:p14="http://schemas.microsoft.com/office/powerpoint/2010/main" val="97119165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64376DF-B5D3-4906-8F32-D3BE28BC4962}"/>
              </a:ext>
            </a:extLst>
          </p:cNvPr>
          <p:cNvSpPr>
            <a:spLocks noGrp="1"/>
          </p:cNvSpPr>
          <p:nvPr>
            <p:ph type="title"/>
          </p:nvPr>
        </p:nvSpPr>
        <p:spPr/>
        <p:txBody>
          <a:bodyPr>
            <a:normAutofit fontScale="90000"/>
          </a:bodyPr>
          <a:lstStyle/>
          <a:p>
            <a:pPr algn="ctr"/>
            <a:r>
              <a:rPr lang="hr-HR" sz="3600" b="1" dirty="0"/>
              <a:t>Doktrina dvostrukog efekta</a:t>
            </a:r>
            <a:br>
              <a:rPr lang="hr-HR" sz="3600" dirty="0"/>
            </a:br>
            <a:r>
              <a:rPr lang="hr-HR" sz="3600" dirty="0"/>
              <a:t>dajemo analgetik da olakšamo bol, a ne da dokrajčimo život- dobra namjera</a:t>
            </a:r>
            <a:br>
              <a:rPr lang="hr-HR" dirty="0"/>
            </a:br>
            <a:endParaRPr lang="hr-HR" dirty="0"/>
          </a:p>
        </p:txBody>
      </p:sp>
      <p:sp>
        <p:nvSpPr>
          <p:cNvPr id="3" name="Rezervirano mjesto sadržaja 2">
            <a:extLst>
              <a:ext uri="{FF2B5EF4-FFF2-40B4-BE49-F238E27FC236}">
                <a16:creationId xmlns:a16="http://schemas.microsoft.com/office/drawing/2014/main" id="{971670B3-41A6-4BAF-9279-D96E5F55336F}"/>
              </a:ext>
            </a:extLst>
          </p:cNvPr>
          <p:cNvSpPr>
            <a:spLocks noGrp="1"/>
          </p:cNvSpPr>
          <p:nvPr>
            <p:ph idx="1"/>
          </p:nvPr>
        </p:nvSpPr>
        <p:spPr/>
        <p:txBody>
          <a:bodyPr/>
          <a:lstStyle/>
          <a:p>
            <a:r>
              <a:rPr lang="hr-HR" sz="2400" dirty="0"/>
              <a:t>napredna medicina treba raditi na ublažavanju bolova, a ne se zalagati za njihovo uklanjanje ubijanjem bolesnika</a:t>
            </a:r>
          </a:p>
          <a:p>
            <a:r>
              <a:rPr lang="hr-HR" sz="2400" dirty="0"/>
              <a:t>napomenimo pritom da su jaki analgetici, kojima je mogući sporedni učinak skraćivanje života, moralno prihvatljivi</a:t>
            </a:r>
          </a:p>
          <a:p>
            <a:r>
              <a:rPr lang="hr-HR" sz="2400" dirty="0"/>
              <a:t>njih opravdava načelo dvostrukog učinka, jer je svrha ublažavanje bolova, a ubrzanje smrti neželjeni sporedni učinak</a:t>
            </a:r>
          </a:p>
          <a:p>
            <a:endParaRPr lang="hr-HR" dirty="0"/>
          </a:p>
        </p:txBody>
      </p:sp>
      <p:pic>
        <p:nvPicPr>
          <p:cNvPr id="4" name="Slika 3">
            <a:extLst>
              <a:ext uri="{FF2B5EF4-FFF2-40B4-BE49-F238E27FC236}">
                <a16:creationId xmlns:a16="http://schemas.microsoft.com/office/drawing/2014/main" id="{56FC46C6-6A62-4EF5-8637-24F44EB45882}"/>
              </a:ext>
            </a:extLst>
          </p:cNvPr>
          <p:cNvPicPr>
            <a:picLocks noChangeAspect="1"/>
          </p:cNvPicPr>
          <p:nvPr/>
        </p:nvPicPr>
        <p:blipFill>
          <a:blip r:embed="rId2"/>
          <a:stretch>
            <a:fillRect/>
          </a:stretch>
        </p:blipFill>
        <p:spPr>
          <a:xfrm>
            <a:off x="8971329" y="5239241"/>
            <a:ext cx="2802748" cy="1449873"/>
          </a:xfrm>
          <a:prstGeom prst="rect">
            <a:avLst/>
          </a:prstGeom>
        </p:spPr>
      </p:pic>
      <p:pic>
        <p:nvPicPr>
          <p:cNvPr id="5" name="Slika 4">
            <a:extLst>
              <a:ext uri="{FF2B5EF4-FFF2-40B4-BE49-F238E27FC236}">
                <a16:creationId xmlns:a16="http://schemas.microsoft.com/office/drawing/2014/main" id="{333A852B-FBD7-476E-A58B-684552937742}"/>
              </a:ext>
            </a:extLst>
          </p:cNvPr>
          <p:cNvPicPr>
            <a:picLocks noChangeAspect="1"/>
          </p:cNvPicPr>
          <p:nvPr/>
        </p:nvPicPr>
        <p:blipFill>
          <a:blip r:embed="rId3"/>
          <a:stretch>
            <a:fillRect/>
          </a:stretch>
        </p:blipFill>
        <p:spPr>
          <a:xfrm>
            <a:off x="565999" y="703055"/>
            <a:ext cx="10717697" cy="54869"/>
          </a:xfrm>
          <a:prstGeom prst="rect">
            <a:avLst/>
          </a:prstGeom>
        </p:spPr>
      </p:pic>
    </p:spTree>
    <p:extLst>
      <p:ext uri="{BB962C8B-B14F-4D97-AF65-F5344CB8AC3E}">
        <p14:creationId xmlns:p14="http://schemas.microsoft.com/office/powerpoint/2010/main" val="27024725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4AB060C-662E-48AA-8828-89A1E6C6554D}"/>
              </a:ext>
            </a:extLst>
          </p:cNvPr>
          <p:cNvSpPr>
            <a:spLocks noGrp="1"/>
          </p:cNvSpPr>
          <p:nvPr>
            <p:ph type="title"/>
          </p:nvPr>
        </p:nvSpPr>
        <p:spPr/>
        <p:txBody>
          <a:bodyPr>
            <a:normAutofit fontScale="90000"/>
          </a:bodyPr>
          <a:lstStyle/>
          <a:p>
            <a:r>
              <a:rPr lang="hr-HR" b="1" dirty="0"/>
              <a:t>Ozakonjenje eutanazije</a:t>
            </a:r>
            <a:br>
              <a:rPr lang="hr-HR" dirty="0"/>
            </a:br>
            <a:endParaRPr lang="hr-HR" dirty="0"/>
          </a:p>
        </p:txBody>
      </p:sp>
      <p:sp>
        <p:nvSpPr>
          <p:cNvPr id="3" name="Rezervirano mjesto sadržaja 2">
            <a:extLst>
              <a:ext uri="{FF2B5EF4-FFF2-40B4-BE49-F238E27FC236}">
                <a16:creationId xmlns:a16="http://schemas.microsoft.com/office/drawing/2014/main" id="{41106002-F927-434E-A066-58914534056C}"/>
              </a:ext>
            </a:extLst>
          </p:cNvPr>
          <p:cNvSpPr>
            <a:spLocks noGrp="1"/>
          </p:cNvSpPr>
          <p:nvPr>
            <p:ph idx="1"/>
          </p:nvPr>
        </p:nvSpPr>
        <p:spPr/>
        <p:txBody>
          <a:bodyPr/>
          <a:lstStyle/>
          <a:p>
            <a:r>
              <a:rPr lang="hr-HR" dirty="0"/>
              <a:t>izravna je eutanazija u najvećem broju zemalja zabranjena, ali je, počevši od 1993. i nastojanja oko toga u Nizozemskoj, sve više zemalja zakonski dopuštaju (Nizozemska, Belgija, Švicarska, Luksemburg)</a:t>
            </a:r>
          </a:p>
          <a:p>
            <a:r>
              <a:rPr lang="hr-HR" dirty="0"/>
              <a:t>u Belgiji je od 2014. god. dopuštena  eutanazija neizlječivo bolesne djece</a:t>
            </a:r>
          </a:p>
          <a:p>
            <a:endParaRPr lang="hr-HR" dirty="0"/>
          </a:p>
        </p:txBody>
      </p:sp>
      <p:pic>
        <p:nvPicPr>
          <p:cNvPr id="4" name="Slika 3">
            <a:extLst>
              <a:ext uri="{FF2B5EF4-FFF2-40B4-BE49-F238E27FC236}">
                <a16:creationId xmlns:a16="http://schemas.microsoft.com/office/drawing/2014/main" id="{005223D8-D6F5-4197-8E15-103D090F4AA1}"/>
              </a:ext>
            </a:extLst>
          </p:cNvPr>
          <p:cNvPicPr>
            <a:picLocks noChangeAspect="1"/>
          </p:cNvPicPr>
          <p:nvPr/>
        </p:nvPicPr>
        <p:blipFill>
          <a:blip r:embed="rId2"/>
          <a:stretch>
            <a:fillRect/>
          </a:stretch>
        </p:blipFill>
        <p:spPr>
          <a:xfrm>
            <a:off x="8222333" y="157898"/>
            <a:ext cx="3143250" cy="1752600"/>
          </a:xfrm>
          <a:prstGeom prst="rect">
            <a:avLst/>
          </a:prstGeom>
        </p:spPr>
      </p:pic>
    </p:spTree>
    <p:extLst>
      <p:ext uri="{BB962C8B-B14F-4D97-AF65-F5344CB8AC3E}">
        <p14:creationId xmlns:p14="http://schemas.microsoft.com/office/powerpoint/2010/main" val="329769343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307E69-C3DA-4E5A-89D0-A16D73DAD417}"/>
              </a:ext>
            </a:extLst>
          </p:cNvPr>
          <p:cNvSpPr>
            <a:spLocks noGrp="1"/>
          </p:cNvSpPr>
          <p:nvPr>
            <p:ph type="title" idx="4294967295"/>
          </p:nvPr>
        </p:nvSpPr>
        <p:spPr>
          <a:xfrm>
            <a:off x="1175650" y="464434"/>
            <a:ext cx="10167937" cy="1179513"/>
          </a:xfrm>
        </p:spPr>
        <p:txBody>
          <a:bodyPr/>
          <a:lstStyle/>
          <a:p>
            <a:r>
              <a:rPr lang="pl-PL" b="1" dirty="0"/>
              <a:t>Razlozi "za" i "protiv" eutanazije</a:t>
            </a:r>
            <a:endParaRPr lang="hr-HR" b="1" dirty="0"/>
          </a:p>
        </p:txBody>
      </p:sp>
      <p:pic>
        <p:nvPicPr>
          <p:cNvPr id="4" name="Slika 3">
            <a:extLst>
              <a:ext uri="{FF2B5EF4-FFF2-40B4-BE49-F238E27FC236}">
                <a16:creationId xmlns:a16="http://schemas.microsoft.com/office/drawing/2014/main" id="{EAEE5478-C2D9-4092-896C-B3EF0FEF8B7E}"/>
              </a:ext>
            </a:extLst>
          </p:cNvPr>
          <p:cNvPicPr>
            <a:picLocks noChangeAspect="1"/>
          </p:cNvPicPr>
          <p:nvPr/>
        </p:nvPicPr>
        <p:blipFill>
          <a:blip r:embed="rId2"/>
          <a:stretch>
            <a:fillRect/>
          </a:stretch>
        </p:blipFill>
        <p:spPr>
          <a:xfrm>
            <a:off x="1630837" y="2141696"/>
            <a:ext cx="8373037" cy="3957583"/>
          </a:xfrm>
          <a:prstGeom prst="rect">
            <a:avLst/>
          </a:prstGeom>
        </p:spPr>
      </p:pic>
      <p:sp>
        <p:nvSpPr>
          <p:cNvPr id="5" name="Pravokutnik 4">
            <a:extLst>
              <a:ext uri="{FF2B5EF4-FFF2-40B4-BE49-F238E27FC236}">
                <a16:creationId xmlns:a16="http://schemas.microsoft.com/office/drawing/2014/main" id="{DE779544-7793-40EA-81D5-F170951D1129}"/>
              </a:ext>
            </a:extLst>
          </p:cNvPr>
          <p:cNvSpPr/>
          <p:nvPr/>
        </p:nvSpPr>
        <p:spPr>
          <a:xfrm>
            <a:off x="7550870" y="5129213"/>
            <a:ext cx="1970202" cy="37604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3" name="Slika 2">
            <a:extLst>
              <a:ext uri="{FF2B5EF4-FFF2-40B4-BE49-F238E27FC236}">
                <a16:creationId xmlns:a16="http://schemas.microsoft.com/office/drawing/2014/main" id="{DF8B1E58-AAAC-44B3-8CE4-2B6F0E93EDDC}"/>
              </a:ext>
            </a:extLst>
          </p:cNvPr>
          <p:cNvPicPr>
            <a:picLocks noChangeAspect="1"/>
          </p:cNvPicPr>
          <p:nvPr/>
        </p:nvPicPr>
        <p:blipFill>
          <a:blip r:embed="rId3"/>
          <a:stretch>
            <a:fillRect/>
          </a:stretch>
        </p:blipFill>
        <p:spPr>
          <a:xfrm>
            <a:off x="458506" y="1520236"/>
            <a:ext cx="10717697" cy="54869"/>
          </a:xfrm>
          <a:prstGeom prst="rect">
            <a:avLst/>
          </a:prstGeom>
        </p:spPr>
      </p:pic>
    </p:spTree>
    <p:extLst>
      <p:ext uri="{BB962C8B-B14F-4D97-AF65-F5344CB8AC3E}">
        <p14:creationId xmlns:p14="http://schemas.microsoft.com/office/powerpoint/2010/main" val="1484137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B18ED2B-3224-4871-B68D-C8505F164EBE}"/>
              </a:ext>
            </a:extLst>
          </p:cNvPr>
          <p:cNvSpPr>
            <a:spLocks noGrp="1"/>
          </p:cNvSpPr>
          <p:nvPr>
            <p:ph type="title"/>
          </p:nvPr>
        </p:nvSpPr>
        <p:spPr/>
        <p:txBody>
          <a:bodyPr>
            <a:noAutofit/>
          </a:bodyPr>
          <a:lstStyle/>
          <a:p>
            <a:pPr algn="ctr"/>
            <a:r>
              <a:rPr lang="hr-HR" sz="3200" b="1" dirty="0"/>
              <a:t>Oni koji zahtijevaju pravo na eutanaziju </a:t>
            </a:r>
            <a:r>
              <a:rPr lang="hr-HR" sz="3200" dirty="0"/>
              <a:t>naglašavaju da se to čini iz:</a:t>
            </a:r>
          </a:p>
        </p:txBody>
      </p:sp>
      <p:sp>
        <p:nvSpPr>
          <p:cNvPr id="3" name="Rezervirano mjesto sadržaja 2">
            <a:extLst>
              <a:ext uri="{FF2B5EF4-FFF2-40B4-BE49-F238E27FC236}">
                <a16:creationId xmlns:a16="http://schemas.microsoft.com/office/drawing/2014/main" id="{3E8F209E-7CA4-4E43-8B99-CABAB99528F0}"/>
              </a:ext>
            </a:extLst>
          </p:cNvPr>
          <p:cNvSpPr>
            <a:spLocks noGrp="1"/>
          </p:cNvSpPr>
          <p:nvPr>
            <p:ph idx="1"/>
          </p:nvPr>
        </p:nvSpPr>
        <p:spPr>
          <a:xfrm>
            <a:off x="892656" y="1435609"/>
            <a:ext cx="10168128" cy="3694176"/>
          </a:xfrm>
        </p:spPr>
        <p:txBody>
          <a:bodyPr/>
          <a:lstStyle/>
          <a:p>
            <a:pPr marL="0" indent="0">
              <a:buNone/>
            </a:pPr>
            <a:endParaRPr lang="hr-HR" dirty="0"/>
          </a:p>
          <a:p>
            <a:endParaRPr lang="hr-HR" dirty="0"/>
          </a:p>
          <a:p>
            <a:r>
              <a:rPr lang="hr-HR" dirty="0"/>
              <a:t>samilosti prema osobi koja pati i</a:t>
            </a:r>
          </a:p>
          <a:p>
            <a:r>
              <a:rPr lang="hr-HR" dirty="0"/>
              <a:t>zato što život takve osobe nema više smisla niti kvalitete</a:t>
            </a:r>
          </a:p>
          <a:p>
            <a:r>
              <a:rPr lang="hr-HR" dirty="0"/>
              <a:t>smanjena ovisnost o aparatima i medicinskoj pomoći</a:t>
            </a:r>
          </a:p>
          <a:p>
            <a:endParaRPr lang="hr-HR" dirty="0"/>
          </a:p>
        </p:txBody>
      </p:sp>
      <p:pic>
        <p:nvPicPr>
          <p:cNvPr id="4" name="Slika 3">
            <a:extLst>
              <a:ext uri="{FF2B5EF4-FFF2-40B4-BE49-F238E27FC236}">
                <a16:creationId xmlns:a16="http://schemas.microsoft.com/office/drawing/2014/main" id="{167B81EA-1C54-4940-95C8-B84207980DF9}"/>
              </a:ext>
            </a:extLst>
          </p:cNvPr>
          <p:cNvPicPr>
            <a:picLocks noChangeAspect="1"/>
          </p:cNvPicPr>
          <p:nvPr/>
        </p:nvPicPr>
        <p:blipFill>
          <a:blip r:embed="rId2"/>
          <a:stretch>
            <a:fillRect/>
          </a:stretch>
        </p:blipFill>
        <p:spPr>
          <a:xfrm>
            <a:off x="2366911" y="4607657"/>
            <a:ext cx="6572058" cy="2017951"/>
          </a:xfrm>
          <a:prstGeom prst="rect">
            <a:avLst/>
          </a:prstGeom>
        </p:spPr>
      </p:pic>
      <p:pic>
        <p:nvPicPr>
          <p:cNvPr id="5" name="Slika 4">
            <a:extLst>
              <a:ext uri="{FF2B5EF4-FFF2-40B4-BE49-F238E27FC236}">
                <a16:creationId xmlns:a16="http://schemas.microsoft.com/office/drawing/2014/main" id="{70EC62F6-3221-4784-90CC-D7AF6702C555}"/>
              </a:ext>
            </a:extLst>
          </p:cNvPr>
          <p:cNvPicPr>
            <a:picLocks noChangeAspect="1"/>
          </p:cNvPicPr>
          <p:nvPr/>
        </p:nvPicPr>
        <p:blipFill>
          <a:blip r:embed="rId3"/>
          <a:stretch>
            <a:fillRect/>
          </a:stretch>
        </p:blipFill>
        <p:spPr>
          <a:xfrm>
            <a:off x="617871" y="1700781"/>
            <a:ext cx="10717697" cy="54869"/>
          </a:xfrm>
          <a:prstGeom prst="rect">
            <a:avLst/>
          </a:prstGeom>
        </p:spPr>
      </p:pic>
    </p:spTree>
    <p:extLst>
      <p:ext uri="{BB962C8B-B14F-4D97-AF65-F5344CB8AC3E}">
        <p14:creationId xmlns:p14="http://schemas.microsoft.com/office/powerpoint/2010/main" val="413154262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14ABADF-4901-4D77-AD16-7B17541F09FC}"/>
              </a:ext>
            </a:extLst>
          </p:cNvPr>
          <p:cNvSpPr>
            <a:spLocks noGrp="1"/>
          </p:cNvSpPr>
          <p:nvPr>
            <p:ph type="title"/>
          </p:nvPr>
        </p:nvSpPr>
        <p:spPr/>
        <p:txBody>
          <a:bodyPr>
            <a:normAutofit fontScale="90000"/>
          </a:bodyPr>
          <a:lstStyle/>
          <a:p>
            <a:pPr algn="ctr"/>
            <a:r>
              <a:rPr lang="hr-HR" b="1" dirty="0"/>
              <a:t>Oni koji se bore protiv eutanazije </a:t>
            </a:r>
            <a:r>
              <a:rPr lang="hr-HR" dirty="0"/>
              <a:t>naglašavaju:</a:t>
            </a:r>
            <a:br>
              <a:rPr lang="hr-HR" dirty="0"/>
            </a:br>
            <a:endParaRPr lang="hr-HR" dirty="0"/>
          </a:p>
        </p:txBody>
      </p:sp>
      <p:sp>
        <p:nvSpPr>
          <p:cNvPr id="3" name="Rezervirano mjesto sadržaja 2">
            <a:extLst>
              <a:ext uri="{FF2B5EF4-FFF2-40B4-BE49-F238E27FC236}">
                <a16:creationId xmlns:a16="http://schemas.microsoft.com/office/drawing/2014/main" id="{C541EEDB-7CCD-4105-B831-422394D6D76A}"/>
              </a:ext>
            </a:extLst>
          </p:cNvPr>
          <p:cNvSpPr>
            <a:spLocks noGrp="1"/>
          </p:cNvSpPr>
          <p:nvPr>
            <p:ph sz="half" idx="1"/>
          </p:nvPr>
        </p:nvSpPr>
        <p:spPr/>
        <p:txBody>
          <a:bodyPr>
            <a:normAutofit fontScale="55000" lnSpcReduction="20000"/>
          </a:bodyPr>
          <a:lstStyle/>
          <a:p>
            <a:r>
              <a:rPr lang="hr-HR" dirty="0"/>
              <a:t>da nitko nema pravo procjenjivati je li nečiji život kvalitetan ili nije</a:t>
            </a:r>
          </a:p>
          <a:p>
            <a:r>
              <a:rPr lang="hr-HR" dirty="0"/>
              <a:t>slaba mogućnost donošenja odluka osobe koja pati- jer na odlučivanje mogu utjecati depresija, privremena bezvoljnost</a:t>
            </a:r>
          </a:p>
          <a:p>
            <a:r>
              <a:rPr lang="hr-HR" dirty="0"/>
              <a:t>sukob interesa- gdje netko drugi ima punomoć o odlučivanju o životu</a:t>
            </a:r>
          </a:p>
          <a:p>
            <a:r>
              <a:rPr lang="hr-HR" dirty="0"/>
              <a:t>zloupotreba, kao što je genocid ili etničko čišćenje</a:t>
            </a:r>
          </a:p>
          <a:p>
            <a:r>
              <a:rPr lang="hr-HR" dirty="0"/>
              <a:t>da takve osobe uistinu žele svoju smrt, one bi se i same ubile (vrlo su rijetke situacije kad to bolesnici uistinu ne mogu fizički učiniti, a isto tako je vrlo malo ljudi koji se sami, zbog navodne želje za smrću, ubijaju)</a:t>
            </a:r>
          </a:p>
          <a:p>
            <a:endParaRPr lang="hr-HR" dirty="0"/>
          </a:p>
        </p:txBody>
      </p:sp>
      <p:sp>
        <p:nvSpPr>
          <p:cNvPr id="6" name="Rezervirano mjesto sadržaja 5">
            <a:extLst>
              <a:ext uri="{FF2B5EF4-FFF2-40B4-BE49-F238E27FC236}">
                <a16:creationId xmlns:a16="http://schemas.microsoft.com/office/drawing/2014/main" id="{AB4A4805-986C-47AE-B2FE-43580E0F3FF4}"/>
              </a:ext>
            </a:extLst>
          </p:cNvPr>
          <p:cNvSpPr>
            <a:spLocks noGrp="1"/>
          </p:cNvSpPr>
          <p:nvPr>
            <p:ph sz="half" idx="2"/>
          </p:nvPr>
        </p:nvSpPr>
        <p:spPr/>
        <p:txBody>
          <a:bodyPr>
            <a:normAutofit fontScale="55000" lnSpcReduction="20000"/>
          </a:bodyPr>
          <a:lstStyle/>
          <a:p>
            <a:endParaRPr lang="hr-HR"/>
          </a:p>
        </p:txBody>
      </p:sp>
      <p:pic>
        <p:nvPicPr>
          <p:cNvPr id="5" name="Slika 4">
            <a:extLst>
              <a:ext uri="{FF2B5EF4-FFF2-40B4-BE49-F238E27FC236}">
                <a16:creationId xmlns:a16="http://schemas.microsoft.com/office/drawing/2014/main" id="{121578DF-27A6-449B-868E-051C080A9A43}"/>
              </a:ext>
            </a:extLst>
          </p:cNvPr>
          <p:cNvPicPr>
            <a:picLocks noChangeAspect="1"/>
          </p:cNvPicPr>
          <p:nvPr/>
        </p:nvPicPr>
        <p:blipFill>
          <a:blip r:embed="rId2"/>
          <a:stretch>
            <a:fillRect/>
          </a:stretch>
        </p:blipFill>
        <p:spPr>
          <a:xfrm>
            <a:off x="6199632" y="2478024"/>
            <a:ext cx="5338475" cy="3694176"/>
          </a:xfrm>
          <a:prstGeom prst="rect">
            <a:avLst/>
          </a:prstGeom>
        </p:spPr>
      </p:pic>
      <p:pic>
        <p:nvPicPr>
          <p:cNvPr id="4" name="Slika 3">
            <a:extLst>
              <a:ext uri="{FF2B5EF4-FFF2-40B4-BE49-F238E27FC236}">
                <a16:creationId xmlns:a16="http://schemas.microsoft.com/office/drawing/2014/main" id="{A302FA10-0134-47FD-A145-EACEFC83A61C}"/>
              </a:ext>
            </a:extLst>
          </p:cNvPr>
          <p:cNvPicPr>
            <a:picLocks noChangeAspect="1"/>
          </p:cNvPicPr>
          <p:nvPr/>
        </p:nvPicPr>
        <p:blipFill>
          <a:blip r:embed="rId3"/>
          <a:stretch>
            <a:fillRect/>
          </a:stretch>
        </p:blipFill>
        <p:spPr>
          <a:xfrm>
            <a:off x="840783" y="1506777"/>
            <a:ext cx="10717697" cy="54869"/>
          </a:xfrm>
          <a:prstGeom prst="rect">
            <a:avLst/>
          </a:prstGeom>
        </p:spPr>
      </p:pic>
    </p:spTree>
    <p:extLst>
      <p:ext uri="{BB962C8B-B14F-4D97-AF65-F5344CB8AC3E}">
        <p14:creationId xmlns:p14="http://schemas.microsoft.com/office/powerpoint/2010/main" val="312609237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346FC0-1EDE-4B6B-9745-819A308449D2}"/>
              </a:ext>
            </a:extLst>
          </p:cNvPr>
          <p:cNvSpPr>
            <a:spLocks noGrp="1"/>
          </p:cNvSpPr>
          <p:nvPr>
            <p:ph type="title"/>
          </p:nvPr>
        </p:nvSpPr>
        <p:spPr/>
        <p:txBody>
          <a:bodyPr>
            <a:normAutofit fontScale="90000"/>
          </a:bodyPr>
          <a:lstStyle/>
          <a:p>
            <a:r>
              <a:rPr lang="hr-HR" sz="3600" b="1" dirty="0"/>
              <a:t>Primjer 1.</a:t>
            </a:r>
            <a:br>
              <a:rPr lang="hr-HR" sz="3600" dirty="0"/>
            </a:br>
            <a:br>
              <a:rPr lang="hr-HR" sz="3600" dirty="0"/>
            </a:br>
            <a:r>
              <a:rPr lang="hr-HR" sz="3600" dirty="0"/>
              <a:t> Djeca u ustanovi za kronično bolesnu djecu</a:t>
            </a:r>
            <a:br>
              <a:rPr lang="hr-HR" sz="3600" dirty="0"/>
            </a:br>
            <a:r>
              <a:rPr lang="hr-HR" sz="3600" dirty="0"/>
              <a:t> Gornja Bistra </a:t>
            </a:r>
            <a:br>
              <a:rPr lang="hr-HR" dirty="0"/>
            </a:br>
            <a:endParaRPr lang="hr-HR" dirty="0"/>
          </a:p>
        </p:txBody>
      </p:sp>
      <p:sp>
        <p:nvSpPr>
          <p:cNvPr id="3" name="Rezervirano mjesto sadržaja 2">
            <a:extLst>
              <a:ext uri="{FF2B5EF4-FFF2-40B4-BE49-F238E27FC236}">
                <a16:creationId xmlns:a16="http://schemas.microsoft.com/office/drawing/2014/main" id="{8C2A5643-A2B9-4522-9232-6ADFE90CF5A2}"/>
              </a:ext>
            </a:extLst>
          </p:cNvPr>
          <p:cNvSpPr>
            <a:spLocks noGrp="1"/>
          </p:cNvSpPr>
          <p:nvPr>
            <p:ph idx="1"/>
          </p:nvPr>
        </p:nvSpPr>
        <p:spPr/>
        <p:txBody>
          <a:bodyPr/>
          <a:lstStyle/>
          <a:p>
            <a:r>
              <a:rPr lang="hr-HR" dirty="0"/>
              <a:t>je li možemo  suditi o kvaliteti života teško bolesne djece, čije stanje se neće poboljšati ?</a:t>
            </a:r>
          </a:p>
          <a:p>
            <a:endParaRPr lang="hr-HR" dirty="0"/>
          </a:p>
        </p:txBody>
      </p:sp>
      <p:pic>
        <p:nvPicPr>
          <p:cNvPr id="4" name="Slika 3">
            <a:extLst>
              <a:ext uri="{FF2B5EF4-FFF2-40B4-BE49-F238E27FC236}">
                <a16:creationId xmlns:a16="http://schemas.microsoft.com/office/drawing/2014/main" id="{88BF8051-0855-4B5A-88D2-9B51A7C4F20E}"/>
              </a:ext>
            </a:extLst>
          </p:cNvPr>
          <p:cNvPicPr>
            <a:picLocks noChangeAspect="1"/>
          </p:cNvPicPr>
          <p:nvPr/>
        </p:nvPicPr>
        <p:blipFill>
          <a:blip r:embed="rId2"/>
          <a:stretch>
            <a:fillRect/>
          </a:stretch>
        </p:blipFill>
        <p:spPr>
          <a:xfrm>
            <a:off x="976120" y="3751868"/>
            <a:ext cx="4206605" cy="2716160"/>
          </a:xfrm>
          <a:prstGeom prst="rect">
            <a:avLst/>
          </a:prstGeom>
        </p:spPr>
      </p:pic>
      <p:pic>
        <p:nvPicPr>
          <p:cNvPr id="5" name="Slika 4">
            <a:extLst>
              <a:ext uri="{FF2B5EF4-FFF2-40B4-BE49-F238E27FC236}">
                <a16:creationId xmlns:a16="http://schemas.microsoft.com/office/drawing/2014/main" id="{B28C3A2A-DDA4-4E1B-9F93-45188984D29D}"/>
              </a:ext>
            </a:extLst>
          </p:cNvPr>
          <p:cNvPicPr>
            <a:picLocks noChangeAspect="1"/>
          </p:cNvPicPr>
          <p:nvPr/>
        </p:nvPicPr>
        <p:blipFill>
          <a:blip r:embed="rId3"/>
          <a:stretch>
            <a:fillRect/>
          </a:stretch>
        </p:blipFill>
        <p:spPr>
          <a:xfrm>
            <a:off x="7117830" y="3751867"/>
            <a:ext cx="3706689" cy="2639617"/>
          </a:xfrm>
          <a:prstGeom prst="rect">
            <a:avLst/>
          </a:prstGeom>
        </p:spPr>
      </p:pic>
      <p:pic>
        <p:nvPicPr>
          <p:cNvPr id="6" name="Slika 5">
            <a:extLst>
              <a:ext uri="{FF2B5EF4-FFF2-40B4-BE49-F238E27FC236}">
                <a16:creationId xmlns:a16="http://schemas.microsoft.com/office/drawing/2014/main" id="{D96308BB-ABD7-4C5D-B422-78F469AAEB74}"/>
              </a:ext>
            </a:extLst>
          </p:cNvPr>
          <p:cNvPicPr>
            <a:picLocks noChangeAspect="1"/>
          </p:cNvPicPr>
          <p:nvPr/>
        </p:nvPicPr>
        <p:blipFill>
          <a:blip r:embed="rId4"/>
          <a:stretch>
            <a:fillRect/>
          </a:stretch>
        </p:blipFill>
        <p:spPr>
          <a:xfrm>
            <a:off x="840783" y="692024"/>
            <a:ext cx="10717697" cy="54869"/>
          </a:xfrm>
          <a:prstGeom prst="rect">
            <a:avLst/>
          </a:prstGeom>
        </p:spPr>
      </p:pic>
    </p:spTree>
    <p:extLst>
      <p:ext uri="{BB962C8B-B14F-4D97-AF65-F5344CB8AC3E}">
        <p14:creationId xmlns:p14="http://schemas.microsoft.com/office/powerpoint/2010/main" val="251629250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04CF09-FFF0-47CD-B3E1-DBEE4A68ACA9}"/>
              </a:ext>
            </a:extLst>
          </p:cNvPr>
          <p:cNvSpPr>
            <a:spLocks noGrp="1"/>
          </p:cNvSpPr>
          <p:nvPr>
            <p:ph type="title"/>
          </p:nvPr>
        </p:nvSpPr>
        <p:spPr/>
        <p:txBody>
          <a:bodyPr>
            <a:normAutofit fontScale="90000"/>
          </a:bodyPr>
          <a:lstStyle/>
          <a:p>
            <a:br>
              <a:rPr lang="hr-HR" sz="3600" b="1" dirty="0"/>
            </a:br>
            <a:r>
              <a:rPr lang="hr-HR" sz="3600" b="1" dirty="0"/>
              <a:t>Primjer 2. Stephen Hawking</a:t>
            </a:r>
            <a:br>
              <a:rPr lang="hr-HR" sz="3600" dirty="0"/>
            </a:br>
            <a:br>
              <a:rPr lang="hr-HR" sz="3600" dirty="0"/>
            </a:br>
            <a:r>
              <a:rPr lang="hr-HR" sz="3600" dirty="0"/>
              <a:t>Britanski teoretski fizičar, profesor matematike i fizike na Cambridgeu</a:t>
            </a:r>
            <a:br>
              <a:rPr lang="hr-HR" dirty="0"/>
            </a:br>
            <a:endParaRPr lang="hr-HR" dirty="0"/>
          </a:p>
        </p:txBody>
      </p:sp>
      <p:sp>
        <p:nvSpPr>
          <p:cNvPr id="3" name="Rezervirano mjesto sadržaja 2">
            <a:extLst>
              <a:ext uri="{FF2B5EF4-FFF2-40B4-BE49-F238E27FC236}">
                <a16:creationId xmlns:a16="http://schemas.microsoft.com/office/drawing/2014/main" id="{CA37365B-3501-4361-947F-7343C3583C17}"/>
              </a:ext>
            </a:extLst>
          </p:cNvPr>
          <p:cNvSpPr>
            <a:spLocks noGrp="1"/>
          </p:cNvSpPr>
          <p:nvPr>
            <p:ph sz="half" idx="1"/>
          </p:nvPr>
        </p:nvSpPr>
        <p:spPr>
          <a:xfrm>
            <a:off x="1115568" y="2478023"/>
            <a:ext cx="4937760" cy="4078577"/>
          </a:xfrm>
        </p:spPr>
        <p:txBody>
          <a:bodyPr>
            <a:normAutofit fontScale="55000" lnSpcReduction="20000"/>
          </a:bodyPr>
          <a:lstStyle/>
          <a:p>
            <a:r>
              <a:rPr lang="hr-HR" sz="3300" dirty="0"/>
              <a:t>bolovao od </a:t>
            </a:r>
            <a:r>
              <a:rPr lang="hr-HR" sz="3300" dirty="0" err="1"/>
              <a:t>amiotrofična</a:t>
            </a:r>
            <a:r>
              <a:rPr lang="hr-HR" sz="3300" dirty="0"/>
              <a:t> lateralna skleroza –ALS / bolest motornog neurona</a:t>
            </a:r>
          </a:p>
          <a:p>
            <a:r>
              <a:rPr lang="hr-HR" sz="3300" dirty="0"/>
              <a:t>paralizirajuće bolesti koja uzrokuje slabljenje tjelesnih mišića</a:t>
            </a:r>
          </a:p>
          <a:p>
            <a:r>
              <a:rPr lang="hr-HR" sz="3300" dirty="0"/>
              <a:t>potpuno nepokretan, u kolicima, vremenom je izgubio i sposobnost govora, pa s okolinom komunicira jedino uz pomoć računalnog sintetizatora glasa</a:t>
            </a:r>
          </a:p>
          <a:p>
            <a:r>
              <a:rPr lang="hr-HR" sz="3300" dirty="0"/>
              <a:t>srećom, bolest ne oštećuje  mozak tako da se uspješno nastavio posvećivati svom teoretskom radu</a:t>
            </a:r>
          </a:p>
          <a:p>
            <a:endParaRPr lang="hr-HR" dirty="0"/>
          </a:p>
        </p:txBody>
      </p:sp>
      <p:sp>
        <p:nvSpPr>
          <p:cNvPr id="4" name="Rezervirano mjesto sadržaja 3">
            <a:extLst>
              <a:ext uri="{FF2B5EF4-FFF2-40B4-BE49-F238E27FC236}">
                <a16:creationId xmlns:a16="http://schemas.microsoft.com/office/drawing/2014/main" id="{375B9DB9-813D-47F7-BFA2-F7F0D8BA7E32}"/>
              </a:ext>
            </a:extLst>
          </p:cNvPr>
          <p:cNvSpPr>
            <a:spLocks noGrp="1"/>
          </p:cNvSpPr>
          <p:nvPr>
            <p:ph sz="half" idx="2"/>
          </p:nvPr>
        </p:nvSpPr>
        <p:spPr/>
        <p:txBody>
          <a:bodyPr>
            <a:normAutofit fontScale="55000" lnSpcReduction="20000"/>
          </a:bodyPr>
          <a:lstStyle/>
          <a:p>
            <a:endParaRPr lang="hr-HR" dirty="0"/>
          </a:p>
        </p:txBody>
      </p:sp>
      <p:pic>
        <p:nvPicPr>
          <p:cNvPr id="5" name="Slika 4">
            <a:extLst>
              <a:ext uri="{FF2B5EF4-FFF2-40B4-BE49-F238E27FC236}">
                <a16:creationId xmlns:a16="http://schemas.microsoft.com/office/drawing/2014/main" id="{CD235E72-ED7C-43E3-94C5-0ED479C1A73B}"/>
              </a:ext>
            </a:extLst>
          </p:cNvPr>
          <p:cNvPicPr>
            <a:picLocks noChangeAspect="1"/>
          </p:cNvPicPr>
          <p:nvPr/>
        </p:nvPicPr>
        <p:blipFill>
          <a:blip r:embed="rId2"/>
          <a:stretch>
            <a:fillRect/>
          </a:stretch>
        </p:blipFill>
        <p:spPr>
          <a:xfrm>
            <a:off x="6345936" y="2285823"/>
            <a:ext cx="5333874" cy="4078577"/>
          </a:xfrm>
          <a:prstGeom prst="rect">
            <a:avLst/>
          </a:prstGeom>
        </p:spPr>
      </p:pic>
      <p:pic>
        <p:nvPicPr>
          <p:cNvPr id="6" name="Slika 5">
            <a:extLst>
              <a:ext uri="{FF2B5EF4-FFF2-40B4-BE49-F238E27FC236}">
                <a16:creationId xmlns:a16="http://schemas.microsoft.com/office/drawing/2014/main" id="{A02B03B0-2757-49BB-B8D3-577AB62FA0FE}"/>
              </a:ext>
            </a:extLst>
          </p:cNvPr>
          <p:cNvPicPr>
            <a:picLocks noChangeAspect="1"/>
          </p:cNvPicPr>
          <p:nvPr/>
        </p:nvPicPr>
        <p:blipFill>
          <a:blip r:embed="rId3"/>
          <a:stretch>
            <a:fillRect/>
          </a:stretch>
        </p:blipFill>
        <p:spPr>
          <a:xfrm>
            <a:off x="737151" y="628574"/>
            <a:ext cx="10717697" cy="54869"/>
          </a:xfrm>
          <a:prstGeom prst="rect">
            <a:avLst/>
          </a:prstGeom>
        </p:spPr>
      </p:pic>
    </p:spTree>
    <p:extLst>
      <p:ext uri="{BB962C8B-B14F-4D97-AF65-F5344CB8AC3E}">
        <p14:creationId xmlns:p14="http://schemas.microsoft.com/office/powerpoint/2010/main" val="329895559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a:extLst>
              <a:ext uri="{FF2B5EF4-FFF2-40B4-BE49-F238E27FC236}">
                <a16:creationId xmlns:a16="http://schemas.microsoft.com/office/drawing/2014/main" id="{9153BDEC-9C0A-4E04-922C-13BCDCE20D9E}"/>
              </a:ext>
            </a:extLst>
          </p:cNvPr>
          <p:cNvSpPr>
            <a:spLocks noGrp="1"/>
          </p:cNvSpPr>
          <p:nvPr>
            <p:ph type="title"/>
          </p:nvPr>
        </p:nvSpPr>
        <p:spPr/>
        <p:txBody>
          <a:bodyPr>
            <a:normAutofit fontScale="90000"/>
          </a:bodyPr>
          <a:lstStyle/>
          <a:p>
            <a:pPr algn="ctr"/>
            <a:r>
              <a:rPr lang="hr-HR" b="1" dirty="0"/>
              <a:t>Je li je život teško bolesnih i invalida manje vrijedan od života zdravih ljudi ? </a:t>
            </a:r>
            <a:br>
              <a:rPr lang="hr-HR" b="1" dirty="0"/>
            </a:br>
            <a:endParaRPr lang="hr-HR" b="1" dirty="0"/>
          </a:p>
        </p:txBody>
      </p:sp>
      <p:sp>
        <p:nvSpPr>
          <p:cNvPr id="6" name="Rezervirano mjesto sadržaja 5">
            <a:extLst>
              <a:ext uri="{FF2B5EF4-FFF2-40B4-BE49-F238E27FC236}">
                <a16:creationId xmlns:a16="http://schemas.microsoft.com/office/drawing/2014/main" id="{0E8DA936-CBA2-4325-8BEA-0CA85BEE6BE8}"/>
              </a:ext>
            </a:extLst>
          </p:cNvPr>
          <p:cNvSpPr>
            <a:spLocks noGrp="1"/>
          </p:cNvSpPr>
          <p:nvPr>
            <p:ph idx="1"/>
          </p:nvPr>
        </p:nvSpPr>
        <p:spPr>
          <a:xfrm>
            <a:off x="816604" y="1946946"/>
            <a:ext cx="10168128" cy="3694176"/>
          </a:xfrm>
        </p:spPr>
        <p:txBody>
          <a:bodyPr/>
          <a:lstStyle/>
          <a:p>
            <a:r>
              <a:rPr lang="hr-HR" dirty="0"/>
              <a:t>ljudi s teškoćama često više cijene kvalitetu svog života od zdravih, zahvalni su i za male pomake i napretke</a:t>
            </a:r>
          </a:p>
          <a:p>
            <a:endParaRPr lang="hr-HR" dirty="0"/>
          </a:p>
          <a:p>
            <a:r>
              <a:rPr lang="hr-HR" dirty="0"/>
              <a:t>Kad je kriterij za eutanaziju? -  (kvaliteta života) </a:t>
            </a:r>
          </a:p>
          <a:p>
            <a:r>
              <a:rPr lang="hr-HR" dirty="0"/>
              <a:t>Tko daje pravo liječnicima da procjenjuju kvalitetu života? </a:t>
            </a:r>
          </a:p>
          <a:p>
            <a:endParaRPr lang="hr-HR" dirty="0"/>
          </a:p>
        </p:txBody>
      </p:sp>
      <p:pic>
        <p:nvPicPr>
          <p:cNvPr id="7" name="Slika 6">
            <a:extLst>
              <a:ext uri="{FF2B5EF4-FFF2-40B4-BE49-F238E27FC236}">
                <a16:creationId xmlns:a16="http://schemas.microsoft.com/office/drawing/2014/main" id="{4D11162B-D682-4F1B-BA08-C4DD677CE494}"/>
              </a:ext>
            </a:extLst>
          </p:cNvPr>
          <p:cNvPicPr>
            <a:picLocks noChangeAspect="1"/>
          </p:cNvPicPr>
          <p:nvPr/>
        </p:nvPicPr>
        <p:blipFill>
          <a:blip r:embed="rId2"/>
          <a:stretch>
            <a:fillRect/>
          </a:stretch>
        </p:blipFill>
        <p:spPr>
          <a:xfrm>
            <a:off x="4223209" y="4847624"/>
            <a:ext cx="2815858" cy="1869801"/>
          </a:xfrm>
          <a:prstGeom prst="rect">
            <a:avLst/>
          </a:prstGeom>
        </p:spPr>
      </p:pic>
      <p:pic>
        <p:nvPicPr>
          <p:cNvPr id="2" name="Slika 1">
            <a:extLst>
              <a:ext uri="{FF2B5EF4-FFF2-40B4-BE49-F238E27FC236}">
                <a16:creationId xmlns:a16="http://schemas.microsoft.com/office/drawing/2014/main" id="{757449CD-0621-4CC3-A9AA-CF7E517F80AA}"/>
              </a:ext>
            </a:extLst>
          </p:cNvPr>
          <p:cNvPicPr>
            <a:picLocks noChangeAspect="1"/>
          </p:cNvPicPr>
          <p:nvPr/>
        </p:nvPicPr>
        <p:blipFill>
          <a:blip r:embed="rId3"/>
          <a:stretch>
            <a:fillRect/>
          </a:stretch>
        </p:blipFill>
        <p:spPr>
          <a:xfrm>
            <a:off x="737151" y="1516204"/>
            <a:ext cx="10717697" cy="54869"/>
          </a:xfrm>
          <a:prstGeom prst="rect">
            <a:avLst/>
          </a:prstGeom>
        </p:spPr>
      </p:pic>
    </p:spTree>
    <p:extLst>
      <p:ext uri="{BB962C8B-B14F-4D97-AF65-F5344CB8AC3E}">
        <p14:creationId xmlns:p14="http://schemas.microsoft.com/office/powerpoint/2010/main" val="369763967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DC819B-CE99-3C47-A3A1-C73D2976A6FF}"/>
              </a:ext>
            </a:extLst>
          </p:cNvPr>
          <p:cNvSpPr>
            <a:spLocks noGrp="1"/>
          </p:cNvSpPr>
          <p:nvPr>
            <p:ph idx="1"/>
          </p:nvPr>
        </p:nvSpPr>
        <p:spPr>
          <a:xfrm>
            <a:off x="119719" y="1324517"/>
            <a:ext cx="5976281" cy="5274245"/>
          </a:xfrm>
        </p:spPr>
        <p:txBody>
          <a:bodyPr anchor="t">
            <a:normAutofit/>
          </a:bodyPr>
          <a:lstStyle/>
          <a:p>
            <a:pPr marL="0" indent="0">
              <a:lnSpc>
                <a:spcPct val="100000"/>
              </a:lnSpc>
              <a:buNone/>
            </a:pPr>
            <a:r>
              <a:rPr lang="hr-HR" sz="1600" dirty="0">
                <a:solidFill>
                  <a:schemeClr val="bg2">
                    <a:lumMod val="25000"/>
                  </a:schemeClr>
                </a:solidFill>
                <a:latin typeface="American Typewriter" panose="02090604020004020304" pitchFamily="18" charset="77"/>
              </a:rPr>
              <a:t>1990.g. 37godišnja Amerikanka Terry </a:t>
            </a:r>
            <a:r>
              <a:rPr lang="hr-HR" sz="1600" dirty="0" err="1">
                <a:solidFill>
                  <a:schemeClr val="bg2">
                    <a:lumMod val="25000"/>
                  </a:schemeClr>
                </a:solidFill>
                <a:latin typeface="American Typewriter" panose="02090604020004020304" pitchFamily="18" charset="77"/>
              </a:rPr>
              <a:t>Schiavo</a:t>
            </a:r>
            <a:r>
              <a:rPr lang="hr-HR" sz="1600" dirty="0">
                <a:solidFill>
                  <a:schemeClr val="bg2">
                    <a:lumMod val="25000"/>
                  </a:schemeClr>
                </a:solidFill>
                <a:latin typeface="American Typewriter" panose="02090604020004020304" pitchFamily="18" charset="77"/>
              </a:rPr>
              <a:t> doživjela je opsežan srčani infarkt, a nakon reanimacije ostala su joj trajna oštećenja mozga</a:t>
            </a:r>
          </a:p>
          <a:p>
            <a:pPr marL="0" indent="0">
              <a:lnSpc>
                <a:spcPct val="100000"/>
              </a:lnSpc>
              <a:buNone/>
            </a:pPr>
            <a:r>
              <a:rPr lang="hr-HR" sz="1600" dirty="0">
                <a:solidFill>
                  <a:schemeClr val="bg2">
                    <a:lumMod val="25000"/>
                  </a:schemeClr>
                </a:solidFill>
                <a:latin typeface="American Typewriter" panose="02090604020004020304" pitchFamily="18" charset="77"/>
              </a:rPr>
              <a:t>Postavljena je dijagnoza trajnog vegetativnog stanja s obzirom da nije utvrđena nikakva moždana aktivnost</a:t>
            </a:r>
          </a:p>
          <a:p>
            <a:pPr marL="0" indent="0">
              <a:lnSpc>
                <a:spcPct val="100000"/>
              </a:lnSpc>
              <a:buNone/>
            </a:pPr>
            <a:r>
              <a:rPr lang="hr-HR" sz="1600" dirty="0">
                <a:solidFill>
                  <a:schemeClr val="bg2">
                    <a:lumMod val="25000"/>
                  </a:schemeClr>
                </a:solidFill>
                <a:latin typeface="American Typewriter" panose="02090604020004020304" pitchFamily="18" charset="77"/>
              </a:rPr>
              <a:t>1998.g. njezin suprug, nakon brojnih pokušaja da joj se pomogne, zatražio je od suda da se dozvoli prestanak umjetnog hranjena – što bi neminovno vodilo u smrt</a:t>
            </a:r>
          </a:p>
          <a:p>
            <a:pPr marL="0" indent="0">
              <a:lnSpc>
                <a:spcPct val="100000"/>
              </a:lnSpc>
              <a:buNone/>
            </a:pPr>
            <a:r>
              <a:rPr lang="hr-HR" sz="1600" dirty="0">
                <a:solidFill>
                  <a:schemeClr val="bg2">
                    <a:lumMod val="25000"/>
                  </a:schemeClr>
                </a:solidFill>
                <a:latin typeface="American Typewriter" panose="02090604020004020304" pitchFamily="18" charset="77"/>
              </a:rPr>
              <a:t>Sudska rasprava započela je 2000.g. uz protivljenje njenih roditelja. Rasprava je trajala 5 godina, sud je na kraju odobrio zahtjev supruga</a:t>
            </a:r>
          </a:p>
          <a:p>
            <a:pPr marL="0" indent="0">
              <a:lnSpc>
                <a:spcPct val="100000"/>
              </a:lnSpc>
              <a:buNone/>
            </a:pPr>
            <a:r>
              <a:rPr lang="hr-HR" sz="1600" dirty="0">
                <a:solidFill>
                  <a:schemeClr val="bg2">
                    <a:lumMod val="25000"/>
                  </a:schemeClr>
                </a:solidFill>
                <a:latin typeface="American Typewriter" panose="02090604020004020304" pitchFamily="18" charset="77"/>
              </a:rPr>
              <a:t>Terry </a:t>
            </a:r>
            <a:r>
              <a:rPr lang="hr-HR" sz="1600" dirty="0" err="1">
                <a:solidFill>
                  <a:schemeClr val="bg2">
                    <a:lumMod val="25000"/>
                  </a:schemeClr>
                </a:solidFill>
                <a:latin typeface="American Typewriter" panose="02090604020004020304" pitchFamily="18" charset="77"/>
              </a:rPr>
              <a:t>Schiavo</a:t>
            </a:r>
            <a:r>
              <a:rPr lang="hr-HR" sz="1600" dirty="0">
                <a:solidFill>
                  <a:schemeClr val="bg2">
                    <a:lumMod val="25000"/>
                  </a:schemeClr>
                </a:solidFill>
                <a:latin typeface="American Typewriter" panose="02090604020004020304" pitchFamily="18" charset="77"/>
              </a:rPr>
              <a:t> umire 31.3.2005.g.</a:t>
            </a:r>
          </a:p>
        </p:txBody>
      </p:sp>
      <p:pic>
        <p:nvPicPr>
          <p:cNvPr id="2" name="Slika 1">
            <a:extLst>
              <a:ext uri="{FF2B5EF4-FFF2-40B4-BE49-F238E27FC236}">
                <a16:creationId xmlns:a16="http://schemas.microsoft.com/office/drawing/2014/main" id="{0CF8CD7E-808E-4A87-8FB6-B2F57174A42E}"/>
              </a:ext>
            </a:extLst>
          </p:cNvPr>
          <p:cNvPicPr>
            <a:picLocks noChangeAspect="1"/>
          </p:cNvPicPr>
          <p:nvPr/>
        </p:nvPicPr>
        <p:blipFill>
          <a:blip r:embed="rId2"/>
          <a:stretch>
            <a:fillRect/>
          </a:stretch>
        </p:blipFill>
        <p:spPr>
          <a:xfrm>
            <a:off x="6767974" y="182162"/>
            <a:ext cx="3700593" cy="3206774"/>
          </a:xfrm>
          <a:prstGeom prst="rect">
            <a:avLst/>
          </a:prstGeom>
        </p:spPr>
      </p:pic>
      <p:pic>
        <p:nvPicPr>
          <p:cNvPr id="4" name="Slika 3">
            <a:extLst>
              <a:ext uri="{FF2B5EF4-FFF2-40B4-BE49-F238E27FC236}">
                <a16:creationId xmlns:a16="http://schemas.microsoft.com/office/drawing/2014/main" id="{DC7103BA-7FAD-4826-B122-154DC8853D0B}"/>
              </a:ext>
            </a:extLst>
          </p:cNvPr>
          <p:cNvPicPr>
            <a:picLocks noChangeAspect="1"/>
          </p:cNvPicPr>
          <p:nvPr/>
        </p:nvPicPr>
        <p:blipFill>
          <a:blip r:embed="rId3"/>
          <a:stretch>
            <a:fillRect/>
          </a:stretch>
        </p:blipFill>
        <p:spPr>
          <a:xfrm>
            <a:off x="6815896" y="3744514"/>
            <a:ext cx="3652671" cy="2757907"/>
          </a:xfrm>
          <a:prstGeom prst="rect">
            <a:avLst/>
          </a:prstGeom>
        </p:spPr>
      </p:pic>
    </p:spTree>
    <p:extLst>
      <p:ext uri="{BB962C8B-B14F-4D97-AF65-F5344CB8AC3E}">
        <p14:creationId xmlns:p14="http://schemas.microsoft.com/office/powerpoint/2010/main" val="111184562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C90B26-E7C0-4A0A-BE40-4987D3AC55F4}"/>
              </a:ext>
            </a:extLst>
          </p:cNvPr>
          <p:cNvSpPr>
            <a:spLocks noGrp="1"/>
          </p:cNvSpPr>
          <p:nvPr>
            <p:ph type="title"/>
          </p:nvPr>
        </p:nvSpPr>
        <p:spPr/>
        <p:txBody>
          <a:bodyPr>
            <a:normAutofit fontScale="90000"/>
          </a:bodyPr>
          <a:lstStyle/>
          <a:p>
            <a:r>
              <a:rPr lang="hr-HR" b="1" dirty="0"/>
              <a:t>Opasnosti od ozakonjenja eutanazije</a:t>
            </a:r>
            <a:br>
              <a:rPr lang="hr-HR" dirty="0"/>
            </a:br>
            <a:endParaRPr lang="hr-HR" dirty="0"/>
          </a:p>
        </p:txBody>
      </p:sp>
      <p:sp>
        <p:nvSpPr>
          <p:cNvPr id="3" name="Rezervirano mjesto sadržaja 2">
            <a:extLst>
              <a:ext uri="{FF2B5EF4-FFF2-40B4-BE49-F238E27FC236}">
                <a16:creationId xmlns:a16="http://schemas.microsoft.com/office/drawing/2014/main" id="{2F666CF1-3778-43DA-B9FE-0AF3F961C3E1}"/>
              </a:ext>
            </a:extLst>
          </p:cNvPr>
          <p:cNvSpPr>
            <a:spLocks noGrp="1"/>
          </p:cNvSpPr>
          <p:nvPr>
            <p:ph idx="1"/>
          </p:nvPr>
        </p:nvSpPr>
        <p:spPr/>
        <p:txBody>
          <a:bodyPr>
            <a:normAutofit fontScale="70000" lnSpcReduction="20000"/>
          </a:bodyPr>
          <a:lstStyle/>
          <a:p>
            <a:r>
              <a:rPr lang="hr-HR" b="1" dirty="0"/>
              <a:t>dopuštenje eutanazije psihički prisiljava sve one koji ne mogu pridonijeti društvu</a:t>
            </a:r>
            <a:r>
              <a:rPr lang="hr-HR" dirty="0"/>
              <a:t> (bolesni, stari, nezaposleni, neostvareni u životu...) </a:t>
            </a:r>
            <a:r>
              <a:rPr lang="hr-HR" b="1" dirty="0"/>
              <a:t>da se osjećaju kao teret i bezvrijedni i da traže eutanaziju </a:t>
            </a:r>
          </a:p>
          <a:p>
            <a:r>
              <a:rPr lang="hr-HR" dirty="0"/>
              <a:t>postoji opasnost da se ozakonjena eutanazija pretvori u onu koja neće biti ni slobodna ni regulirana, već nametnuta (npr. kod uništenja života nakazne djece, senilnih staraca ili pacijenata koji nikada nisu izrazili želju da ih netko </a:t>
            </a:r>
            <a:r>
              <a:rPr lang="hr-HR" dirty="0" err="1"/>
              <a:t>eutanizira</a:t>
            </a:r>
            <a:r>
              <a:rPr lang="hr-HR" dirty="0"/>
              <a:t>) </a:t>
            </a:r>
          </a:p>
          <a:p>
            <a:r>
              <a:rPr lang="hr-HR" dirty="0"/>
              <a:t>nasljednici, imovina veliki razlog da se prisili osobu da pristane na eutanaziju (primjeri u Nizozemskoj)</a:t>
            </a:r>
          </a:p>
          <a:p>
            <a:r>
              <a:rPr lang="hr-HR" dirty="0"/>
              <a:t>zdravstvena osiguranja-ogromni troškovi održavanja na životu( koma ,dijaliza ...) državi odgovora da se takvih riješi</a:t>
            </a:r>
          </a:p>
          <a:p>
            <a:endParaRPr lang="hr-HR" dirty="0"/>
          </a:p>
        </p:txBody>
      </p:sp>
      <p:pic>
        <p:nvPicPr>
          <p:cNvPr id="5" name="Slika 4">
            <a:extLst>
              <a:ext uri="{FF2B5EF4-FFF2-40B4-BE49-F238E27FC236}">
                <a16:creationId xmlns:a16="http://schemas.microsoft.com/office/drawing/2014/main" id="{FDF7A1E9-AA76-4CB1-BDC1-F2663094BFB0}"/>
              </a:ext>
            </a:extLst>
          </p:cNvPr>
          <p:cNvPicPr>
            <a:picLocks noChangeAspect="1"/>
          </p:cNvPicPr>
          <p:nvPr/>
        </p:nvPicPr>
        <p:blipFill>
          <a:blip r:embed="rId2"/>
          <a:stretch>
            <a:fillRect/>
          </a:stretch>
        </p:blipFill>
        <p:spPr>
          <a:xfrm>
            <a:off x="9633870" y="685800"/>
            <a:ext cx="2388643" cy="1179577"/>
          </a:xfrm>
          <a:prstGeom prst="rect">
            <a:avLst/>
          </a:prstGeom>
        </p:spPr>
      </p:pic>
      <p:pic>
        <p:nvPicPr>
          <p:cNvPr id="4" name="Slika 3">
            <a:extLst>
              <a:ext uri="{FF2B5EF4-FFF2-40B4-BE49-F238E27FC236}">
                <a16:creationId xmlns:a16="http://schemas.microsoft.com/office/drawing/2014/main" id="{DD989A13-84E5-46C2-B867-591BA3CD0103}"/>
              </a:ext>
            </a:extLst>
          </p:cNvPr>
          <p:cNvPicPr>
            <a:picLocks noChangeAspect="1"/>
          </p:cNvPicPr>
          <p:nvPr/>
        </p:nvPicPr>
        <p:blipFill>
          <a:blip r:embed="rId3"/>
          <a:stretch>
            <a:fillRect/>
          </a:stretch>
        </p:blipFill>
        <p:spPr>
          <a:xfrm>
            <a:off x="565999" y="1548966"/>
            <a:ext cx="8930405" cy="45719"/>
          </a:xfrm>
          <a:prstGeom prst="rect">
            <a:avLst/>
          </a:prstGeom>
        </p:spPr>
      </p:pic>
    </p:spTree>
    <p:extLst>
      <p:ext uri="{BB962C8B-B14F-4D97-AF65-F5344CB8AC3E}">
        <p14:creationId xmlns:p14="http://schemas.microsoft.com/office/powerpoint/2010/main" val="146922190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2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127DDB-6875-B44C-A6A2-D9441BF51FA4}"/>
              </a:ext>
            </a:extLst>
          </p:cNvPr>
          <p:cNvSpPr>
            <a:spLocks noGrp="1"/>
          </p:cNvSpPr>
          <p:nvPr>
            <p:ph type="title"/>
          </p:nvPr>
        </p:nvSpPr>
        <p:spPr>
          <a:xfrm>
            <a:off x="621792" y="1161288"/>
            <a:ext cx="3602736" cy="4526280"/>
          </a:xfrm>
        </p:spPr>
        <p:txBody>
          <a:bodyPr>
            <a:normAutofit/>
          </a:bodyPr>
          <a:lstStyle/>
          <a:p>
            <a:r>
              <a:rPr lang="en-HR" b="1" dirty="0"/>
              <a:t>SADRŽAJ</a:t>
            </a:r>
          </a:p>
        </p:txBody>
      </p:sp>
      <p:sp>
        <p:nvSpPr>
          <p:cNvPr id="27" name="Rectangle 2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4015EC6-FE4E-4B63-92E7-148133931567}"/>
              </a:ext>
            </a:extLst>
          </p:cNvPr>
          <p:cNvGraphicFramePr>
            <a:graphicFrameLocks noGrp="1"/>
          </p:cNvGraphicFramePr>
          <p:nvPr>
            <p:ph idx="1"/>
            <p:extLst>
              <p:ext uri="{D42A27DB-BD31-4B8C-83A1-F6EECF244321}">
                <p14:modId xmlns:p14="http://schemas.microsoft.com/office/powerpoint/2010/main" val="175247200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Slika 2">
            <a:extLst>
              <a:ext uri="{FF2B5EF4-FFF2-40B4-BE49-F238E27FC236}">
                <a16:creationId xmlns:a16="http://schemas.microsoft.com/office/drawing/2014/main" id="{8AE6F356-316A-46CA-A624-008C44C595E0}"/>
              </a:ext>
            </a:extLst>
          </p:cNvPr>
          <p:cNvPicPr>
            <a:picLocks noChangeAspect="1"/>
          </p:cNvPicPr>
          <p:nvPr/>
        </p:nvPicPr>
        <p:blipFill>
          <a:blip r:embed="rId7"/>
          <a:stretch>
            <a:fillRect/>
          </a:stretch>
        </p:blipFill>
        <p:spPr>
          <a:xfrm>
            <a:off x="259991" y="3940404"/>
            <a:ext cx="3793535" cy="2433856"/>
          </a:xfrm>
          <a:prstGeom prst="rect">
            <a:avLst/>
          </a:prstGeom>
        </p:spPr>
      </p:pic>
    </p:spTree>
    <p:extLst>
      <p:ext uri="{BB962C8B-B14F-4D97-AF65-F5344CB8AC3E}">
        <p14:creationId xmlns:p14="http://schemas.microsoft.com/office/powerpoint/2010/main" val="110617778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7C28-FEB2-D34B-B62B-1B3F23A8F4E5}"/>
              </a:ext>
            </a:extLst>
          </p:cNvPr>
          <p:cNvSpPr>
            <a:spLocks noGrp="1"/>
          </p:cNvSpPr>
          <p:nvPr>
            <p:ph type="title"/>
          </p:nvPr>
        </p:nvSpPr>
        <p:spPr/>
        <p:txBody>
          <a:bodyPr>
            <a:normAutofit fontScale="90000"/>
          </a:bodyPr>
          <a:lstStyle/>
          <a:p>
            <a:r>
              <a:rPr lang="pl-PL" b="1" dirty="0"/>
              <a:t>Religijsko stajalište je protiv eutanazije</a:t>
            </a:r>
            <a:br>
              <a:rPr lang="pl-PL" dirty="0"/>
            </a:br>
            <a:endParaRPr lang="en-HR" dirty="0"/>
          </a:p>
        </p:txBody>
      </p:sp>
      <p:sp>
        <p:nvSpPr>
          <p:cNvPr id="3" name="Content Placeholder 2">
            <a:extLst>
              <a:ext uri="{FF2B5EF4-FFF2-40B4-BE49-F238E27FC236}">
                <a16:creationId xmlns:a16="http://schemas.microsoft.com/office/drawing/2014/main" id="{1CD1263A-176E-964F-9AE4-96CA6DAAC2EB}"/>
              </a:ext>
            </a:extLst>
          </p:cNvPr>
          <p:cNvSpPr>
            <a:spLocks noGrp="1"/>
          </p:cNvSpPr>
          <p:nvPr>
            <p:ph idx="1"/>
          </p:nvPr>
        </p:nvSpPr>
        <p:spPr/>
        <p:txBody>
          <a:bodyPr/>
          <a:lstStyle/>
          <a:p>
            <a:r>
              <a:rPr lang="hr-HR" dirty="0"/>
              <a:t>ta tvrdnja počinje postavkom da je život svet, te se namjerni njegov prekid smatra najtežim moralnim prekršajem</a:t>
            </a:r>
          </a:p>
          <a:p>
            <a:r>
              <a:rPr lang="hr-HR" dirty="0"/>
              <a:t>pravo na život je izdvojeno i kao temeljno ljudsko pravo</a:t>
            </a:r>
          </a:p>
        </p:txBody>
      </p:sp>
      <p:pic>
        <p:nvPicPr>
          <p:cNvPr id="4" name="Slika 3">
            <a:extLst>
              <a:ext uri="{FF2B5EF4-FFF2-40B4-BE49-F238E27FC236}">
                <a16:creationId xmlns:a16="http://schemas.microsoft.com/office/drawing/2014/main" id="{34DDC280-F178-4852-976D-CDDE5872BBAF}"/>
              </a:ext>
            </a:extLst>
          </p:cNvPr>
          <p:cNvPicPr>
            <a:picLocks noChangeAspect="1"/>
          </p:cNvPicPr>
          <p:nvPr/>
        </p:nvPicPr>
        <p:blipFill>
          <a:blip r:embed="rId2"/>
          <a:stretch>
            <a:fillRect/>
          </a:stretch>
        </p:blipFill>
        <p:spPr>
          <a:xfrm>
            <a:off x="2013469" y="4347301"/>
            <a:ext cx="3765162" cy="2176047"/>
          </a:xfrm>
          <a:prstGeom prst="rect">
            <a:avLst/>
          </a:prstGeom>
        </p:spPr>
      </p:pic>
      <p:pic>
        <p:nvPicPr>
          <p:cNvPr id="5" name="Slika 4">
            <a:extLst>
              <a:ext uri="{FF2B5EF4-FFF2-40B4-BE49-F238E27FC236}">
                <a16:creationId xmlns:a16="http://schemas.microsoft.com/office/drawing/2014/main" id="{8EF5996F-09CA-49F5-B180-07FBC853F3F8}"/>
              </a:ext>
            </a:extLst>
          </p:cNvPr>
          <p:cNvPicPr>
            <a:picLocks noChangeAspect="1"/>
          </p:cNvPicPr>
          <p:nvPr/>
        </p:nvPicPr>
        <p:blipFill>
          <a:blip r:embed="rId3"/>
          <a:stretch>
            <a:fillRect/>
          </a:stretch>
        </p:blipFill>
        <p:spPr>
          <a:xfrm>
            <a:off x="597485" y="1287223"/>
            <a:ext cx="10717697" cy="54869"/>
          </a:xfrm>
          <a:prstGeom prst="rect">
            <a:avLst/>
          </a:prstGeom>
        </p:spPr>
      </p:pic>
      <p:pic>
        <p:nvPicPr>
          <p:cNvPr id="6" name="Slika 5">
            <a:extLst>
              <a:ext uri="{FF2B5EF4-FFF2-40B4-BE49-F238E27FC236}">
                <a16:creationId xmlns:a16="http://schemas.microsoft.com/office/drawing/2014/main" id="{54BD13C2-DFFA-41D6-ABCC-F5E5A5E9C202}"/>
              </a:ext>
            </a:extLst>
          </p:cNvPr>
          <p:cNvPicPr>
            <a:picLocks noChangeAspect="1"/>
          </p:cNvPicPr>
          <p:nvPr/>
        </p:nvPicPr>
        <p:blipFill>
          <a:blip r:embed="rId4"/>
          <a:stretch>
            <a:fillRect/>
          </a:stretch>
        </p:blipFill>
        <p:spPr>
          <a:xfrm>
            <a:off x="6315762" y="4347301"/>
            <a:ext cx="3968881" cy="2231393"/>
          </a:xfrm>
          <a:prstGeom prst="rect">
            <a:avLst/>
          </a:prstGeom>
        </p:spPr>
      </p:pic>
    </p:spTree>
    <p:extLst>
      <p:ext uri="{BB962C8B-B14F-4D97-AF65-F5344CB8AC3E}">
        <p14:creationId xmlns:p14="http://schemas.microsoft.com/office/powerpoint/2010/main" val="236841672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A01E03-6440-402A-A9F4-34BF3E6DEF1F}"/>
              </a:ext>
            </a:extLst>
          </p:cNvPr>
          <p:cNvSpPr>
            <a:spLocks noGrp="1"/>
          </p:cNvSpPr>
          <p:nvPr>
            <p:ph type="title"/>
          </p:nvPr>
        </p:nvSpPr>
        <p:spPr/>
        <p:txBody>
          <a:bodyPr>
            <a:normAutofit fontScale="90000"/>
          </a:bodyPr>
          <a:lstStyle/>
          <a:p>
            <a:r>
              <a:rPr lang="hr-HR" b="1" dirty="0"/>
              <a:t>Eutanazija i liječnička struka</a:t>
            </a:r>
            <a:br>
              <a:rPr lang="hr-HR" dirty="0"/>
            </a:br>
            <a:endParaRPr lang="hr-HR" dirty="0"/>
          </a:p>
        </p:txBody>
      </p:sp>
      <p:sp>
        <p:nvSpPr>
          <p:cNvPr id="3" name="Rezervirano mjesto sadržaja 2">
            <a:extLst>
              <a:ext uri="{FF2B5EF4-FFF2-40B4-BE49-F238E27FC236}">
                <a16:creationId xmlns:a16="http://schemas.microsoft.com/office/drawing/2014/main" id="{66CB0F70-A988-4CFB-9FF9-DE4EE9ED4C72}"/>
              </a:ext>
            </a:extLst>
          </p:cNvPr>
          <p:cNvSpPr>
            <a:spLocks noGrp="1"/>
          </p:cNvSpPr>
          <p:nvPr>
            <p:ph idx="1"/>
          </p:nvPr>
        </p:nvSpPr>
        <p:spPr/>
        <p:txBody>
          <a:bodyPr>
            <a:normAutofit fontScale="92500" lnSpcReduction="20000"/>
          </a:bodyPr>
          <a:lstStyle/>
          <a:p>
            <a:r>
              <a:rPr lang="hr-HR" dirty="0"/>
              <a:t>nijedan liječnik ne bi </a:t>
            </a:r>
            <a:r>
              <a:rPr lang="hr-HR" dirty="0" err="1"/>
              <a:t>smio</a:t>
            </a:r>
            <a:r>
              <a:rPr lang="hr-HR" dirty="0"/>
              <a:t> izvršiti eutanaziju, jer se na to zaklinje pri stjecanju diplome za rad </a:t>
            </a:r>
            <a:r>
              <a:rPr lang="hr-HR" b="1" dirty="0"/>
              <a:t>(Hipokratova zakletva, Ženevska zakletva):</a:t>
            </a:r>
          </a:p>
          <a:p>
            <a:r>
              <a:rPr lang="hr-HR" dirty="0"/>
              <a:t>“… Način života svojih bolesnika odredit ću na njihovu korist po svojim silama i po svojoj savjesti i čuvat ću ih od opasnosti i od štetnosti. Nikome neću dati smrtonosan lijek, pa ni onda, ako me za to zamoli, niti ću mu za to dati kakve upute. Isto  tako neću dati ni jednoj ženi sredstvo za pobačaj. Živjet ću čisto i pobožno i izvršavati svoje umijeće…” </a:t>
            </a:r>
          </a:p>
          <a:p>
            <a:endParaRPr lang="hr-HR" dirty="0"/>
          </a:p>
        </p:txBody>
      </p:sp>
      <p:pic>
        <p:nvPicPr>
          <p:cNvPr id="4" name="Slika 3">
            <a:extLst>
              <a:ext uri="{FF2B5EF4-FFF2-40B4-BE49-F238E27FC236}">
                <a16:creationId xmlns:a16="http://schemas.microsoft.com/office/drawing/2014/main" id="{4DAD4C1D-A8A5-4DBB-A124-C346924854A9}"/>
              </a:ext>
            </a:extLst>
          </p:cNvPr>
          <p:cNvPicPr>
            <a:picLocks noChangeAspect="1"/>
          </p:cNvPicPr>
          <p:nvPr/>
        </p:nvPicPr>
        <p:blipFill>
          <a:blip r:embed="rId2"/>
          <a:stretch>
            <a:fillRect/>
          </a:stretch>
        </p:blipFill>
        <p:spPr>
          <a:xfrm>
            <a:off x="565999" y="1582192"/>
            <a:ext cx="10717697" cy="54869"/>
          </a:xfrm>
          <a:prstGeom prst="rect">
            <a:avLst/>
          </a:prstGeom>
        </p:spPr>
      </p:pic>
    </p:spTree>
    <p:extLst>
      <p:ext uri="{BB962C8B-B14F-4D97-AF65-F5344CB8AC3E}">
        <p14:creationId xmlns:p14="http://schemas.microsoft.com/office/powerpoint/2010/main" val="222558058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9D339A8-DEE7-4CC5-BD7D-1407F24D151D}"/>
              </a:ext>
            </a:extLst>
          </p:cNvPr>
          <p:cNvSpPr>
            <a:spLocks noGrp="1"/>
          </p:cNvSpPr>
          <p:nvPr>
            <p:ph type="title"/>
          </p:nvPr>
        </p:nvSpPr>
        <p:spPr/>
        <p:txBody>
          <a:bodyPr>
            <a:normAutofit fontScale="90000"/>
          </a:bodyPr>
          <a:lstStyle/>
          <a:p>
            <a:pPr algn="ctr"/>
            <a:r>
              <a:rPr lang="hr-HR" b="1" dirty="0"/>
              <a:t>Medicinska sestra/ medicinski tehničar mora biti zagovornik života i „borac” protiv eutanazije</a:t>
            </a:r>
          </a:p>
        </p:txBody>
      </p:sp>
      <p:pic>
        <p:nvPicPr>
          <p:cNvPr id="4" name="Rezervirano mjesto sadržaja 3">
            <a:extLst>
              <a:ext uri="{FF2B5EF4-FFF2-40B4-BE49-F238E27FC236}">
                <a16:creationId xmlns:a16="http://schemas.microsoft.com/office/drawing/2014/main" id="{D39417E5-C4DA-4C66-8DD9-EE9477CB704A}"/>
              </a:ext>
            </a:extLst>
          </p:cNvPr>
          <p:cNvPicPr>
            <a:picLocks noGrp="1" noChangeAspect="1"/>
          </p:cNvPicPr>
          <p:nvPr>
            <p:ph idx="1"/>
          </p:nvPr>
        </p:nvPicPr>
        <p:blipFill>
          <a:blip r:embed="rId2"/>
          <a:stretch>
            <a:fillRect/>
          </a:stretch>
        </p:blipFill>
        <p:spPr>
          <a:xfrm>
            <a:off x="2977966" y="2596778"/>
            <a:ext cx="6444031" cy="3456732"/>
          </a:xfrm>
          <a:prstGeom prst="rect">
            <a:avLst/>
          </a:prstGeom>
        </p:spPr>
      </p:pic>
      <p:pic>
        <p:nvPicPr>
          <p:cNvPr id="3" name="Slika 2">
            <a:extLst>
              <a:ext uri="{FF2B5EF4-FFF2-40B4-BE49-F238E27FC236}">
                <a16:creationId xmlns:a16="http://schemas.microsoft.com/office/drawing/2014/main" id="{771357B5-312E-4039-9A9B-DE9DB8AD40B4}"/>
              </a:ext>
            </a:extLst>
          </p:cNvPr>
          <p:cNvPicPr>
            <a:picLocks noChangeAspect="1"/>
          </p:cNvPicPr>
          <p:nvPr/>
        </p:nvPicPr>
        <p:blipFill>
          <a:blip r:embed="rId3"/>
          <a:stretch>
            <a:fillRect/>
          </a:stretch>
        </p:blipFill>
        <p:spPr>
          <a:xfrm>
            <a:off x="652310" y="2080193"/>
            <a:ext cx="10717697" cy="54869"/>
          </a:xfrm>
          <a:prstGeom prst="rect">
            <a:avLst/>
          </a:prstGeom>
        </p:spPr>
      </p:pic>
    </p:spTree>
    <p:extLst>
      <p:ext uri="{BB962C8B-B14F-4D97-AF65-F5344CB8AC3E}">
        <p14:creationId xmlns:p14="http://schemas.microsoft.com/office/powerpoint/2010/main" val="44264084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B0B96F3-5D48-4325-AE0E-9C0BCA3C718D}"/>
              </a:ext>
            </a:extLst>
          </p:cNvPr>
          <p:cNvSpPr>
            <a:spLocks noGrp="1"/>
          </p:cNvSpPr>
          <p:nvPr>
            <p:ph type="title"/>
          </p:nvPr>
        </p:nvSpPr>
        <p:spPr/>
        <p:txBody>
          <a:bodyPr/>
          <a:lstStyle/>
          <a:p>
            <a:r>
              <a:rPr lang="hr-HR" b="1" dirty="0"/>
              <a:t>Eutanazija i hrvatski pravni poredak</a:t>
            </a:r>
          </a:p>
        </p:txBody>
      </p:sp>
      <p:sp>
        <p:nvSpPr>
          <p:cNvPr id="3" name="Rezervirano mjesto sadržaja 2">
            <a:extLst>
              <a:ext uri="{FF2B5EF4-FFF2-40B4-BE49-F238E27FC236}">
                <a16:creationId xmlns:a16="http://schemas.microsoft.com/office/drawing/2014/main" id="{3C5D766F-A889-4CA7-A208-7CDDA384CAF7}"/>
              </a:ext>
            </a:extLst>
          </p:cNvPr>
          <p:cNvSpPr>
            <a:spLocks noGrp="1"/>
          </p:cNvSpPr>
          <p:nvPr>
            <p:ph idx="1"/>
          </p:nvPr>
        </p:nvSpPr>
        <p:spPr/>
        <p:txBody>
          <a:bodyPr>
            <a:normAutofit fontScale="62500" lnSpcReduction="20000"/>
          </a:bodyPr>
          <a:lstStyle/>
          <a:p>
            <a:r>
              <a:rPr lang="hr-HR" dirty="0"/>
              <a:t>Kazneni zakon iz 1997. godine uvodi u kaznenopravnu regulativu kazneno djelo usmrćenja na zahtjev</a:t>
            </a:r>
          </a:p>
          <a:p>
            <a:r>
              <a:rPr lang="hr-HR" dirty="0"/>
              <a:t> Tako članak 94. KZ propisuje: “Tko drugoga usmrti na njegov izričit i ozbiljan zahtjev, kaznit će se kaznom zatvora od jedne do osam godina”</a:t>
            </a:r>
          </a:p>
          <a:p>
            <a:endParaRPr lang="hr-HR" dirty="0"/>
          </a:p>
          <a:p>
            <a:r>
              <a:rPr lang="hr-HR" dirty="0"/>
              <a:t>Odredbom članka 94. KZ propisana je blaža kazna nego za obično ubojstvo jer je riječ o privilegiranom ubojstvu</a:t>
            </a:r>
          </a:p>
          <a:p>
            <a:endParaRPr lang="hr-HR" dirty="0"/>
          </a:p>
          <a:p>
            <a:r>
              <a:rPr lang="hr-HR" dirty="0"/>
              <a:t>U slučaju da se eutanazija izvrši iz milosrđa nad osobom koja se nalazi u vegetativnom stanju i koja ne može manifestirati svoju volju, radit će se po običnom ubojstvu iz članka 90. KZ za koje je predviđena kazna od najmanje pet godina zatvora</a:t>
            </a:r>
          </a:p>
          <a:p>
            <a:endParaRPr lang="hr-HR" dirty="0"/>
          </a:p>
        </p:txBody>
      </p:sp>
      <p:pic>
        <p:nvPicPr>
          <p:cNvPr id="4" name="Slika 3">
            <a:extLst>
              <a:ext uri="{FF2B5EF4-FFF2-40B4-BE49-F238E27FC236}">
                <a16:creationId xmlns:a16="http://schemas.microsoft.com/office/drawing/2014/main" id="{4967CBDC-4B12-4459-B852-83DDCA52B7F3}"/>
              </a:ext>
            </a:extLst>
          </p:cNvPr>
          <p:cNvPicPr>
            <a:picLocks noChangeAspect="1"/>
          </p:cNvPicPr>
          <p:nvPr/>
        </p:nvPicPr>
        <p:blipFill>
          <a:blip r:embed="rId2"/>
          <a:stretch>
            <a:fillRect/>
          </a:stretch>
        </p:blipFill>
        <p:spPr>
          <a:xfrm>
            <a:off x="358735" y="1700781"/>
            <a:ext cx="10717697" cy="54869"/>
          </a:xfrm>
          <a:prstGeom prst="rect">
            <a:avLst/>
          </a:prstGeom>
        </p:spPr>
      </p:pic>
    </p:spTree>
    <p:extLst>
      <p:ext uri="{BB962C8B-B14F-4D97-AF65-F5344CB8AC3E}">
        <p14:creationId xmlns:p14="http://schemas.microsoft.com/office/powerpoint/2010/main" val="360364865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53CDFB-6365-4246-8021-C2AF1D139CFC}"/>
              </a:ext>
            </a:extLst>
          </p:cNvPr>
          <p:cNvSpPr>
            <a:spLocks noGrp="1"/>
          </p:cNvSpPr>
          <p:nvPr>
            <p:ph type="title"/>
          </p:nvPr>
        </p:nvSpPr>
        <p:spPr/>
        <p:txBody>
          <a:bodyPr/>
          <a:lstStyle/>
          <a:p>
            <a:r>
              <a:rPr lang="hr-HR" b="1" dirty="0"/>
              <a:t>Primjer:</a:t>
            </a:r>
          </a:p>
        </p:txBody>
      </p:sp>
      <p:pic>
        <p:nvPicPr>
          <p:cNvPr id="4" name="Picture 2">
            <a:extLst>
              <a:ext uri="{FF2B5EF4-FFF2-40B4-BE49-F238E27FC236}">
                <a16:creationId xmlns:a16="http://schemas.microsoft.com/office/drawing/2014/main" id="{67151E12-AF50-4E19-B09A-B02BC1BD7C61}"/>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53041" y="2620652"/>
            <a:ext cx="5400098" cy="3139796"/>
          </a:xfrm>
          <a:prstGeom prst="rect">
            <a:avLst/>
          </a:prstGeom>
          <a:effectLst>
            <a:outerShdw blurRad="50800" dist="38100" dir="16200000" rotWithShape="0">
              <a:prstClr val="black">
                <a:alpha val="40000"/>
              </a:prstClr>
            </a:outerShdw>
          </a:effectLst>
        </p:spPr>
      </p:pic>
      <p:sp>
        <p:nvSpPr>
          <p:cNvPr id="5" name="Rezervirano mjesto sadržaja 4">
            <a:extLst>
              <a:ext uri="{FF2B5EF4-FFF2-40B4-BE49-F238E27FC236}">
                <a16:creationId xmlns:a16="http://schemas.microsoft.com/office/drawing/2014/main" id="{298E63CA-1882-4B9F-AE46-B4EE2B911CAE}"/>
              </a:ext>
            </a:extLst>
          </p:cNvPr>
          <p:cNvSpPr>
            <a:spLocks noGrp="1"/>
          </p:cNvSpPr>
          <p:nvPr>
            <p:ph sz="half" idx="2"/>
          </p:nvPr>
        </p:nvSpPr>
        <p:spPr/>
        <p:txBody>
          <a:bodyPr>
            <a:normAutofit fontScale="55000" lnSpcReduction="20000"/>
          </a:bodyPr>
          <a:lstStyle/>
          <a:p>
            <a:r>
              <a:rPr lang="hr-HR" dirty="0"/>
              <a:t>U jednom su lječilištu 50 od ukupno 74 teška bolesnika izrazila želju za blagom smrću. </a:t>
            </a:r>
          </a:p>
          <a:p>
            <a:r>
              <a:rPr lang="hr-HR" dirty="0"/>
              <a:t>Skupina je liječnika i psihologa stupila s njima u pripremne razgovore i odabrala samo 24 psihički sposobne osobe za takvu odluku. </a:t>
            </a:r>
          </a:p>
          <a:p>
            <a:r>
              <a:rPr lang="hr-HR" dirty="0"/>
              <a:t>Nakon priopćenja da će im ispuniti molbu, svi su bolesnici bili šokirani: “I vi biste to mogli…?” Tek je nakon duljeg vremena ekipi liječnika i psihologa uspjelo smiriti 20 bolesnika, dok im to s ostalom četvoricom nije pošlo za rukom. </a:t>
            </a:r>
          </a:p>
          <a:p>
            <a:r>
              <a:rPr lang="hr-HR" dirty="0"/>
              <a:t>Daljnja su istraživanja prekinuta.</a:t>
            </a:r>
          </a:p>
          <a:p>
            <a:endParaRPr lang="hr-HR" dirty="0"/>
          </a:p>
        </p:txBody>
      </p:sp>
      <p:pic>
        <p:nvPicPr>
          <p:cNvPr id="3" name="Slika 2">
            <a:extLst>
              <a:ext uri="{FF2B5EF4-FFF2-40B4-BE49-F238E27FC236}">
                <a16:creationId xmlns:a16="http://schemas.microsoft.com/office/drawing/2014/main" id="{F9DF941F-F792-494E-B103-142F5084A17E}"/>
              </a:ext>
            </a:extLst>
          </p:cNvPr>
          <p:cNvPicPr>
            <a:picLocks noChangeAspect="1"/>
          </p:cNvPicPr>
          <p:nvPr/>
        </p:nvPicPr>
        <p:blipFill>
          <a:blip r:embed="rId3"/>
          <a:stretch>
            <a:fillRect/>
          </a:stretch>
        </p:blipFill>
        <p:spPr>
          <a:xfrm>
            <a:off x="565999" y="1846143"/>
            <a:ext cx="10717697" cy="54869"/>
          </a:xfrm>
          <a:prstGeom prst="rect">
            <a:avLst/>
          </a:prstGeom>
        </p:spPr>
      </p:pic>
    </p:spTree>
    <p:extLst>
      <p:ext uri="{BB962C8B-B14F-4D97-AF65-F5344CB8AC3E}">
        <p14:creationId xmlns:p14="http://schemas.microsoft.com/office/powerpoint/2010/main" val="375130724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D37B268-0542-412D-B8EF-63F3E67EB252}"/>
              </a:ext>
            </a:extLst>
          </p:cNvPr>
          <p:cNvSpPr>
            <a:spLocks noGrp="1"/>
          </p:cNvSpPr>
          <p:nvPr>
            <p:ph type="title"/>
          </p:nvPr>
        </p:nvSpPr>
        <p:spPr/>
        <p:txBody>
          <a:bodyPr/>
          <a:lstStyle/>
          <a:p>
            <a:r>
              <a:rPr lang="hr-HR" b="1" dirty="0"/>
              <a:t>Eutanazija (priča jedne </a:t>
            </a:r>
            <a:r>
              <a:rPr lang="hr-HR" b="1" dirty="0" err="1"/>
              <a:t>tinjedžerice</a:t>
            </a:r>
            <a:r>
              <a:rPr lang="hr-HR" b="1" dirty="0"/>
              <a:t>...)</a:t>
            </a:r>
          </a:p>
        </p:txBody>
      </p:sp>
      <p:sp>
        <p:nvSpPr>
          <p:cNvPr id="5" name="Rezervirano mjesto sadržaja 4">
            <a:extLst>
              <a:ext uri="{FF2B5EF4-FFF2-40B4-BE49-F238E27FC236}">
                <a16:creationId xmlns:a16="http://schemas.microsoft.com/office/drawing/2014/main" id="{778B8CEA-6CF0-4131-91F1-C8810F4B44DC}"/>
              </a:ext>
            </a:extLst>
          </p:cNvPr>
          <p:cNvSpPr>
            <a:spLocks noGrp="1"/>
          </p:cNvSpPr>
          <p:nvPr>
            <p:ph idx="1"/>
          </p:nvPr>
        </p:nvSpPr>
        <p:spPr/>
        <p:txBody>
          <a:bodyPr>
            <a:normAutofit fontScale="55000" lnSpcReduction="20000"/>
          </a:bodyPr>
          <a:lstStyle/>
          <a:p>
            <a:r>
              <a:rPr lang="hr-HR" dirty="0"/>
              <a:t>Sinoć smo mama i ja  sjedile u dnevnoj sobi i razgovarale o životu....tema je bila eutanazija </a:t>
            </a:r>
            <a:r>
              <a:rPr lang="hr-HR" dirty="0" err="1"/>
              <a:t>tj</a:t>
            </a:r>
            <a:r>
              <a:rPr lang="hr-HR" dirty="0"/>
              <a:t> kako umrijeti brzo i bez patnje, kada više nema nade za poboljšanje....</a:t>
            </a:r>
          </a:p>
          <a:p>
            <a:endParaRPr lang="hr-HR" dirty="0"/>
          </a:p>
          <a:p>
            <a:r>
              <a:rPr lang="hr-HR" dirty="0"/>
              <a:t>Rekla sam: ”Mama nikad ne dopusti da živim vegetirajući, da ovisim o nekim  APARATIMA i bolničkim infuzijama. Ako ikada budem u takvom stanju, odmah isključi te UREĐAJE ZA UMJETNO ODRŽAVANJE ŽIVOTA. Radije bih umrla nego </a:t>
            </a:r>
            <a:r>
              <a:rPr lang="hr-HR" dirty="0" err="1"/>
              <a:t>živila</a:t>
            </a:r>
            <a:r>
              <a:rPr lang="hr-HR" dirty="0"/>
              <a:t> na tako užasan način...</a:t>
            </a:r>
          </a:p>
          <a:p>
            <a:endParaRPr lang="hr-HR" dirty="0"/>
          </a:p>
          <a:p>
            <a:r>
              <a:rPr lang="hr-HR" dirty="0"/>
              <a:t>Mama je tada ustala,  zadivljeno  me pogledala, krenula  isključivati TV, DVD, PC, internet, MP3, Play </a:t>
            </a:r>
            <a:r>
              <a:rPr lang="hr-HR" dirty="0" err="1"/>
              <a:t>Station</a:t>
            </a:r>
            <a:r>
              <a:rPr lang="hr-HR" dirty="0"/>
              <a:t>, telefon...uzela mi mobitel, iPod, </a:t>
            </a:r>
            <a:r>
              <a:rPr lang="hr-HR" dirty="0" err="1"/>
              <a:t>Blackberry</a:t>
            </a:r>
            <a:r>
              <a:rPr lang="hr-HR" dirty="0"/>
              <a:t> i iz hladnjaka izvadila sve boce Coca Cole i </a:t>
            </a:r>
            <a:r>
              <a:rPr lang="hr-HR" dirty="0" err="1"/>
              <a:t>pive</a:t>
            </a:r>
            <a:r>
              <a:rPr lang="hr-HR" dirty="0"/>
              <a:t>....!</a:t>
            </a:r>
          </a:p>
          <a:p>
            <a:endParaRPr lang="hr-HR" dirty="0"/>
          </a:p>
          <a:p>
            <a:r>
              <a:rPr lang="hr-HR" dirty="0"/>
              <a:t>Sjela i rekla: “UH, dušo skoro si umrla....!!!</a:t>
            </a:r>
          </a:p>
          <a:p>
            <a:endParaRPr lang="hr-HR" dirty="0"/>
          </a:p>
        </p:txBody>
      </p:sp>
      <p:pic>
        <p:nvPicPr>
          <p:cNvPr id="3" name="Slika 2">
            <a:extLst>
              <a:ext uri="{FF2B5EF4-FFF2-40B4-BE49-F238E27FC236}">
                <a16:creationId xmlns:a16="http://schemas.microsoft.com/office/drawing/2014/main" id="{2EF3F9E5-6AB0-44CC-9E1D-43D23ABAF6D9}"/>
              </a:ext>
            </a:extLst>
          </p:cNvPr>
          <p:cNvPicPr>
            <a:picLocks noChangeAspect="1"/>
          </p:cNvPicPr>
          <p:nvPr/>
        </p:nvPicPr>
        <p:blipFill>
          <a:blip r:embed="rId2"/>
          <a:stretch>
            <a:fillRect/>
          </a:stretch>
        </p:blipFill>
        <p:spPr>
          <a:xfrm>
            <a:off x="565999" y="1735286"/>
            <a:ext cx="10717697" cy="54869"/>
          </a:xfrm>
          <a:prstGeom prst="rect">
            <a:avLst/>
          </a:prstGeom>
        </p:spPr>
      </p:pic>
    </p:spTree>
    <p:extLst>
      <p:ext uri="{BB962C8B-B14F-4D97-AF65-F5344CB8AC3E}">
        <p14:creationId xmlns:p14="http://schemas.microsoft.com/office/powerpoint/2010/main" val="274727467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8584-483B-4149-970F-7AD270C4C903}"/>
              </a:ext>
            </a:extLst>
          </p:cNvPr>
          <p:cNvSpPr>
            <a:spLocks noGrp="1"/>
          </p:cNvSpPr>
          <p:nvPr>
            <p:ph type="title"/>
          </p:nvPr>
        </p:nvSpPr>
        <p:spPr/>
        <p:txBody>
          <a:bodyPr>
            <a:normAutofit fontScale="90000"/>
          </a:bodyPr>
          <a:lstStyle/>
          <a:p>
            <a:r>
              <a:rPr lang="hr-HR" b="1" dirty="0"/>
              <a:t>Još nekoliko moralnih pitanja…</a:t>
            </a:r>
            <a:br>
              <a:rPr lang="hr-HR" b="1" dirty="0"/>
            </a:br>
            <a:r>
              <a:rPr lang="hr-HR" b="1" dirty="0"/>
              <a:t>  </a:t>
            </a:r>
            <a:r>
              <a:rPr lang="hr-HR" b="1" dirty="0">
                <a:solidFill>
                  <a:srgbClr val="FF0000"/>
                </a:solidFill>
              </a:rPr>
              <a:t>-samo za razmišljanje</a:t>
            </a:r>
            <a:endParaRPr lang="en-HR" b="1" dirty="0">
              <a:solidFill>
                <a:srgbClr val="FF0000"/>
              </a:solidFill>
            </a:endParaRPr>
          </a:p>
        </p:txBody>
      </p:sp>
      <p:sp>
        <p:nvSpPr>
          <p:cNvPr id="3" name="Content Placeholder 2">
            <a:extLst>
              <a:ext uri="{FF2B5EF4-FFF2-40B4-BE49-F238E27FC236}">
                <a16:creationId xmlns:a16="http://schemas.microsoft.com/office/drawing/2014/main" id="{496C1A18-8B66-644A-8F7A-285BC31CD520}"/>
              </a:ext>
            </a:extLst>
          </p:cNvPr>
          <p:cNvSpPr>
            <a:spLocks noGrp="1"/>
          </p:cNvSpPr>
          <p:nvPr>
            <p:ph idx="1"/>
          </p:nvPr>
        </p:nvSpPr>
        <p:spPr/>
        <p:txBody>
          <a:bodyPr/>
          <a:lstStyle/>
          <a:p>
            <a:r>
              <a:rPr lang="hr-HR" i="1">
                <a:solidFill>
                  <a:schemeClr val="accent2">
                    <a:lumMod val="50000"/>
                  </a:schemeClr>
                </a:solidFill>
              </a:rPr>
              <a:t>Je li prihvatljiva palijativna sedacija? Njome se, lijekovima, pacijenta uspavljuje do konačno smrtnog ishoda</a:t>
            </a:r>
          </a:p>
          <a:p>
            <a:r>
              <a:rPr lang="hr-HR" i="1">
                <a:solidFill>
                  <a:schemeClr val="accent2">
                    <a:lumMod val="50000"/>
                  </a:schemeClr>
                </a:solidFill>
              </a:rPr>
              <a:t>Je li prihvatljiva nutritivna podrška sediranih pacijenata? Pri njoj se pacijenta lijekovima uspavljuje, ali hidracijom i hranjenjem produžuje život</a:t>
            </a:r>
          </a:p>
          <a:p>
            <a:r>
              <a:rPr lang="hr-HR" i="1">
                <a:solidFill>
                  <a:schemeClr val="accent2">
                    <a:lumMod val="50000"/>
                  </a:schemeClr>
                </a:solidFill>
              </a:rPr>
              <a:t>Je li prihvatljiv dvostruki učinak opioidnih analgetika? Kod njih se pacijentu umanjuje bol ali i deprimira disanje</a:t>
            </a:r>
          </a:p>
          <a:p>
            <a:endParaRPr lang="en-HR"/>
          </a:p>
        </p:txBody>
      </p:sp>
      <p:pic>
        <p:nvPicPr>
          <p:cNvPr id="4" name="Slika 3">
            <a:extLst>
              <a:ext uri="{FF2B5EF4-FFF2-40B4-BE49-F238E27FC236}">
                <a16:creationId xmlns:a16="http://schemas.microsoft.com/office/drawing/2014/main" id="{F5A2A8C9-C4DC-41A2-9F93-1706E2C3A18D}"/>
              </a:ext>
            </a:extLst>
          </p:cNvPr>
          <p:cNvPicPr>
            <a:picLocks noChangeAspect="1"/>
          </p:cNvPicPr>
          <p:nvPr/>
        </p:nvPicPr>
        <p:blipFill>
          <a:blip r:embed="rId2"/>
          <a:stretch>
            <a:fillRect/>
          </a:stretch>
        </p:blipFill>
        <p:spPr>
          <a:xfrm>
            <a:off x="565999" y="1827289"/>
            <a:ext cx="10717697" cy="54869"/>
          </a:xfrm>
          <a:prstGeom prst="rect">
            <a:avLst/>
          </a:prstGeom>
        </p:spPr>
      </p:pic>
    </p:spTree>
    <p:extLst>
      <p:ext uri="{BB962C8B-B14F-4D97-AF65-F5344CB8AC3E}">
        <p14:creationId xmlns:p14="http://schemas.microsoft.com/office/powerpoint/2010/main" val="283427584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BF1-1907-2145-9B65-0D1D1D20D36A}"/>
              </a:ext>
            </a:extLst>
          </p:cNvPr>
          <p:cNvSpPr>
            <a:spLocks noGrp="1"/>
          </p:cNvSpPr>
          <p:nvPr>
            <p:ph type="title"/>
          </p:nvPr>
        </p:nvSpPr>
        <p:spPr/>
        <p:txBody>
          <a:bodyPr/>
          <a:lstStyle/>
          <a:p>
            <a:r>
              <a:rPr lang="en-HR" b="1" dirty="0"/>
              <a:t>Razmislite;</a:t>
            </a:r>
            <a:r>
              <a:rPr lang="hr-HR" b="1" dirty="0"/>
              <a:t> </a:t>
            </a:r>
            <a:r>
              <a:rPr lang="hr-HR" b="1" dirty="0">
                <a:solidFill>
                  <a:srgbClr val="FF0000"/>
                </a:solidFill>
              </a:rPr>
              <a:t>samo za razmišljanje</a:t>
            </a:r>
            <a:endParaRPr lang="en-HR" b="1" dirty="0">
              <a:solidFill>
                <a:srgbClr val="FF0000"/>
              </a:solidFill>
            </a:endParaRPr>
          </a:p>
        </p:txBody>
      </p:sp>
      <p:sp>
        <p:nvSpPr>
          <p:cNvPr id="3" name="Content Placeholder 2">
            <a:extLst>
              <a:ext uri="{FF2B5EF4-FFF2-40B4-BE49-F238E27FC236}">
                <a16:creationId xmlns:a16="http://schemas.microsoft.com/office/drawing/2014/main" id="{044ACFE3-5B31-7843-A657-12C2C3EF3E2A}"/>
              </a:ext>
            </a:extLst>
          </p:cNvPr>
          <p:cNvSpPr>
            <a:spLocks noGrp="1"/>
          </p:cNvSpPr>
          <p:nvPr>
            <p:ph idx="1"/>
          </p:nvPr>
        </p:nvSpPr>
        <p:spPr/>
        <p:txBody>
          <a:bodyPr/>
          <a:lstStyle/>
          <a:p>
            <a:r>
              <a:rPr lang="en-GB" b="1" dirty="0"/>
              <a:t>I</a:t>
            </a:r>
            <a:r>
              <a:rPr lang="en-HR" b="1" dirty="0"/>
              <a:t>stražite detaljnije slučaj Terry Schiavo</a:t>
            </a:r>
          </a:p>
          <a:p>
            <a:pPr marL="514350" indent="-514350">
              <a:buAutoNum type="alphaLcParenR"/>
            </a:pPr>
            <a:r>
              <a:rPr lang="hr-HR" i="1" dirty="0">
                <a:solidFill>
                  <a:schemeClr val="accent2">
                    <a:lumMod val="50000"/>
                  </a:schemeClr>
                </a:solidFill>
              </a:rPr>
              <a:t>Je li njeno stanje bilo nepovratno?</a:t>
            </a:r>
          </a:p>
          <a:p>
            <a:pPr marL="514350" indent="-514350">
              <a:buAutoNum type="alphaLcParenR"/>
            </a:pPr>
            <a:r>
              <a:rPr lang="hr-HR" i="1" dirty="0">
                <a:solidFill>
                  <a:schemeClr val="accent2">
                    <a:lumMod val="50000"/>
                  </a:schemeClr>
                </a:solidFill>
              </a:rPr>
              <a:t>Je li ona u tom stanju patila?</a:t>
            </a:r>
          </a:p>
          <a:p>
            <a:pPr marL="514350" indent="-514350">
              <a:buAutoNum type="alphaLcParenR"/>
            </a:pPr>
            <a:r>
              <a:rPr lang="hr-HR" i="1" dirty="0">
                <a:solidFill>
                  <a:schemeClr val="accent2">
                    <a:lumMod val="50000"/>
                  </a:schemeClr>
                </a:solidFill>
              </a:rPr>
              <a:t>Je li se mogla znati eventualna njena želja?</a:t>
            </a:r>
          </a:p>
          <a:p>
            <a:pPr marL="514350" indent="-514350">
              <a:buAutoNum type="alphaLcParenR"/>
            </a:pPr>
            <a:r>
              <a:rPr lang="hr-HR" i="1" dirty="0">
                <a:solidFill>
                  <a:schemeClr val="accent2">
                    <a:lumMod val="50000"/>
                  </a:schemeClr>
                </a:solidFill>
              </a:rPr>
              <a:t>Je li mogla potvrditi svoju želju?</a:t>
            </a:r>
          </a:p>
          <a:p>
            <a:pPr marL="514350" indent="-514350">
              <a:buAutoNum type="alphaLcParenR"/>
            </a:pPr>
            <a:r>
              <a:rPr lang="hr-HR" i="1" dirty="0">
                <a:solidFill>
                  <a:schemeClr val="accent2">
                    <a:lumMod val="50000"/>
                  </a:schemeClr>
                </a:solidFill>
              </a:rPr>
              <a:t>Je li mogla sama prekinuti svoj život?</a:t>
            </a:r>
          </a:p>
        </p:txBody>
      </p:sp>
      <p:pic>
        <p:nvPicPr>
          <p:cNvPr id="4" name="Slika 3">
            <a:extLst>
              <a:ext uri="{FF2B5EF4-FFF2-40B4-BE49-F238E27FC236}">
                <a16:creationId xmlns:a16="http://schemas.microsoft.com/office/drawing/2014/main" id="{1DB589B8-5BE2-4A42-A51D-944297B2B365}"/>
              </a:ext>
            </a:extLst>
          </p:cNvPr>
          <p:cNvPicPr>
            <a:picLocks noChangeAspect="1"/>
          </p:cNvPicPr>
          <p:nvPr/>
        </p:nvPicPr>
        <p:blipFill>
          <a:blip r:embed="rId2"/>
          <a:stretch>
            <a:fillRect/>
          </a:stretch>
        </p:blipFill>
        <p:spPr>
          <a:xfrm>
            <a:off x="737151" y="1921556"/>
            <a:ext cx="10717697" cy="54869"/>
          </a:xfrm>
          <a:prstGeom prst="rect">
            <a:avLst/>
          </a:prstGeom>
        </p:spPr>
      </p:pic>
    </p:spTree>
    <p:extLst>
      <p:ext uri="{BB962C8B-B14F-4D97-AF65-F5344CB8AC3E}">
        <p14:creationId xmlns:p14="http://schemas.microsoft.com/office/powerpoint/2010/main" val="169732034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F20CCB8-0879-4EAD-9266-3E526098C661}"/>
              </a:ext>
            </a:extLst>
          </p:cNvPr>
          <p:cNvSpPr>
            <a:spLocks noGrp="1"/>
          </p:cNvSpPr>
          <p:nvPr>
            <p:ph type="title"/>
          </p:nvPr>
        </p:nvSpPr>
        <p:spPr/>
        <p:txBody>
          <a:bodyPr>
            <a:normAutofit fontScale="90000"/>
          </a:bodyPr>
          <a:lstStyle/>
          <a:p>
            <a:pPr marL="228600" lvl="0" indent="-228600" algn="ctr">
              <a:lnSpc>
                <a:spcPct val="110000"/>
              </a:lnSpc>
              <a:spcBef>
                <a:spcPts val="1000"/>
              </a:spcBef>
              <a:buFont typeface="Arial" panose="020B0604020202020204" pitchFamily="34" charset="0"/>
              <a:buChar char="•"/>
            </a:pPr>
            <a:r>
              <a:rPr lang="hr-HR" b="1" dirty="0"/>
              <a:t>Zadatak poslati do 10.05.2020.</a:t>
            </a:r>
            <a:br>
              <a:rPr lang="hr-HR" b="1" dirty="0"/>
            </a:br>
            <a:r>
              <a:rPr lang="hr-HR" sz="2900" dirty="0">
                <a:solidFill>
                  <a:srgbClr val="000000"/>
                </a:solidFill>
              </a:rPr>
              <a:t>(samostalno odluči kako ćeš to napraviti- molim u različitim </a:t>
            </a:r>
            <a:r>
              <a:rPr lang="hr-HR" sz="2900" dirty="0" err="1">
                <a:solidFill>
                  <a:srgbClr val="000000"/>
                </a:solidFill>
              </a:rPr>
              <a:t>googl</a:t>
            </a:r>
            <a:r>
              <a:rPr lang="hr-HR" sz="2900" dirty="0">
                <a:solidFill>
                  <a:srgbClr val="000000"/>
                </a:solidFill>
              </a:rPr>
              <a:t> formatima, kao prošli put)</a:t>
            </a:r>
            <a:br>
              <a:rPr lang="hr-HR" sz="2900" dirty="0">
                <a:solidFill>
                  <a:srgbClr val="000000"/>
                </a:solidFill>
              </a:rPr>
            </a:br>
            <a:endParaRPr lang="hr-HR" b="1" dirty="0"/>
          </a:p>
        </p:txBody>
      </p:sp>
      <p:sp>
        <p:nvSpPr>
          <p:cNvPr id="3" name="Rezervirano mjesto sadržaja 2">
            <a:extLst>
              <a:ext uri="{FF2B5EF4-FFF2-40B4-BE49-F238E27FC236}">
                <a16:creationId xmlns:a16="http://schemas.microsoft.com/office/drawing/2014/main" id="{74E41118-BADF-4186-9403-FE27ABF9F98E}"/>
              </a:ext>
            </a:extLst>
          </p:cNvPr>
          <p:cNvSpPr>
            <a:spLocks noGrp="1"/>
          </p:cNvSpPr>
          <p:nvPr>
            <p:ph idx="1"/>
          </p:nvPr>
        </p:nvSpPr>
        <p:spPr/>
        <p:txBody>
          <a:bodyPr>
            <a:normAutofit fontScale="92500"/>
          </a:bodyPr>
          <a:lstStyle/>
          <a:p>
            <a:r>
              <a:rPr lang="hr-HR" b="1" dirty="0"/>
              <a:t>prvih 10 učenika </a:t>
            </a:r>
            <a:r>
              <a:rPr lang="hr-HR" dirty="0"/>
              <a:t>raspravljat će na temu „Svatko ima pravo na život” - </a:t>
            </a:r>
            <a:r>
              <a:rPr lang="hr-HR" b="1" dirty="0">
                <a:solidFill>
                  <a:srgbClr val="FF0000"/>
                </a:solidFill>
              </a:rPr>
              <a:t>pobijajući</a:t>
            </a:r>
            <a:r>
              <a:rPr lang="hr-HR" dirty="0"/>
              <a:t> -argumentirajući ovu temu </a:t>
            </a:r>
          </a:p>
          <a:p>
            <a:r>
              <a:rPr lang="hr-HR" b="1" dirty="0"/>
              <a:t>od 11-20 učenika </a:t>
            </a:r>
            <a:r>
              <a:rPr lang="hr-HR" dirty="0"/>
              <a:t>raspravljat će na temu „Svatko ima pravo na život”-  </a:t>
            </a:r>
            <a:r>
              <a:rPr lang="hr-HR" b="1" dirty="0">
                <a:solidFill>
                  <a:srgbClr val="FF0000"/>
                </a:solidFill>
              </a:rPr>
              <a:t>potvrđujući</a:t>
            </a:r>
            <a:r>
              <a:rPr lang="hr-HR" dirty="0"/>
              <a:t>- argumentirajući ovu temu </a:t>
            </a:r>
          </a:p>
          <a:p>
            <a:r>
              <a:rPr lang="hr-HR" b="1" dirty="0"/>
              <a:t>ostatak razreda od 21- 26,27 učenika,  </a:t>
            </a:r>
            <a:r>
              <a:rPr lang="hr-HR" dirty="0"/>
              <a:t>kodeksi zdravstvenih djelatnika o ovoj temi, te koje bi stajalište i zašto trebala zagovarati medicinska sestra/</a:t>
            </a:r>
            <a:r>
              <a:rPr lang="hr-HR"/>
              <a:t>medicinski tehničar</a:t>
            </a:r>
            <a:endParaRPr lang="hr-HR" dirty="0"/>
          </a:p>
          <a:p>
            <a:endParaRPr lang="hr-HR" dirty="0"/>
          </a:p>
        </p:txBody>
      </p:sp>
    </p:spTree>
    <p:extLst>
      <p:ext uri="{BB962C8B-B14F-4D97-AF65-F5344CB8AC3E}">
        <p14:creationId xmlns:p14="http://schemas.microsoft.com/office/powerpoint/2010/main" val="360927942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E6BEC7-A77D-4471-A3E5-1B05CFA89467}"/>
              </a:ext>
            </a:extLst>
          </p:cNvPr>
          <p:cNvSpPr>
            <a:spLocks noGrp="1"/>
          </p:cNvSpPr>
          <p:nvPr>
            <p:ph type="title"/>
          </p:nvPr>
        </p:nvSpPr>
        <p:spPr/>
        <p:txBody>
          <a:bodyPr>
            <a:normAutofit fontScale="90000"/>
          </a:bodyPr>
          <a:lstStyle/>
          <a:p>
            <a:r>
              <a:rPr lang="hr-HR" b="1" dirty="0"/>
              <a:t>Što je eutanazija?</a:t>
            </a:r>
            <a:br>
              <a:rPr lang="hr-HR" b="1" dirty="0"/>
            </a:br>
            <a:endParaRPr lang="hr-HR" b="1" dirty="0"/>
          </a:p>
        </p:txBody>
      </p:sp>
      <p:sp>
        <p:nvSpPr>
          <p:cNvPr id="3" name="Rezervirano mjesto sadržaja 2">
            <a:extLst>
              <a:ext uri="{FF2B5EF4-FFF2-40B4-BE49-F238E27FC236}">
                <a16:creationId xmlns:a16="http://schemas.microsoft.com/office/drawing/2014/main" id="{F3012E14-862A-43A3-AEE7-151D0B17AF5E}"/>
              </a:ext>
            </a:extLst>
          </p:cNvPr>
          <p:cNvSpPr>
            <a:spLocks noGrp="1"/>
          </p:cNvSpPr>
          <p:nvPr>
            <p:ph idx="1"/>
          </p:nvPr>
        </p:nvSpPr>
        <p:spPr/>
        <p:txBody>
          <a:bodyPr>
            <a:normAutofit/>
          </a:bodyPr>
          <a:lstStyle/>
          <a:p>
            <a:r>
              <a:rPr lang="hr-HR" dirty="0"/>
              <a:t>dolazi od grč. riječi </a:t>
            </a:r>
            <a:r>
              <a:rPr lang="hr-HR" b="1" dirty="0" err="1">
                <a:solidFill>
                  <a:srgbClr val="FF0000"/>
                </a:solidFill>
              </a:rPr>
              <a:t>eu</a:t>
            </a:r>
            <a:r>
              <a:rPr lang="hr-HR" dirty="0"/>
              <a:t> = blaga, dobra + </a:t>
            </a:r>
            <a:r>
              <a:rPr lang="hr-HR" b="1" dirty="0" err="1">
                <a:solidFill>
                  <a:srgbClr val="FF0000"/>
                </a:solidFill>
              </a:rPr>
              <a:t>thanatos</a:t>
            </a:r>
            <a:r>
              <a:rPr lang="hr-HR" b="1" dirty="0">
                <a:solidFill>
                  <a:srgbClr val="FF0000"/>
                </a:solidFill>
              </a:rPr>
              <a:t> </a:t>
            </a:r>
            <a:r>
              <a:rPr lang="hr-HR" dirty="0"/>
              <a:t>= smrt</a:t>
            </a:r>
          </a:p>
          <a:p>
            <a:r>
              <a:rPr lang="hr-HR" dirty="0"/>
              <a:t>označava čovjekovu želju za dobrom, tj. brzom i bezbolnom smrću (blago umiranje)</a:t>
            </a:r>
          </a:p>
          <a:p>
            <a:r>
              <a:rPr lang="hr-HR" dirty="0"/>
              <a:t>u prvo vrijeme je eutanazija označavala plemenitu pomoć liječnika u olakšavanju patnje onima koji umiru na prirodan način, a tek u 20. st. označava direktno i bezbolno ubojstvo pacijenta</a:t>
            </a:r>
          </a:p>
          <a:p>
            <a:endParaRPr lang="hr-HR" dirty="0"/>
          </a:p>
          <a:p>
            <a:endParaRPr lang="hr-HR" dirty="0"/>
          </a:p>
          <a:p>
            <a:endParaRPr lang="hr-HR" dirty="0"/>
          </a:p>
        </p:txBody>
      </p:sp>
      <p:pic>
        <p:nvPicPr>
          <p:cNvPr id="4" name="Slika 3">
            <a:extLst>
              <a:ext uri="{FF2B5EF4-FFF2-40B4-BE49-F238E27FC236}">
                <a16:creationId xmlns:a16="http://schemas.microsoft.com/office/drawing/2014/main" id="{06B86E0B-3240-4442-B17D-0AE8B9F40E62}"/>
              </a:ext>
            </a:extLst>
          </p:cNvPr>
          <p:cNvPicPr>
            <a:picLocks noChangeAspect="1"/>
          </p:cNvPicPr>
          <p:nvPr/>
        </p:nvPicPr>
        <p:blipFill>
          <a:blip r:embed="rId2"/>
          <a:stretch>
            <a:fillRect/>
          </a:stretch>
        </p:blipFill>
        <p:spPr>
          <a:xfrm>
            <a:off x="8711644" y="155492"/>
            <a:ext cx="2902179" cy="1947628"/>
          </a:xfrm>
          <a:prstGeom prst="rect">
            <a:avLst/>
          </a:prstGeom>
        </p:spPr>
      </p:pic>
    </p:spTree>
    <p:extLst>
      <p:ext uri="{BB962C8B-B14F-4D97-AF65-F5344CB8AC3E}">
        <p14:creationId xmlns:p14="http://schemas.microsoft.com/office/powerpoint/2010/main" val="410635906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C2B382-CB9C-4ED5-B615-6E6FDB4EAF50}"/>
              </a:ext>
            </a:extLst>
          </p:cNvPr>
          <p:cNvSpPr>
            <a:spLocks noGrp="1"/>
          </p:cNvSpPr>
          <p:nvPr>
            <p:ph type="title"/>
          </p:nvPr>
        </p:nvSpPr>
        <p:spPr/>
        <p:txBody>
          <a:bodyPr>
            <a:normAutofit fontScale="90000"/>
          </a:bodyPr>
          <a:lstStyle/>
          <a:p>
            <a:r>
              <a:rPr lang="hr-HR" b="1" dirty="0"/>
              <a:t>Iz povijesti eutanazije</a:t>
            </a:r>
            <a:br>
              <a:rPr lang="hr-HR" dirty="0"/>
            </a:br>
            <a:endParaRPr lang="hr-HR" dirty="0"/>
          </a:p>
        </p:txBody>
      </p:sp>
      <p:sp>
        <p:nvSpPr>
          <p:cNvPr id="3" name="Rezervirano mjesto sadržaja 2">
            <a:extLst>
              <a:ext uri="{FF2B5EF4-FFF2-40B4-BE49-F238E27FC236}">
                <a16:creationId xmlns:a16="http://schemas.microsoft.com/office/drawing/2014/main" id="{36242713-5524-4863-9B70-E63E0DAE9D95}"/>
              </a:ext>
            </a:extLst>
          </p:cNvPr>
          <p:cNvSpPr>
            <a:spLocks noGrp="1"/>
          </p:cNvSpPr>
          <p:nvPr>
            <p:ph idx="1"/>
          </p:nvPr>
        </p:nvSpPr>
        <p:spPr/>
        <p:txBody>
          <a:bodyPr>
            <a:normAutofit fontScale="77500" lnSpcReduction="20000"/>
          </a:bodyPr>
          <a:lstStyle/>
          <a:p>
            <a:r>
              <a:rPr lang="hr-HR" dirty="0"/>
              <a:t>Rimski filozof Seneka zastupao je gledište da slabu i nakaznu djecu treba utopiti</a:t>
            </a:r>
          </a:p>
          <a:p>
            <a:r>
              <a:rPr lang="hr-HR" dirty="0"/>
              <a:t>U grčkoj državi Sparti djeca-invalidi bacala su se s vrha litica u ponor ili su ih ostavljali na stijenama </a:t>
            </a:r>
            <a:r>
              <a:rPr lang="hr-HR" dirty="0" err="1"/>
              <a:t>Tajgeta</a:t>
            </a:r>
            <a:r>
              <a:rPr lang="hr-HR" dirty="0"/>
              <a:t> da umru</a:t>
            </a:r>
          </a:p>
          <a:p>
            <a:r>
              <a:rPr lang="hr-HR" dirty="0"/>
              <a:t>Germani su takvu djecu odvodili u šume i prepuštali zvijerima</a:t>
            </a:r>
          </a:p>
          <a:p>
            <a:r>
              <a:rPr lang="hr-HR" dirty="0"/>
              <a:t>U kineskom društvu sve do današnjih dana očuvao se u nekim zabitim mjestima postupak eutanazije slaboumnog djeteta</a:t>
            </a:r>
          </a:p>
          <a:p>
            <a:r>
              <a:rPr lang="hr-HR" dirty="0"/>
              <a:t>Na Mljetu je 1912. zabilježen zadnji slučaj uvriježenog običaja u kojem su zbog nedostatka hrane nemoćnog starca ubili bacivši ga u more ribama</a:t>
            </a:r>
          </a:p>
          <a:p>
            <a:endParaRPr lang="hr-HR" dirty="0"/>
          </a:p>
        </p:txBody>
      </p:sp>
    </p:spTree>
    <p:extLst>
      <p:ext uri="{BB962C8B-B14F-4D97-AF65-F5344CB8AC3E}">
        <p14:creationId xmlns:p14="http://schemas.microsoft.com/office/powerpoint/2010/main" val="378485888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F4D2E80-F1D0-4F03-BA7D-13F5EFC80FA3}"/>
              </a:ext>
            </a:extLst>
          </p:cNvPr>
          <p:cNvSpPr>
            <a:spLocks noGrp="1"/>
          </p:cNvSpPr>
          <p:nvPr>
            <p:ph type="title"/>
          </p:nvPr>
        </p:nvSpPr>
        <p:spPr/>
        <p:txBody>
          <a:bodyPr>
            <a:normAutofit fontScale="90000"/>
          </a:bodyPr>
          <a:lstStyle/>
          <a:p>
            <a:r>
              <a:rPr lang="hr-HR" b="1" dirty="0"/>
              <a:t>Iz povijesti eutanazije</a:t>
            </a:r>
            <a:br>
              <a:rPr lang="hr-HR" b="1" dirty="0"/>
            </a:br>
            <a:endParaRPr lang="hr-HR" b="1" dirty="0"/>
          </a:p>
        </p:txBody>
      </p:sp>
      <p:sp>
        <p:nvSpPr>
          <p:cNvPr id="3" name="Rezervirano mjesto sadržaja 2">
            <a:extLst>
              <a:ext uri="{FF2B5EF4-FFF2-40B4-BE49-F238E27FC236}">
                <a16:creationId xmlns:a16="http://schemas.microsoft.com/office/drawing/2014/main" id="{EE9B1EB5-5678-4D47-823E-A431DB14F2DE}"/>
              </a:ext>
            </a:extLst>
          </p:cNvPr>
          <p:cNvSpPr>
            <a:spLocks noGrp="1"/>
          </p:cNvSpPr>
          <p:nvPr>
            <p:ph idx="1"/>
          </p:nvPr>
        </p:nvSpPr>
        <p:spPr/>
        <p:txBody>
          <a:bodyPr>
            <a:normAutofit fontScale="92500" lnSpcReduction="20000"/>
          </a:bodyPr>
          <a:lstStyle/>
          <a:p>
            <a:r>
              <a:rPr lang="hr-HR" dirty="0"/>
              <a:t>u nacističkoj Njemačkoj Hitler je u listopadu 1939. godine izdao obvezni naputak o eutanaziji odraslih kojim se liječnicima dozvoljavalo da ubijaju kronične mentalne bolesnike i fizičke invalide</a:t>
            </a:r>
          </a:p>
          <a:p>
            <a:r>
              <a:rPr lang="hr-HR" dirty="0"/>
              <a:t>na temelju tog naputka ubijeno je oko </a:t>
            </a:r>
            <a:r>
              <a:rPr lang="hr-HR" b="1" dirty="0"/>
              <a:t>275 000 ljudi</a:t>
            </a:r>
          </a:p>
          <a:p>
            <a:r>
              <a:rPr lang="hr-HR" dirty="0"/>
              <a:t>potom je dao naredbu da se u kupaonicama iz kojih je izlazio plin ubiju neizlječivi odrasli bolesnici</a:t>
            </a:r>
          </a:p>
          <a:p>
            <a:r>
              <a:rPr lang="hr-HR" dirty="0"/>
              <a:t>na kraju se eutanazija izvršavala nad tisućama politički opasnih, rasno nepoželjnih i ekonomski nekorisnih</a:t>
            </a:r>
          </a:p>
          <a:p>
            <a:endParaRPr lang="hr-HR" dirty="0"/>
          </a:p>
        </p:txBody>
      </p:sp>
      <p:pic>
        <p:nvPicPr>
          <p:cNvPr id="4" name="Slika 3">
            <a:extLst>
              <a:ext uri="{FF2B5EF4-FFF2-40B4-BE49-F238E27FC236}">
                <a16:creationId xmlns:a16="http://schemas.microsoft.com/office/drawing/2014/main" id="{6BE7DF1B-4D8C-46D1-B8D2-AB71A43A29FD}"/>
              </a:ext>
            </a:extLst>
          </p:cNvPr>
          <p:cNvPicPr>
            <a:picLocks noChangeAspect="1"/>
          </p:cNvPicPr>
          <p:nvPr/>
        </p:nvPicPr>
        <p:blipFill>
          <a:blip r:embed="rId2"/>
          <a:stretch>
            <a:fillRect/>
          </a:stretch>
        </p:blipFill>
        <p:spPr>
          <a:xfrm>
            <a:off x="10248391" y="239519"/>
            <a:ext cx="1656081" cy="2079475"/>
          </a:xfrm>
          <a:prstGeom prst="rect">
            <a:avLst/>
          </a:prstGeom>
        </p:spPr>
      </p:pic>
    </p:spTree>
    <p:extLst>
      <p:ext uri="{BB962C8B-B14F-4D97-AF65-F5344CB8AC3E}">
        <p14:creationId xmlns:p14="http://schemas.microsoft.com/office/powerpoint/2010/main" val="339247859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52119E-4EEA-4055-B486-07E128CBAC95}"/>
              </a:ext>
            </a:extLst>
          </p:cNvPr>
          <p:cNvSpPr>
            <a:spLocks noGrp="1"/>
          </p:cNvSpPr>
          <p:nvPr>
            <p:ph type="title"/>
          </p:nvPr>
        </p:nvSpPr>
        <p:spPr/>
        <p:txBody>
          <a:bodyPr>
            <a:normAutofit fontScale="90000"/>
          </a:bodyPr>
          <a:lstStyle/>
          <a:p>
            <a:pPr algn="ctr"/>
            <a:r>
              <a:rPr lang="hr-HR" b="1" dirty="0"/>
              <a:t>Danas uobičajeno pod eutanazijom podrazumijevamo </a:t>
            </a:r>
            <a:br>
              <a:rPr lang="hr-HR" b="1" dirty="0"/>
            </a:br>
            <a:endParaRPr lang="hr-HR" b="1" dirty="0"/>
          </a:p>
        </p:txBody>
      </p:sp>
      <p:sp>
        <p:nvSpPr>
          <p:cNvPr id="3" name="Rezervirano mjesto sadržaja 2">
            <a:extLst>
              <a:ext uri="{FF2B5EF4-FFF2-40B4-BE49-F238E27FC236}">
                <a16:creationId xmlns:a16="http://schemas.microsoft.com/office/drawing/2014/main" id="{D5A7D06A-ECA3-4AE1-81EF-11DBB4BD32E0}"/>
              </a:ext>
            </a:extLst>
          </p:cNvPr>
          <p:cNvSpPr>
            <a:spLocks noGrp="1"/>
          </p:cNvSpPr>
          <p:nvPr>
            <p:ph idx="1"/>
          </p:nvPr>
        </p:nvSpPr>
        <p:spPr/>
        <p:txBody>
          <a:bodyPr>
            <a:normAutofit fontScale="70000" lnSpcReduction="20000"/>
          </a:bodyPr>
          <a:lstStyle/>
          <a:p>
            <a:pPr marL="0" indent="0">
              <a:buNone/>
            </a:pPr>
            <a:r>
              <a:rPr lang="hr-HR" b="1" dirty="0"/>
              <a:t>- čin namjernog prekidanja života bolesnika</a:t>
            </a:r>
          </a:p>
          <a:p>
            <a:pPr marL="0" indent="0">
              <a:buNone/>
            </a:pPr>
            <a:r>
              <a:rPr lang="hr-HR" b="1" dirty="0"/>
              <a:t>- vrstu humanog ubojstva radi skraćivanja patnji </a:t>
            </a:r>
          </a:p>
          <a:p>
            <a:endParaRPr lang="hr-HR" dirty="0"/>
          </a:p>
          <a:p>
            <a:pPr marL="0" indent="0">
              <a:buNone/>
            </a:pPr>
            <a:r>
              <a:rPr lang="hr-HR" b="1" dirty="0"/>
              <a:t>Ona implicira aktivno sudjelovanje drugih osoba prilikom oduzimanja života </a:t>
            </a:r>
          </a:p>
          <a:p>
            <a:pPr>
              <a:buFontTx/>
              <a:buChar char="-"/>
            </a:pPr>
            <a:r>
              <a:rPr lang="hr-HR" dirty="0"/>
              <a:t>to je temeljna razlika u odnosu na druge oblike suicida u kojima pojedinac sam i</a:t>
            </a:r>
          </a:p>
          <a:p>
            <a:pPr marL="0" indent="0">
              <a:buNone/>
            </a:pPr>
            <a:r>
              <a:rPr lang="hr-HR" dirty="0"/>
              <a:t>    samostalno bez neposrednog  sudjelovanja drugih oduzima vlastiti život</a:t>
            </a:r>
          </a:p>
          <a:p>
            <a:pPr>
              <a:buFontTx/>
              <a:buChar char="-"/>
            </a:pPr>
            <a:r>
              <a:rPr lang="hr-HR" dirty="0"/>
              <a:t>Sinonim za eutanaziju je liječnički potpomognuto samoubojstvo</a:t>
            </a:r>
          </a:p>
          <a:p>
            <a:pPr marL="0" indent="0">
              <a:buNone/>
            </a:pPr>
            <a:r>
              <a:rPr lang="hr-HR" dirty="0"/>
              <a:t>   </a:t>
            </a:r>
          </a:p>
          <a:p>
            <a:pPr marL="0" indent="0">
              <a:buNone/>
            </a:pPr>
            <a:r>
              <a:rPr lang="hr-HR" dirty="0"/>
              <a:t> </a:t>
            </a:r>
            <a:r>
              <a:rPr lang="hr-HR" sz="4000" b="1" dirty="0"/>
              <a:t>Eutanazija se može ostvariti na tri načina:</a:t>
            </a:r>
          </a:p>
          <a:p>
            <a:pPr>
              <a:buFontTx/>
              <a:buChar char="-"/>
            </a:pPr>
            <a:endParaRPr lang="hr-HR" dirty="0"/>
          </a:p>
          <a:p>
            <a:endParaRPr lang="hr-HR" dirty="0"/>
          </a:p>
        </p:txBody>
      </p:sp>
      <p:pic>
        <p:nvPicPr>
          <p:cNvPr id="5" name="Slika 4">
            <a:extLst>
              <a:ext uri="{FF2B5EF4-FFF2-40B4-BE49-F238E27FC236}">
                <a16:creationId xmlns:a16="http://schemas.microsoft.com/office/drawing/2014/main" id="{5B73CA5A-98F8-4F67-8317-BF0E25921F16}"/>
              </a:ext>
            </a:extLst>
          </p:cNvPr>
          <p:cNvPicPr>
            <a:picLocks noChangeAspect="1"/>
          </p:cNvPicPr>
          <p:nvPr/>
        </p:nvPicPr>
        <p:blipFill>
          <a:blip r:embed="rId2"/>
          <a:stretch>
            <a:fillRect/>
          </a:stretch>
        </p:blipFill>
        <p:spPr>
          <a:xfrm flipV="1">
            <a:off x="908304" y="4014026"/>
            <a:ext cx="10715071" cy="53461"/>
          </a:xfrm>
          <a:prstGeom prst="rect">
            <a:avLst/>
          </a:prstGeom>
        </p:spPr>
      </p:pic>
      <p:pic>
        <p:nvPicPr>
          <p:cNvPr id="6" name="Slika 5">
            <a:extLst>
              <a:ext uri="{FF2B5EF4-FFF2-40B4-BE49-F238E27FC236}">
                <a16:creationId xmlns:a16="http://schemas.microsoft.com/office/drawing/2014/main" id="{CD4B23BD-D485-4D5E-85F5-4BEE44693967}"/>
              </a:ext>
            </a:extLst>
          </p:cNvPr>
          <p:cNvPicPr>
            <a:picLocks noChangeAspect="1"/>
          </p:cNvPicPr>
          <p:nvPr/>
        </p:nvPicPr>
        <p:blipFill>
          <a:blip r:embed="rId3"/>
          <a:stretch>
            <a:fillRect/>
          </a:stretch>
        </p:blipFill>
        <p:spPr>
          <a:xfrm>
            <a:off x="9017131" y="1805752"/>
            <a:ext cx="2756947" cy="1833370"/>
          </a:xfrm>
          <a:prstGeom prst="rect">
            <a:avLst/>
          </a:prstGeom>
        </p:spPr>
      </p:pic>
    </p:spTree>
    <p:extLst>
      <p:ext uri="{BB962C8B-B14F-4D97-AF65-F5344CB8AC3E}">
        <p14:creationId xmlns:p14="http://schemas.microsoft.com/office/powerpoint/2010/main" val="291460205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F8F9-55B6-8640-990A-080A7E7CC170}"/>
              </a:ext>
            </a:extLst>
          </p:cNvPr>
          <p:cNvSpPr>
            <a:spLocks noGrp="1"/>
          </p:cNvSpPr>
          <p:nvPr>
            <p:ph type="title"/>
          </p:nvPr>
        </p:nvSpPr>
        <p:spPr/>
        <p:txBody>
          <a:bodyPr/>
          <a:lstStyle/>
          <a:p>
            <a:r>
              <a:rPr lang="en-HR" b="1" dirty="0"/>
              <a:t>1) Aktivna eutanazija</a:t>
            </a:r>
          </a:p>
        </p:txBody>
      </p:sp>
      <p:sp>
        <p:nvSpPr>
          <p:cNvPr id="3" name="Content Placeholder 2">
            <a:extLst>
              <a:ext uri="{FF2B5EF4-FFF2-40B4-BE49-F238E27FC236}">
                <a16:creationId xmlns:a16="http://schemas.microsoft.com/office/drawing/2014/main" id="{F02C53D0-760C-8E43-868F-8AF7243EF23D}"/>
              </a:ext>
            </a:extLst>
          </p:cNvPr>
          <p:cNvSpPr>
            <a:spLocks noGrp="1"/>
          </p:cNvSpPr>
          <p:nvPr>
            <p:ph idx="1"/>
          </p:nvPr>
        </p:nvSpPr>
        <p:spPr/>
        <p:txBody>
          <a:bodyPr>
            <a:normAutofit/>
          </a:bodyPr>
          <a:lstStyle/>
          <a:p>
            <a:pPr lvl="0"/>
            <a:r>
              <a:rPr lang="hr-HR" dirty="0"/>
              <a:t>podrazumijeva direktan čin kojim se prekida ljudski život</a:t>
            </a:r>
          </a:p>
          <a:p>
            <a:pPr lvl="0"/>
            <a:r>
              <a:rPr lang="hr-HR" dirty="0"/>
              <a:t>pacijentu se daje sredstvo kojim se prekidaju životne funkcije</a:t>
            </a:r>
          </a:p>
          <a:p>
            <a:pPr lvl="0"/>
            <a:r>
              <a:rPr lang="hr-HR" dirty="0"/>
              <a:t>po završetku postupka liječnik koji je primijenio sredstvo za usmrćivanje mora prijaviti povjerenstvu koje utvrđuje jesu li poštivani svi zakonski propisi</a:t>
            </a:r>
          </a:p>
          <a:p>
            <a:endParaRPr lang="en-HR" dirty="0"/>
          </a:p>
        </p:txBody>
      </p:sp>
      <p:pic>
        <p:nvPicPr>
          <p:cNvPr id="4" name="Slika 3">
            <a:extLst>
              <a:ext uri="{FF2B5EF4-FFF2-40B4-BE49-F238E27FC236}">
                <a16:creationId xmlns:a16="http://schemas.microsoft.com/office/drawing/2014/main" id="{74621454-4B82-4B2C-B920-010B01D1D524}"/>
              </a:ext>
            </a:extLst>
          </p:cNvPr>
          <p:cNvPicPr>
            <a:picLocks noChangeAspect="1"/>
          </p:cNvPicPr>
          <p:nvPr/>
        </p:nvPicPr>
        <p:blipFill>
          <a:blip r:embed="rId2"/>
          <a:stretch>
            <a:fillRect/>
          </a:stretch>
        </p:blipFill>
        <p:spPr>
          <a:xfrm>
            <a:off x="7273813" y="251043"/>
            <a:ext cx="4125484" cy="1774769"/>
          </a:xfrm>
          <a:prstGeom prst="rect">
            <a:avLst/>
          </a:prstGeom>
        </p:spPr>
      </p:pic>
    </p:spTree>
    <p:extLst>
      <p:ext uri="{BB962C8B-B14F-4D97-AF65-F5344CB8AC3E}">
        <p14:creationId xmlns:p14="http://schemas.microsoft.com/office/powerpoint/2010/main" val="376662335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1739-C24A-764F-86AF-FF38362058AC}"/>
              </a:ext>
            </a:extLst>
          </p:cNvPr>
          <p:cNvSpPr>
            <a:spLocks noGrp="1"/>
          </p:cNvSpPr>
          <p:nvPr>
            <p:ph type="title"/>
          </p:nvPr>
        </p:nvSpPr>
        <p:spPr/>
        <p:txBody>
          <a:bodyPr/>
          <a:lstStyle/>
          <a:p>
            <a:r>
              <a:rPr lang="en-HR" b="1" dirty="0"/>
              <a:t>2) Pasivna eutanazija</a:t>
            </a:r>
          </a:p>
        </p:txBody>
      </p:sp>
      <p:sp>
        <p:nvSpPr>
          <p:cNvPr id="3" name="Content Placeholder 2">
            <a:extLst>
              <a:ext uri="{FF2B5EF4-FFF2-40B4-BE49-F238E27FC236}">
                <a16:creationId xmlns:a16="http://schemas.microsoft.com/office/drawing/2014/main" id="{ACBB71A9-3F22-6F44-B9DE-BD4C31B29074}"/>
              </a:ext>
            </a:extLst>
          </p:cNvPr>
          <p:cNvSpPr>
            <a:spLocks noGrp="1"/>
          </p:cNvSpPr>
          <p:nvPr>
            <p:ph idx="1"/>
          </p:nvPr>
        </p:nvSpPr>
        <p:spPr/>
        <p:txBody>
          <a:bodyPr>
            <a:normAutofit/>
          </a:bodyPr>
          <a:lstStyle/>
          <a:p>
            <a:r>
              <a:rPr lang="hr-HR" dirty="0"/>
              <a:t>smrtna posljedica za pacijenta koja nastaje jer se </a:t>
            </a:r>
            <a:r>
              <a:rPr lang="hr-HR" b="1" dirty="0"/>
              <a:t>neki oblik liječenja ne započinje ili se prekida</a:t>
            </a:r>
          </a:p>
          <a:p>
            <a:r>
              <a:rPr lang="hr-HR" dirty="0"/>
              <a:t>primjerice, pacijent kojemu treba respiratorna strojna podrška se na nju ne priključuje ili isključuje. Nakon toga će uslijediti smrt</a:t>
            </a:r>
          </a:p>
          <a:p>
            <a:pPr marL="0" indent="0">
              <a:buNone/>
            </a:pPr>
            <a:endParaRPr lang="en-HR" dirty="0"/>
          </a:p>
        </p:txBody>
      </p:sp>
      <p:pic>
        <p:nvPicPr>
          <p:cNvPr id="4" name="Slika 3">
            <a:extLst>
              <a:ext uri="{FF2B5EF4-FFF2-40B4-BE49-F238E27FC236}">
                <a16:creationId xmlns:a16="http://schemas.microsoft.com/office/drawing/2014/main" id="{704E8FAD-475F-4C56-B28B-E954D3E17B68}"/>
              </a:ext>
            </a:extLst>
          </p:cNvPr>
          <p:cNvPicPr>
            <a:picLocks noChangeAspect="1"/>
          </p:cNvPicPr>
          <p:nvPr/>
        </p:nvPicPr>
        <p:blipFill>
          <a:blip r:embed="rId2"/>
          <a:stretch>
            <a:fillRect/>
          </a:stretch>
        </p:blipFill>
        <p:spPr>
          <a:xfrm>
            <a:off x="9153238" y="162753"/>
            <a:ext cx="2601798" cy="1951349"/>
          </a:xfrm>
          <a:prstGeom prst="rect">
            <a:avLst/>
          </a:prstGeom>
        </p:spPr>
      </p:pic>
    </p:spTree>
    <p:extLst>
      <p:ext uri="{BB962C8B-B14F-4D97-AF65-F5344CB8AC3E}">
        <p14:creationId xmlns:p14="http://schemas.microsoft.com/office/powerpoint/2010/main" val="308088401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1B2E-7AE1-934B-BE3D-BEA8CEB0B1AB}"/>
              </a:ext>
            </a:extLst>
          </p:cNvPr>
          <p:cNvSpPr>
            <a:spLocks noGrp="1"/>
          </p:cNvSpPr>
          <p:nvPr>
            <p:ph type="title"/>
          </p:nvPr>
        </p:nvSpPr>
        <p:spPr/>
        <p:txBody>
          <a:bodyPr/>
          <a:lstStyle/>
          <a:p>
            <a:r>
              <a:rPr lang="en-HR" b="1" dirty="0"/>
              <a:t>3) Indirekta eutanazija</a:t>
            </a:r>
          </a:p>
        </p:txBody>
      </p:sp>
      <p:sp>
        <p:nvSpPr>
          <p:cNvPr id="3" name="Content Placeholder 2">
            <a:extLst>
              <a:ext uri="{FF2B5EF4-FFF2-40B4-BE49-F238E27FC236}">
                <a16:creationId xmlns:a16="http://schemas.microsoft.com/office/drawing/2014/main" id="{6E22EECB-48A5-C740-8DDC-3FBE225C55E4}"/>
              </a:ext>
            </a:extLst>
          </p:cNvPr>
          <p:cNvSpPr>
            <a:spLocks noGrp="1"/>
          </p:cNvSpPr>
          <p:nvPr>
            <p:ph idx="1"/>
          </p:nvPr>
        </p:nvSpPr>
        <p:spPr/>
        <p:txBody>
          <a:bodyPr/>
          <a:lstStyle/>
          <a:p>
            <a:r>
              <a:rPr lang="hr-HR" dirty="0"/>
              <a:t>indirektna eutanazija nije ciljana, već je to </a:t>
            </a:r>
            <a:r>
              <a:rPr lang="hr-HR" b="1" dirty="0"/>
              <a:t>preuranjena smrt bolesnika </a:t>
            </a:r>
            <a:r>
              <a:rPr lang="hr-HR" dirty="0"/>
              <a:t>nastala </a:t>
            </a:r>
            <a:r>
              <a:rPr lang="hr-HR" b="1" dirty="0">
                <a:solidFill>
                  <a:srgbClr val="FF0000"/>
                </a:solidFill>
              </a:rPr>
              <a:t>nenamjerno</a:t>
            </a:r>
            <a:r>
              <a:rPr lang="hr-HR" dirty="0"/>
              <a:t> određenom medicinskom intervencijom</a:t>
            </a:r>
          </a:p>
          <a:p>
            <a:r>
              <a:rPr lang="hr-HR" dirty="0"/>
              <a:t>smrtni ishod kod terminalnog bolesnika koji je uzrokovan medicinskom intervencijom</a:t>
            </a:r>
          </a:p>
          <a:p>
            <a:endParaRPr lang="en-HR" dirty="0"/>
          </a:p>
        </p:txBody>
      </p:sp>
      <p:pic>
        <p:nvPicPr>
          <p:cNvPr id="4" name="Slika 3">
            <a:extLst>
              <a:ext uri="{FF2B5EF4-FFF2-40B4-BE49-F238E27FC236}">
                <a16:creationId xmlns:a16="http://schemas.microsoft.com/office/drawing/2014/main" id="{62B42813-4930-471C-BB5E-EE8345B1ACC4}"/>
              </a:ext>
            </a:extLst>
          </p:cNvPr>
          <p:cNvPicPr>
            <a:picLocks noChangeAspect="1"/>
          </p:cNvPicPr>
          <p:nvPr/>
        </p:nvPicPr>
        <p:blipFill>
          <a:blip r:embed="rId2"/>
          <a:stretch>
            <a:fillRect/>
          </a:stretch>
        </p:blipFill>
        <p:spPr>
          <a:xfrm>
            <a:off x="6689866" y="4776333"/>
            <a:ext cx="3877392" cy="1908213"/>
          </a:xfrm>
          <a:prstGeom prst="rect">
            <a:avLst/>
          </a:prstGeom>
        </p:spPr>
      </p:pic>
    </p:spTree>
    <p:extLst>
      <p:ext uri="{BB962C8B-B14F-4D97-AF65-F5344CB8AC3E}">
        <p14:creationId xmlns:p14="http://schemas.microsoft.com/office/powerpoint/2010/main" val="3409240947"/>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0.03.14"/>
  <p:tag name="AS_TITLE" val="Aspose.Slides for .NET 2.0"/>
  <p:tag name="AS_VERSION" val="20.3"/>
</p:tagLst>
</file>

<file path=ppt/theme/theme1.xml><?xml version="1.0" encoding="utf-8"?>
<a:theme xmlns:a="http://schemas.openxmlformats.org/drawingml/2006/main" name="AccentBoxVTI">
  <a:themeElements>
    <a:clrScheme name="AnalogousFromRegularSeed_2SEEDS">
      <a:dk1>
        <a:srgbClr val="000000"/>
      </a:dk1>
      <a:lt1>
        <a:srgbClr val="FFFFFF"/>
      </a:lt1>
      <a:dk2>
        <a:srgbClr val="412F24"/>
      </a:dk2>
      <a:lt2>
        <a:srgbClr val="E8E5E2"/>
      </a:lt2>
      <a:accent1>
        <a:srgbClr val="3B75B1"/>
      </a:accent1>
      <a:accent2>
        <a:srgbClr val="49B0BB"/>
      </a:accent2>
      <a:accent3>
        <a:srgbClr val="4D56C3"/>
      </a:accent3>
      <a:accent4>
        <a:srgbClr val="B14F3B"/>
      </a:accent4>
      <a:accent5>
        <a:srgbClr val="C3924D"/>
      </a:accent5>
      <a:accent6>
        <a:srgbClr val="A8A838"/>
      </a:accent6>
      <a:hlink>
        <a:srgbClr val="AE753A"/>
      </a:hlink>
      <a:folHlink>
        <a:srgbClr val="7F7F7F"/>
      </a:folHlink>
    </a:clrScheme>
    <a:fontScheme name="Avenir">
      <a:majorFont>
        <a:latin typeface="Avenir Next LT Pro"/>
        <a:ea typeface="Arial"/>
        <a:cs typeface="Arial"/>
      </a:majorFont>
      <a:minorFont>
        <a:latin typeface="Avenir Next LT Pro"/>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92</TotalTime>
  <Words>1791</Words>
  <Application>Microsoft Office PowerPoint</Application>
  <PresentationFormat>Široki zaslon</PresentationFormat>
  <Paragraphs>127</Paragraphs>
  <Slides>28</Slides>
  <Notes>0</Notes>
  <HiddenSlides>0</HiddenSlides>
  <MMClips>0</MMClips>
  <ScaleCrop>false</ScaleCrop>
  <HeadingPairs>
    <vt:vector size="6" baseType="variant">
      <vt:variant>
        <vt:lpstr>Korišteni fontovi</vt:lpstr>
      </vt:variant>
      <vt:variant>
        <vt:i4>4</vt:i4>
      </vt:variant>
      <vt:variant>
        <vt:lpstr>Tema</vt:lpstr>
      </vt:variant>
      <vt:variant>
        <vt:i4>1</vt:i4>
      </vt:variant>
      <vt:variant>
        <vt:lpstr>Naslovi slajdova</vt:lpstr>
      </vt:variant>
      <vt:variant>
        <vt:i4>28</vt:i4>
      </vt:variant>
    </vt:vector>
  </HeadingPairs>
  <TitlesOfParts>
    <vt:vector size="33" baseType="lpstr">
      <vt:lpstr>American Typewriter</vt:lpstr>
      <vt:lpstr>Arial</vt:lpstr>
      <vt:lpstr>Avenir Next LT Pro</vt:lpstr>
      <vt:lpstr>Calibri</vt:lpstr>
      <vt:lpstr>AccentBoxVTI</vt:lpstr>
      <vt:lpstr>Eutanazija</vt:lpstr>
      <vt:lpstr>SADRŽAJ</vt:lpstr>
      <vt:lpstr>Što je eutanazija? </vt:lpstr>
      <vt:lpstr>Iz povijesti eutanazije </vt:lpstr>
      <vt:lpstr>Iz povijesti eutanazije </vt:lpstr>
      <vt:lpstr>Danas uobičajeno pod eutanazijom podrazumijevamo  </vt:lpstr>
      <vt:lpstr>1) Aktivna eutanazija</vt:lpstr>
      <vt:lpstr>2) Pasivna eutanazija</vt:lpstr>
      <vt:lpstr>3) Indirekta eutanazija</vt:lpstr>
      <vt:lpstr>Doktrina dvostrukog efekta dajemo analgetik da olakšamo bol, a ne da dokrajčimo život- dobra namjera </vt:lpstr>
      <vt:lpstr>Ozakonjenje eutanazije </vt:lpstr>
      <vt:lpstr>Razlozi "za" i "protiv" eutanazije</vt:lpstr>
      <vt:lpstr>Oni koji zahtijevaju pravo na eutanaziju naglašavaju da se to čini iz:</vt:lpstr>
      <vt:lpstr>Oni koji se bore protiv eutanazije naglašavaju: </vt:lpstr>
      <vt:lpstr>Primjer 1.   Djeca u ustanovi za kronično bolesnu djecu  Gornja Bistra  </vt:lpstr>
      <vt:lpstr> Primjer 2. Stephen Hawking  Britanski teoretski fizičar, profesor matematike i fizike na Cambridgeu </vt:lpstr>
      <vt:lpstr>Je li je život teško bolesnih i invalida manje vrijedan od života zdravih ljudi ?  </vt:lpstr>
      <vt:lpstr>PowerPoint prezentacija</vt:lpstr>
      <vt:lpstr>Opasnosti od ozakonjenja eutanazije </vt:lpstr>
      <vt:lpstr>Religijsko stajalište je protiv eutanazije </vt:lpstr>
      <vt:lpstr>Eutanazija i liječnička struka </vt:lpstr>
      <vt:lpstr>Medicinska sestra/ medicinski tehničar mora biti zagovornik života i „borac” protiv eutanazije</vt:lpstr>
      <vt:lpstr>Eutanazija i hrvatski pravni poredak</vt:lpstr>
      <vt:lpstr>Primjer:</vt:lpstr>
      <vt:lpstr>Eutanazija (priča jedne tinjedžerice...)</vt:lpstr>
      <vt:lpstr>Još nekoliko moralnih pitanja…   -samo za razmišljanje</vt:lpstr>
      <vt:lpstr>Razmislite; samo za razmišljanje</vt:lpstr>
      <vt:lpstr>Zadatak poslati do 10.05.2020. (samostalno odluči kako ćeš to napraviti- molim u različitim googl formatima, kao prošli put)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ETIČKE DVOJBE NA KRAJU ŽIVOTA</dc:title>
  <cp:lastModifiedBy>Korisnik</cp:lastModifiedBy>
  <cp:revision>49</cp:revision>
  <dcterms:created xsi:type="dcterms:W3CDTF">2020-03-23T17:10:44Z</dcterms:created>
  <dcterms:modified xsi:type="dcterms:W3CDTF">2020-05-01T14:18:25Z</dcterms:modified>
</cp:coreProperties>
</file>