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0" r:id="rId2"/>
    <p:sldMasterId id="2147483719" r:id="rId3"/>
    <p:sldMasterId id="2147483721" r:id="rId4"/>
  </p:sldMasterIdLst>
  <p:sldIdLst>
    <p:sldId id="304" r:id="rId5"/>
    <p:sldId id="257" r:id="rId6"/>
    <p:sldId id="260" r:id="rId7"/>
    <p:sldId id="308" r:id="rId8"/>
    <p:sldId id="305" r:id="rId9"/>
    <p:sldId id="266" r:id="rId10"/>
    <p:sldId id="267" r:id="rId11"/>
    <p:sldId id="269" r:id="rId12"/>
    <p:sldId id="270" r:id="rId13"/>
    <p:sldId id="307" r:id="rId14"/>
    <p:sldId id="309" r:id="rId15"/>
    <p:sldId id="278" r:id="rId16"/>
    <p:sldId id="284" r:id="rId17"/>
    <p:sldId id="279" r:id="rId18"/>
    <p:sldId id="282" r:id="rId19"/>
    <p:sldId id="289" r:id="rId20"/>
    <p:sldId id="296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AD29B-E521-49B1-807C-4757E964C35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66CB411-81BB-4FFF-8938-A126B4318EDC}">
      <dgm:prSet/>
      <dgm:spPr/>
      <dgm:t>
        <a:bodyPr/>
        <a:lstStyle/>
        <a:p>
          <a:r>
            <a:rPr lang="hr-HR" b="0" i="0" noProof="0" dirty="0"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rPr>
            <a:t>Umjetna oplodnja</a:t>
          </a:r>
        </a:p>
      </dgm:t>
    </dgm:pt>
    <dgm:pt modelId="{E84B2C9C-E589-47E5-B3BE-024264FC97CC}" type="parTrans" cxnId="{FB093B85-D9EC-42C1-A8A3-ABBB0958127C}">
      <dgm:prSet/>
      <dgm:spPr/>
      <dgm:t>
        <a:bodyPr/>
        <a:lstStyle/>
        <a:p>
          <a:endParaRPr lang="en-US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45BA891-1739-4494-B4B4-B078AA5CF878}" type="sibTrans" cxnId="{FB093B85-D9EC-42C1-A8A3-ABBB0958127C}">
      <dgm:prSet/>
      <dgm:spPr/>
      <dgm:t>
        <a:bodyPr/>
        <a:lstStyle/>
        <a:p>
          <a:endParaRPr lang="en-US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2790163-C213-4D5F-9B11-F73E8D2E2521}">
      <dgm:prSet/>
      <dgm:spPr/>
      <dgm:t>
        <a:bodyPr/>
        <a:lstStyle/>
        <a:p>
          <a:r>
            <a:rPr lang="hr-HR" b="0" i="0" noProof="0" dirty="0"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rPr>
            <a:t>Vrste umjetne oplodnje</a:t>
          </a:r>
        </a:p>
      </dgm:t>
    </dgm:pt>
    <dgm:pt modelId="{594C6E04-8677-4F46-AC77-86999454BE43}" type="parTrans" cxnId="{DA64D992-DBF5-4CA2-86C6-72F062E9C77C}">
      <dgm:prSet/>
      <dgm:spPr/>
      <dgm:t>
        <a:bodyPr/>
        <a:lstStyle/>
        <a:p>
          <a:endParaRPr lang="en-US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AECD8AA-740C-4834-A997-955872187DE9}" type="sibTrans" cxnId="{DA64D992-DBF5-4CA2-86C6-72F062E9C77C}">
      <dgm:prSet/>
      <dgm:spPr/>
      <dgm:t>
        <a:bodyPr/>
        <a:lstStyle/>
        <a:p>
          <a:endParaRPr lang="en-US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182CA5D-E8CC-40C9-B202-6B42788570AB}">
      <dgm:prSet/>
      <dgm:spPr/>
      <dgm:t>
        <a:bodyPr/>
        <a:lstStyle/>
        <a:p>
          <a:r>
            <a:rPr lang="hr-HR" b="0" i="0" noProof="0" dirty="0"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rPr>
            <a:t>Moralna pitanja i moralne dvojbe vezane uz umjetnu oplodnju</a:t>
          </a:r>
        </a:p>
      </dgm:t>
    </dgm:pt>
    <dgm:pt modelId="{681FDDB0-C464-4775-9154-216FA89CFFA6}" type="parTrans" cxnId="{148DFEBE-6F3A-4ABF-899C-839AE6C7AA33}">
      <dgm:prSet/>
      <dgm:spPr/>
      <dgm:t>
        <a:bodyPr/>
        <a:lstStyle/>
        <a:p>
          <a:endParaRPr lang="en-US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B2C3A9F-FB61-4C40-81FB-D42E42E81D3B}" type="sibTrans" cxnId="{148DFEBE-6F3A-4ABF-899C-839AE6C7AA33}">
      <dgm:prSet/>
      <dgm:spPr/>
      <dgm:t>
        <a:bodyPr/>
        <a:lstStyle/>
        <a:p>
          <a:endParaRPr lang="en-US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B16BCFF-4A74-4D5D-9903-0F109BCE7E94}">
      <dgm:prSet/>
      <dgm:spPr/>
      <dgm:t>
        <a:bodyPr/>
        <a:lstStyle/>
        <a:p>
          <a:r>
            <a:rPr lang="hr-HR" b="0" i="0" noProof="0" dirty="0"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rPr>
            <a:t>Početak života i sudbina embrija</a:t>
          </a:r>
        </a:p>
      </dgm:t>
    </dgm:pt>
    <dgm:pt modelId="{40711BAE-8C6F-4358-80DF-5D34DFA26E68}" type="parTrans" cxnId="{6D020C2E-F7C8-4987-88E0-025F6A4EFC34}">
      <dgm:prSet/>
      <dgm:spPr/>
      <dgm:t>
        <a:bodyPr/>
        <a:lstStyle/>
        <a:p>
          <a:endParaRPr lang="en-US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1E1D50B-E8F1-484B-9B76-0420E6B2F3D4}" type="sibTrans" cxnId="{6D020C2E-F7C8-4987-88E0-025F6A4EFC34}">
      <dgm:prSet/>
      <dgm:spPr/>
      <dgm:t>
        <a:bodyPr/>
        <a:lstStyle/>
        <a:p>
          <a:endParaRPr lang="en-US" b="0" i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C0F3611-EEC3-B34E-9266-6B754EA5A04D}" type="pres">
      <dgm:prSet presAssocID="{8BBAD29B-E521-49B1-807C-4757E964C35D}" presName="linear" presStyleCnt="0">
        <dgm:presLayoutVars>
          <dgm:animLvl val="lvl"/>
          <dgm:resizeHandles val="exact"/>
        </dgm:presLayoutVars>
      </dgm:prSet>
      <dgm:spPr/>
    </dgm:pt>
    <dgm:pt modelId="{246F94C6-5796-B24D-A262-AB38FEF3BE4F}" type="pres">
      <dgm:prSet presAssocID="{F66CB411-81BB-4FFF-8938-A126B4318ED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83ADCF1-6BAE-854F-B7DF-2DB41437B98B}" type="pres">
      <dgm:prSet presAssocID="{745BA891-1739-4494-B4B4-B078AA5CF878}" presName="spacer" presStyleCnt="0"/>
      <dgm:spPr/>
    </dgm:pt>
    <dgm:pt modelId="{D531A3CA-5986-644E-AF8D-DC74D2B52569}" type="pres">
      <dgm:prSet presAssocID="{E2790163-C213-4D5F-9B11-F73E8D2E252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0CACC26-2D97-464D-ABB1-72CA87E6B176}" type="pres">
      <dgm:prSet presAssocID="{0AECD8AA-740C-4834-A997-955872187DE9}" presName="spacer" presStyleCnt="0"/>
      <dgm:spPr/>
    </dgm:pt>
    <dgm:pt modelId="{9A931980-AF42-894E-8410-2B993746087B}" type="pres">
      <dgm:prSet presAssocID="{6182CA5D-E8CC-40C9-B202-6B42788570A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F95C8E9-585F-A247-A04C-4A0921D75976}" type="pres">
      <dgm:prSet presAssocID="{5B2C3A9F-FB61-4C40-81FB-D42E42E81D3B}" presName="spacer" presStyleCnt="0"/>
      <dgm:spPr/>
    </dgm:pt>
    <dgm:pt modelId="{A057C46E-D3A1-1B49-BD6A-B104897EAF11}" type="pres">
      <dgm:prSet presAssocID="{4B16BCFF-4A74-4D5D-9903-0F109BCE7E9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CA19300-5C5D-F94B-A7D4-5FDD61C11288}" type="presOf" srcId="{8BBAD29B-E521-49B1-807C-4757E964C35D}" destId="{7C0F3611-EEC3-B34E-9266-6B754EA5A04D}" srcOrd="0" destOrd="0" presId="urn:microsoft.com/office/officeart/2005/8/layout/vList2"/>
    <dgm:cxn modelId="{27081D17-BC25-8643-85A5-86EE5C8B1C7C}" type="presOf" srcId="{4B16BCFF-4A74-4D5D-9903-0F109BCE7E94}" destId="{A057C46E-D3A1-1B49-BD6A-B104897EAF11}" srcOrd="0" destOrd="0" presId="urn:microsoft.com/office/officeart/2005/8/layout/vList2"/>
    <dgm:cxn modelId="{554F4920-1BAA-FD45-A929-0096AA82410E}" type="presOf" srcId="{6182CA5D-E8CC-40C9-B202-6B42788570AB}" destId="{9A931980-AF42-894E-8410-2B993746087B}" srcOrd="0" destOrd="0" presId="urn:microsoft.com/office/officeart/2005/8/layout/vList2"/>
    <dgm:cxn modelId="{6D020C2E-F7C8-4987-88E0-025F6A4EFC34}" srcId="{8BBAD29B-E521-49B1-807C-4757E964C35D}" destId="{4B16BCFF-4A74-4D5D-9903-0F109BCE7E94}" srcOrd="3" destOrd="0" parTransId="{40711BAE-8C6F-4358-80DF-5D34DFA26E68}" sibTransId="{91E1D50B-E8F1-484B-9B76-0420E6B2F3D4}"/>
    <dgm:cxn modelId="{6EEE387C-3554-4343-B2D1-61532073CF0D}" type="presOf" srcId="{F66CB411-81BB-4FFF-8938-A126B4318EDC}" destId="{246F94C6-5796-B24D-A262-AB38FEF3BE4F}" srcOrd="0" destOrd="0" presId="urn:microsoft.com/office/officeart/2005/8/layout/vList2"/>
    <dgm:cxn modelId="{FB093B85-D9EC-42C1-A8A3-ABBB0958127C}" srcId="{8BBAD29B-E521-49B1-807C-4757E964C35D}" destId="{F66CB411-81BB-4FFF-8938-A126B4318EDC}" srcOrd="0" destOrd="0" parTransId="{E84B2C9C-E589-47E5-B3BE-024264FC97CC}" sibTransId="{745BA891-1739-4494-B4B4-B078AA5CF878}"/>
    <dgm:cxn modelId="{DA64D992-DBF5-4CA2-86C6-72F062E9C77C}" srcId="{8BBAD29B-E521-49B1-807C-4757E964C35D}" destId="{E2790163-C213-4D5F-9B11-F73E8D2E2521}" srcOrd="1" destOrd="0" parTransId="{594C6E04-8677-4F46-AC77-86999454BE43}" sibTransId="{0AECD8AA-740C-4834-A997-955872187DE9}"/>
    <dgm:cxn modelId="{E39108A0-6E74-014D-9414-502CED8D70D1}" type="presOf" srcId="{E2790163-C213-4D5F-9B11-F73E8D2E2521}" destId="{D531A3CA-5986-644E-AF8D-DC74D2B52569}" srcOrd="0" destOrd="0" presId="urn:microsoft.com/office/officeart/2005/8/layout/vList2"/>
    <dgm:cxn modelId="{148DFEBE-6F3A-4ABF-899C-839AE6C7AA33}" srcId="{8BBAD29B-E521-49B1-807C-4757E964C35D}" destId="{6182CA5D-E8CC-40C9-B202-6B42788570AB}" srcOrd="2" destOrd="0" parTransId="{681FDDB0-C464-4775-9154-216FA89CFFA6}" sibTransId="{5B2C3A9F-FB61-4C40-81FB-D42E42E81D3B}"/>
    <dgm:cxn modelId="{BBEAAC28-16FB-BD44-A585-BC1D1D08BD90}" type="presParOf" srcId="{7C0F3611-EEC3-B34E-9266-6B754EA5A04D}" destId="{246F94C6-5796-B24D-A262-AB38FEF3BE4F}" srcOrd="0" destOrd="0" presId="urn:microsoft.com/office/officeart/2005/8/layout/vList2"/>
    <dgm:cxn modelId="{CE4EBC79-1AEF-9D45-A96E-E9CE896A7ABD}" type="presParOf" srcId="{7C0F3611-EEC3-B34E-9266-6B754EA5A04D}" destId="{883ADCF1-6BAE-854F-B7DF-2DB41437B98B}" srcOrd="1" destOrd="0" presId="urn:microsoft.com/office/officeart/2005/8/layout/vList2"/>
    <dgm:cxn modelId="{BD2E39E7-1223-B542-A6FB-20D188653298}" type="presParOf" srcId="{7C0F3611-EEC3-B34E-9266-6B754EA5A04D}" destId="{D531A3CA-5986-644E-AF8D-DC74D2B52569}" srcOrd="2" destOrd="0" presId="urn:microsoft.com/office/officeart/2005/8/layout/vList2"/>
    <dgm:cxn modelId="{B0BFC29B-FD46-D648-B9A8-A4336F31348D}" type="presParOf" srcId="{7C0F3611-EEC3-B34E-9266-6B754EA5A04D}" destId="{90CACC26-2D97-464D-ABB1-72CA87E6B176}" srcOrd="3" destOrd="0" presId="urn:microsoft.com/office/officeart/2005/8/layout/vList2"/>
    <dgm:cxn modelId="{5A011F33-58C5-9B4F-B3A7-E42E2436856E}" type="presParOf" srcId="{7C0F3611-EEC3-B34E-9266-6B754EA5A04D}" destId="{9A931980-AF42-894E-8410-2B993746087B}" srcOrd="4" destOrd="0" presId="urn:microsoft.com/office/officeart/2005/8/layout/vList2"/>
    <dgm:cxn modelId="{59B967AA-75D1-0342-81DE-F38F9670BD77}" type="presParOf" srcId="{7C0F3611-EEC3-B34E-9266-6B754EA5A04D}" destId="{FF95C8E9-585F-A247-A04C-4A0921D75976}" srcOrd="5" destOrd="0" presId="urn:microsoft.com/office/officeart/2005/8/layout/vList2"/>
    <dgm:cxn modelId="{7AB43C0A-2148-FE46-B01F-BFCFB76D67D6}" type="presParOf" srcId="{7C0F3611-EEC3-B34E-9266-6B754EA5A04D}" destId="{A057C46E-D3A1-1B49-BD6A-B104897EAF1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F94C6-5796-B24D-A262-AB38FEF3BE4F}">
      <dsp:nvSpPr>
        <dsp:cNvPr id="0" name=""/>
        <dsp:cNvSpPr/>
      </dsp:nvSpPr>
      <dsp:spPr>
        <a:xfrm>
          <a:off x="0" y="260189"/>
          <a:ext cx="4352130" cy="8526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0" i="0" kern="1200" noProof="0" dirty="0"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rPr>
            <a:t>Umjetna oplodnja</a:t>
          </a:r>
        </a:p>
      </dsp:txBody>
      <dsp:txXfrm>
        <a:off x="41622" y="301811"/>
        <a:ext cx="4268886" cy="769393"/>
      </dsp:txXfrm>
    </dsp:sp>
    <dsp:sp modelId="{D531A3CA-5986-644E-AF8D-DC74D2B52569}">
      <dsp:nvSpPr>
        <dsp:cNvPr id="0" name=""/>
        <dsp:cNvSpPr/>
      </dsp:nvSpPr>
      <dsp:spPr>
        <a:xfrm>
          <a:off x="0" y="1176187"/>
          <a:ext cx="4352130" cy="8526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0" i="0" kern="1200" noProof="0" dirty="0"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rPr>
            <a:t>Vrste umjetne oplodnje</a:t>
          </a:r>
        </a:p>
      </dsp:txBody>
      <dsp:txXfrm>
        <a:off x="41622" y="1217809"/>
        <a:ext cx="4268886" cy="769393"/>
      </dsp:txXfrm>
    </dsp:sp>
    <dsp:sp modelId="{9A931980-AF42-894E-8410-2B993746087B}">
      <dsp:nvSpPr>
        <dsp:cNvPr id="0" name=""/>
        <dsp:cNvSpPr/>
      </dsp:nvSpPr>
      <dsp:spPr>
        <a:xfrm>
          <a:off x="0" y="2092184"/>
          <a:ext cx="4352130" cy="8526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0" i="0" kern="1200" noProof="0" dirty="0"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rPr>
            <a:t>Moralna pitanja i moralne dvojbe vezane uz umjetnu oplodnju</a:t>
          </a:r>
        </a:p>
      </dsp:txBody>
      <dsp:txXfrm>
        <a:off x="41622" y="2133806"/>
        <a:ext cx="4268886" cy="769393"/>
      </dsp:txXfrm>
    </dsp:sp>
    <dsp:sp modelId="{A057C46E-D3A1-1B49-BD6A-B104897EAF11}">
      <dsp:nvSpPr>
        <dsp:cNvPr id="0" name=""/>
        <dsp:cNvSpPr/>
      </dsp:nvSpPr>
      <dsp:spPr>
        <a:xfrm>
          <a:off x="0" y="3008182"/>
          <a:ext cx="4352130" cy="8526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0" i="0" kern="1200" noProof="0" dirty="0"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rPr>
            <a:t>Početak života i sudbina embrija</a:t>
          </a:r>
        </a:p>
      </dsp:txBody>
      <dsp:txXfrm>
        <a:off x="41622" y="3049804"/>
        <a:ext cx="4268886" cy="769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44691"/>
            <a:ext cx="9144000" cy="6720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316765"/>
            <a:ext cx="9144000" cy="6720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181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777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948947"/>
            <a:ext cx="9144000" cy="39090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251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56659"/>
            <a:ext cx="2339752" cy="6144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356659"/>
            <a:ext cx="4248472" cy="6144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6669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666492"/>
            <a:ext cx="2520000" cy="3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1" y="4159970"/>
            <a:ext cx="166497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9" y="1806532"/>
            <a:ext cx="166497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36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680"/>
            <a:ext cx="9144000" cy="576064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260650"/>
            <a:ext cx="1944216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260650"/>
            <a:ext cx="1944216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260650"/>
            <a:ext cx="1944216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9207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305859"/>
            <a:ext cx="3294112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2418093"/>
            <a:ext cx="1512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4530328"/>
            <a:ext cx="307792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2418093"/>
            <a:ext cx="1728192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2417332"/>
            <a:ext cx="1512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305859"/>
            <a:ext cx="1512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4876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4677139"/>
            <a:ext cx="2988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4677139"/>
            <a:ext cx="2988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2389067"/>
            <a:ext cx="2988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2389067"/>
            <a:ext cx="2988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42176"/>
            <a:ext cx="5940152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1010261"/>
            <a:ext cx="5940152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46666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8" y="1847104"/>
            <a:ext cx="3060911" cy="494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2031301"/>
            <a:ext cx="1765288" cy="3635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5354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2328416"/>
            <a:ext cx="2040674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28416"/>
            <a:ext cx="2040674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2437572"/>
            <a:ext cx="1874748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2437572"/>
            <a:ext cx="1874748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796819"/>
            <a:ext cx="2346784" cy="21410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3466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05453"/>
            <a:ext cx="4850588" cy="354376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3" y="1936921"/>
            <a:ext cx="3280615" cy="2898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33772" y="5682850"/>
            <a:ext cx="8676456" cy="722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0857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099282"/>
            <a:ext cx="9144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867367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27788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9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170810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4008" y="1508786"/>
            <a:ext cx="2849840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060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965171"/>
            <a:ext cx="417646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5733256"/>
            <a:ext cx="417646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4334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83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08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37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05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42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4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BB74-72A8-4EA5-ADFD-7E4A57C1EBE3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BA3F9-7A8F-45E2-BFAB-8531C8D2B4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007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BB74-72A8-4EA5-ADFD-7E4A57C1EBE3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BA3F9-7A8F-45E2-BFAB-8531C8D2B4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393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27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07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93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1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62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9144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8804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16889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2238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/>
        </p:nvSpPr>
        <p:spPr>
          <a:xfrm>
            <a:off x="1979712" y="260648"/>
            <a:ext cx="7164288" cy="1344149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343959"/>
            <a:ext cx="669572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1112044"/>
            <a:ext cx="669572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7475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79712" y="260648"/>
            <a:ext cx="7164288" cy="1344149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343959"/>
            <a:ext cx="669572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1112044"/>
            <a:ext cx="669572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1638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9144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904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713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2158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9144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904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713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988841"/>
            <a:ext cx="2411840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988841"/>
            <a:ext cx="2411840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988841"/>
            <a:ext cx="2411840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679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54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51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90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1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>
            <a:extLst>
              <a:ext uri="{FF2B5EF4-FFF2-40B4-BE49-F238E27FC236}">
                <a16:creationId xmlns:a16="http://schemas.microsoft.com/office/drawing/2014/main" id="{FCEBFA9F-EA82-47A9-AB43-3117667845CE}"/>
              </a:ext>
            </a:extLst>
          </p:cNvPr>
          <p:cNvSpPr/>
          <p:nvPr/>
        </p:nvSpPr>
        <p:spPr>
          <a:xfrm flipH="1">
            <a:off x="0" y="719091"/>
            <a:ext cx="4097250" cy="5281389"/>
          </a:xfrm>
          <a:custGeom>
            <a:avLst/>
            <a:gdLst/>
            <a:ahLst/>
            <a:cxnLst/>
            <a:rect l="l" t="t" r="r" b="b"/>
            <a:pathLst>
              <a:path w="5463940" h="6861482">
                <a:moveTo>
                  <a:pt x="5463940" y="0"/>
                </a:moveTo>
                <a:lnTo>
                  <a:pt x="792388" y="0"/>
                </a:lnTo>
                <a:lnTo>
                  <a:pt x="807288" y="23688"/>
                </a:lnTo>
                <a:cubicBezTo>
                  <a:pt x="818348" y="36363"/>
                  <a:pt x="831351" y="46345"/>
                  <a:pt x="847167" y="52392"/>
                </a:cubicBezTo>
                <a:cubicBezTo>
                  <a:pt x="862365" y="58007"/>
                  <a:pt x="867376" y="78523"/>
                  <a:pt x="861906" y="104693"/>
                </a:cubicBezTo>
                <a:cubicBezTo>
                  <a:pt x="843817" y="191375"/>
                  <a:pt x="858534" y="258432"/>
                  <a:pt x="891809" y="314763"/>
                </a:cubicBezTo>
                <a:cubicBezTo>
                  <a:pt x="903576" y="334407"/>
                  <a:pt x="899159" y="347903"/>
                  <a:pt x="883105" y="361124"/>
                </a:cubicBezTo>
                <a:cubicBezTo>
                  <a:pt x="864669" y="375704"/>
                  <a:pt x="850327" y="397046"/>
                  <a:pt x="839062" y="423850"/>
                </a:cubicBezTo>
                <a:cubicBezTo>
                  <a:pt x="820568" y="467166"/>
                  <a:pt x="811859" y="513531"/>
                  <a:pt x="804620" y="560313"/>
                </a:cubicBezTo>
                <a:cubicBezTo>
                  <a:pt x="793378" y="633687"/>
                  <a:pt x="780112" y="704450"/>
                  <a:pt x="736357" y="760897"/>
                </a:cubicBezTo>
                <a:cubicBezTo>
                  <a:pt x="723332" y="778040"/>
                  <a:pt x="712885" y="799992"/>
                  <a:pt x="701931" y="821285"/>
                </a:cubicBezTo>
                <a:cubicBezTo>
                  <a:pt x="705425" y="839840"/>
                  <a:pt x="714063" y="852486"/>
                  <a:pt x="730099" y="854014"/>
                </a:cubicBezTo>
                <a:cubicBezTo>
                  <a:pt x="832163" y="864105"/>
                  <a:pt x="827638" y="966113"/>
                  <a:pt x="828340" y="1080052"/>
                </a:cubicBezTo>
                <a:cubicBezTo>
                  <a:pt x="829412" y="1221065"/>
                  <a:pt x="771840" y="1300280"/>
                  <a:pt x="700490" y="1372761"/>
                </a:cubicBezTo>
                <a:cubicBezTo>
                  <a:pt x="676074" y="1397333"/>
                  <a:pt x="640472" y="1405223"/>
                  <a:pt x="632708" y="1466109"/>
                </a:cubicBezTo>
                <a:cubicBezTo>
                  <a:pt x="675330" y="1511622"/>
                  <a:pt x="723920" y="1454776"/>
                  <a:pt x="768641" y="1459414"/>
                </a:cubicBezTo>
                <a:cubicBezTo>
                  <a:pt x="805594" y="1463610"/>
                  <a:pt x="865476" y="1442049"/>
                  <a:pt x="819196" y="1556554"/>
                </a:cubicBezTo>
                <a:cubicBezTo>
                  <a:pt x="805723" y="1590108"/>
                  <a:pt x="823233" y="1607581"/>
                  <a:pt x="841602" y="1606217"/>
                </a:cubicBezTo>
                <a:cubicBezTo>
                  <a:pt x="990393" y="1592503"/>
                  <a:pt x="928704" y="1817105"/>
                  <a:pt x="979741" y="1914129"/>
                </a:cubicBezTo>
                <a:cubicBezTo>
                  <a:pt x="994130" y="1940125"/>
                  <a:pt x="981845" y="1995898"/>
                  <a:pt x="961586" y="2014028"/>
                </a:cubicBezTo>
                <a:cubicBezTo>
                  <a:pt x="833010" y="2130710"/>
                  <a:pt x="821559" y="2335317"/>
                  <a:pt x="763580" y="2524080"/>
                </a:cubicBezTo>
                <a:cubicBezTo>
                  <a:pt x="834503" y="2575904"/>
                  <a:pt x="917665" y="2570407"/>
                  <a:pt x="993601" y="2596949"/>
                </a:cubicBezTo>
                <a:cubicBezTo>
                  <a:pt x="1072474" y="2624324"/>
                  <a:pt x="1073570" y="2658988"/>
                  <a:pt x="1013917" y="2810127"/>
                </a:cubicBezTo>
                <a:cubicBezTo>
                  <a:pt x="1181198" y="2798901"/>
                  <a:pt x="1181198" y="2798901"/>
                  <a:pt x="1136989" y="3024678"/>
                </a:cubicBezTo>
                <a:cubicBezTo>
                  <a:pt x="1180902" y="3020054"/>
                  <a:pt x="1224298" y="3088781"/>
                  <a:pt x="1259967" y="3181568"/>
                </a:cubicBezTo>
                <a:lnTo>
                  <a:pt x="1265794" y="3198166"/>
                </a:lnTo>
                <a:lnTo>
                  <a:pt x="1265717" y="3204655"/>
                </a:lnTo>
                <a:cubicBezTo>
                  <a:pt x="1268733" y="3236251"/>
                  <a:pt x="1277862" y="3256804"/>
                  <a:pt x="1288242" y="3274732"/>
                </a:cubicBezTo>
                <a:lnTo>
                  <a:pt x="1291297" y="3279721"/>
                </a:lnTo>
                <a:lnTo>
                  <a:pt x="1314272" y="3363918"/>
                </a:lnTo>
                <a:lnTo>
                  <a:pt x="1319860" y="3393684"/>
                </a:lnTo>
                <a:lnTo>
                  <a:pt x="1316519" y="3405686"/>
                </a:lnTo>
                <a:cubicBezTo>
                  <a:pt x="1310372" y="3418102"/>
                  <a:pt x="1301211" y="3431228"/>
                  <a:pt x="1288529" y="3445525"/>
                </a:cubicBezTo>
                <a:cubicBezTo>
                  <a:pt x="1161348" y="3588143"/>
                  <a:pt x="1146805" y="3608961"/>
                  <a:pt x="1242782" y="3705028"/>
                </a:cubicBezTo>
                <a:lnTo>
                  <a:pt x="1286485" y="3747325"/>
                </a:lnTo>
                <a:lnTo>
                  <a:pt x="1292276" y="3757935"/>
                </a:lnTo>
                <a:lnTo>
                  <a:pt x="1295640" y="3771718"/>
                </a:lnTo>
                <a:cubicBezTo>
                  <a:pt x="1296144" y="3781009"/>
                  <a:pt x="1296074" y="3791627"/>
                  <a:pt x="1297165" y="3800021"/>
                </a:cubicBezTo>
                <a:cubicBezTo>
                  <a:pt x="1261584" y="3834526"/>
                  <a:pt x="1216509" y="3777846"/>
                  <a:pt x="1175354" y="3860429"/>
                </a:cubicBezTo>
                <a:lnTo>
                  <a:pt x="1307283" y="4017890"/>
                </a:lnTo>
                <a:lnTo>
                  <a:pt x="1296662" y="4042035"/>
                </a:lnTo>
                <a:cubicBezTo>
                  <a:pt x="1285446" y="4076730"/>
                  <a:pt x="1278762" y="4115040"/>
                  <a:pt x="1272882" y="4153970"/>
                </a:cubicBezTo>
                <a:lnTo>
                  <a:pt x="1262688" y="4216187"/>
                </a:lnTo>
                <a:lnTo>
                  <a:pt x="1264417" y="4216187"/>
                </a:lnTo>
                <a:lnTo>
                  <a:pt x="1262699" y="4228245"/>
                </a:lnTo>
                <a:lnTo>
                  <a:pt x="1261091" y="4239616"/>
                </a:lnTo>
                <a:lnTo>
                  <a:pt x="1260815" y="4241609"/>
                </a:lnTo>
                <a:cubicBezTo>
                  <a:pt x="1260689" y="4242505"/>
                  <a:pt x="1260696" y="4242428"/>
                  <a:pt x="1260967" y="4240495"/>
                </a:cubicBezTo>
                <a:lnTo>
                  <a:pt x="1261091" y="4239616"/>
                </a:lnTo>
                <a:lnTo>
                  <a:pt x="1261469" y="4236887"/>
                </a:lnTo>
                <a:cubicBezTo>
                  <a:pt x="1262532" y="4229054"/>
                  <a:pt x="1263675" y="4219786"/>
                  <a:pt x="1256626" y="4265601"/>
                </a:cubicBezTo>
                <a:cubicBezTo>
                  <a:pt x="1256291" y="4267782"/>
                  <a:pt x="1251762" y="4300784"/>
                  <a:pt x="1248755" y="4319440"/>
                </a:cubicBezTo>
                <a:lnTo>
                  <a:pt x="1247265" y="4327380"/>
                </a:lnTo>
                <a:lnTo>
                  <a:pt x="1237396" y="4327380"/>
                </a:lnTo>
                <a:lnTo>
                  <a:pt x="1217455" y="4371063"/>
                </a:lnTo>
                <a:cubicBezTo>
                  <a:pt x="1199891" y="4400506"/>
                  <a:pt x="1175680" y="4424583"/>
                  <a:pt x="1141096" y="4440302"/>
                </a:cubicBezTo>
                <a:cubicBezTo>
                  <a:pt x="1069946" y="4473150"/>
                  <a:pt x="1038303" y="4575550"/>
                  <a:pt x="987553" y="4640688"/>
                </a:cubicBezTo>
                <a:cubicBezTo>
                  <a:pt x="810580" y="4866180"/>
                  <a:pt x="695846" y="5129308"/>
                  <a:pt x="649254" y="5463560"/>
                </a:cubicBezTo>
                <a:cubicBezTo>
                  <a:pt x="636193" y="5556007"/>
                  <a:pt x="578841" y="5642157"/>
                  <a:pt x="542839" y="5729320"/>
                </a:cubicBezTo>
                <a:cubicBezTo>
                  <a:pt x="563420" y="5782527"/>
                  <a:pt x="660486" y="5634705"/>
                  <a:pt x="629662" y="5793573"/>
                </a:cubicBezTo>
                <a:cubicBezTo>
                  <a:pt x="606320" y="5913360"/>
                  <a:pt x="539304" y="6000311"/>
                  <a:pt x="476494" y="6082357"/>
                </a:cubicBezTo>
                <a:cubicBezTo>
                  <a:pt x="404358" y="6175982"/>
                  <a:pt x="324070" y="6256850"/>
                  <a:pt x="295356" y="6405892"/>
                </a:cubicBezTo>
                <a:cubicBezTo>
                  <a:pt x="293791" y="6413841"/>
                  <a:pt x="198424" y="6580901"/>
                  <a:pt x="21866" y="6831011"/>
                </a:cubicBezTo>
                <a:lnTo>
                  <a:pt x="0" y="6861482"/>
                </a:lnTo>
                <a:lnTo>
                  <a:pt x="5463940" y="68614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8FD627C-F923-4DA2-9766-E55BE3A8E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739942" cy="4601183"/>
          </a:xfrm>
        </p:spPr>
        <p:txBody>
          <a:bodyPr>
            <a:normAutofit/>
          </a:bodyPr>
          <a:lstStyle/>
          <a:p>
            <a:r>
              <a:rPr lang="hr-HR" sz="4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Umjetna oplodnja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F7E8A10-FBE6-4407-9D00-A644FC342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159" y="894620"/>
            <a:ext cx="3596952" cy="231668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2F21610-0EBE-4A86-900A-C8F30A3D7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158" y="3646700"/>
            <a:ext cx="3596953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0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922986AA-E0D2-44FF-8CFA-25F35CFC0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sz="2800" b="1" i="1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Pitanja koja potiču moralnu raspravu</a:t>
            </a:r>
            <a:br>
              <a:rPr lang="en-HR" sz="2800" spc="-1" dirty="0">
                <a:solidFill>
                  <a:srgbClr val="000000"/>
                </a:solidFill>
                <a:latin typeface="Century Gothic"/>
              </a:rPr>
            </a:br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0B2A795-FE9C-43E3-A65D-AF51E2EA0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531" y="739046"/>
            <a:ext cx="5486400" cy="5120640"/>
          </a:xfrm>
        </p:spPr>
        <p:txBody>
          <a:bodyPr/>
          <a:lstStyle/>
          <a:p>
            <a:pPr marL="171450" indent="-171180">
              <a:spcBef>
                <a:spcPts val="751"/>
              </a:spcBef>
              <a:buClr>
                <a:srgbClr val="5C3766"/>
              </a:buClr>
              <a:buFont typeface="Arial"/>
              <a:buChar char="•"/>
            </a:pPr>
            <a:r>
              <a:rPr lang="en-HR" sz="2000" spc="-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Treba li omogućiti potpomognutu oplodnju ženama koje nisu u braku ili nemaju stalnog partnera?</a:t>
            </a:r>
          </a:p>
          <a:p>
            <a:pPr marL="171450" indent="-171180">
              <a:spcBef>
                <a:spcPts val="751"/>
              </a:spcBef>
              <a:buClr>
                <a:srgbClr val="5C3766"/>
              </a:buClr>
              <a:buFont typeface="Arial"/>
              <a:buChar char="•"/>
            </a:pPr>
            <a:r>
              <a:rPr lang="en-HR" sz="2000" spc="-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Treba li omogući potpomognutu oplodnju homoseksualnim ženama?</a:t>
            </a:r>
          </a:p>
          <a:p>
            <a:pPr marL="171450" indent="-171180">
              <a:spcBef>
                <a:spcPts val="751"/>
              </a:spcBef>
              <a:buClr>
                <a:srgbClr val="5C3766"/>
              </a:buClr>
              <a:buFont typeface="Arial"/>
              <a:buChar char="•"/>
            </a:pPr>
            <a:r>
              <a:rPr lang="en-HR" sz="2000" spc="-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 li prihvatljiva oplodnja sjemenom muškarca koji nije ženin suprug?</a:t>
            </a:r>
          </a:p>
          <a:p>
            <a:pPr marL="171450" indent="-171180">
              <a:spcBef>
                <a:spcPts val="751"/>
              </a:spcBef>
              <a:buClr>
                <a:srgbClr val="5C3766"/>
              </a:buClr>
              <a:buFont typeface="Arial"/>
              <a:buChar char="•"/>
            </a:pPr>
            <a:r>
              <a:rPr lang="en-HR" sz="2000" spc="-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Treba li država sufinancirati potpomognutu oplodnju?</a:t>
            </a:r>
            <a:endParaRPr lang="hr-HR" sz="2000" spc="-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180">
              <a:spcBef>
                <a:spcPts val="751"/>
              </a:spcBef>
              <a:buClr>
                <a:srgbClr val="5C3766"/>
              </a:buClr>
              <a:buFont typeface="Arial"/>
              <a:buChar char="•"/>
            </a:pPr>
            <a:r>
              <a:rPr lang="hr-HR" sz="2000" dirty="0">
                <a:solidFill>
                  <a:schemeClr val="tx1"/>
                </a:solidFill>
                <a:latin typeface="Cambria" panose="02040503050406030204" pitchFamily="18" charset="0"/>
              </a:rPr>
              <a:t>Kako gledati na postupak doniranja sperme?</a:t>
            </a:r>
          </a:p>
          <a:p>
            <a:pPr marL="171450" indent="-171180">
              <a:spcBef>
                <a:spcPts val="751"/>
              </a:spcBef>
              <a:buClr>
                <a:srgbClr val="5C3766"/>
              </a:buClr>
              <a:buFont typeface="Arial"/>
              <a:buChar char="•"/>
            </a:pP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Dizajn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 d</a:t>
            </a:r>
            <a:r>
              <a:rPr lang="hr-HR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j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eteta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? </a:t>
            </a:r>
            <a:r>
              <a:rPr lang="en-US" sz="2000" dirty="0">
                <a:latin typeface="Cambria" panose="02040503050406030204" pitchFamily="18" charset="0"/>
              </a:rPr>
              <a:t>– </a:t>
            </a:r>
            <a:r>
              <a:rPr lang="hr-HR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sada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je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već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moguće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napraviti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” (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kreirati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) d</a:t>
            </a:r>
            <a:r>
              <a:rPr lang="hr-HR" sz="2000" dirty="0">
                <a:solidFill>
                  <a:schemeClr val="tx1"/>
                </a:solidFill>
                <a:latin typeface="Cambria" panose="02040503050406030204" pitchFamily="18" charset="0"/>
              </a:rPr>
              <a:t>j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ete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kakvo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želimo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hr-HR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171450" indent="-171180">
              <a:spcBef>
                <a:spcPts val="751"/>
              </a:spcBef>
              <a:buClr>
                <a:srgbClr val="5C3766"/>
              </a:buClr>
              <a:buFont typeface="Arial"/>
              <a:buChar char="•"/>
            </a:pPr>
            <a:endParaRPr lang="hr-HR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171450" indent="-171180">
              <a:spcBef>
                <a:spcPts val="751"/>
              </a:spcBef>
              <a:buClr>
                <a:srgbClr val="5C3766"/>
              </a:buClr>
              <a:buFont typeface="Arial"/>
              <a:buChar char="•"/>
            </a:pPr>
            <a:endParaRPr lang="en-HR" sz="2000" spc="-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05AD7FD4-9144-48F9-BF29-EF65439B463C}"/>
              </a:ext>
            </a:extLst>
          </p:cNvPr>
          <p:cNvSpPr/>
          <p:nvPr/>
        </p:nvSpPr>
        <p:spPr>
          <a:xfrm>
            <a:off x="4495927" y="5398021"/>
            <a:ext cx="417694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S kojom se od navedenih tvrdnji slažete,</a:t>
            </a:r>
          </a:p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 a s kojima se ne slažete?</a:t>
            </a:r>
          </a:p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 Argumentirajte svoja razmišljanja!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CA01159-AEAF-42C6-9888-712DBD51E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528"/>
            <a:ext cx="4096867" cy="5617802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A873885E-2649-4CC4-B983-37175A8EAE78}"/>
              </a:ext>
            </a:extLst>
          </p:cNvPr>
          <p:cNvSpPr/>
          <p:nvPr/>
        </p:nvSpPr>
        <p:spPr>
          <a:xfrm>
            <a:off x="0" y="2556499"/>
            <a:ext cx="3298339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HR" sz="2800" b="1" i="1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Pitanja koja potiču </a:t>
            </a:r>
            <a:endParaRPr lang="hr-HR" sz="2800" b="1" i="1" spc="-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r>
              <a:rPr lang="en-HR" sz="2800" b="1" i="1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moralnu raspravu</a:t>
            </a:r>
            <a:endParaRPr lang="en-HR" sz="2800" b="1" spc="-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49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554127-D5D9-465D-8837-7A4E65194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15940"/>
            <a:ext cx="5486400" cy="5120640"/>
          </a:xfrm>
        </p:spPr>
        <p:txBody>
          <a:bodyPr>
            <a:normAutofit/>
          </a:bodyPr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18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Dehumanizacija života</a:t>
            </a: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18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Sudbina embrija (zamrzavane i bacanje viška)</a:t>
            </a: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18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Pokusi s embrijima</a:t>
            </a: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18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Surogat majčinstvo</a:t>
            </a: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18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Genetičko inženjerstvo</a:t>
            </a: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18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Samački život</a:t>
            </a: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HR" sz="18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Kupovina djece…</a:t>
            </a:r>
            <a:endParaRPr lang="hr-H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1CBC3FF-2E58-4D28-82EA-B3AF88D6C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894"/>
            <a:ext cx="4096867" cy="5424686"/>
          </a:xfrm>
          <a:prstGeom prst="rect">
            <a:avLst/>
          </a:prstGeom>
        </p:spPr>
      </p:pic>
      <p:sp>
        <p:nvSpPr>
          <p:cNvPr id="5" name="CustomShape 2">
            <a:extLst>
              <a:ext uri="{FF2B5EF4-FFF2-40B4-BE49-F238E27FC236}">
                <a16:creationId xmlns:a16="http://schemas.microsoft.com/office/drawing/2014/main" id="{45C321EF-A1AA-448B-9094-326125301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88913" y="1123950"/>
            <a:ext cx="2211387" cy="4600575"/>
          </a:xfrm>
          <a:custGeom>
            <a:avLst/>
            <a:gdLst/>
            <a:ahLst/>
            <a:cxnLst/>
            <a:rect l="l" t="t" r="r" b="b"/>
            <a:pathLst>
              <a:path w="5463940" h="6861482">
                <a:moveTo>
                  <a:pt x="5463940" y="0"/>
                </a:moveTo>
                <a:lnTo>
                  <a:pt x="792388" y="0"/>
                </a:lnTo>
                <a:lnTo>
                  <a:pt x="807288" y="23688"/>
                </a:lnTo>
                <a:cubicBezTo>
                  <a:pt x="818348" y="36363"/>
                  <a:pt x="831351" y="46345"/>
                  <a:pt x="847167" y="52392"/>
                </a:cubicBezTo>
                <a:cubicBezTo>
                  <a:pt x="862365" y="58007"/>
                  <a:pt x="867376" y="78523"/>
                  <a:pt x="861906" y="104693"/>
                </a:cubicBezTo>
                <a:cubicBezTo>
                  <a:pt x="843817" y="191375"/>
                  <a:pt x="858534" y="258432"/>
                  <a:pt x="891809" y="314763"/>
                </a:cubicBezTo>
                <a:cubicBezTo>
                  <a:pt x="903576" y="334407"/>
                  <a:pt x="899159" y="347903"/>
                  <a:pt x="883105" y="361124"/>
                </a:cubicBezTo>
                <a:cubicBezTo>
                  <a:pt x="864669" y="375704"/>
                  <a:pt x="850327" y="397046"/>
                  <a:pt x="839062" y="423850"/>
                </a:cubicBezTo>
                <a:cubicBezTo>
                  <a:pt x="820568" y="467166"/>
                  <a:pt x="811859" y="513531"/>
                  <a:pt x="804620" y="560313"/>
                </a:cubicBezTo>
                <a:cubicBezTo>
                  <a:pt x="793378" y="633687"/>
                  <a:pt x="780112" y="704450"/>
                  <a:pt x="736357" y="760897"/>
                </a:cubicBezTo>
                <a:cubicBezTo>
                  <a:pt x="723332" y="778040"/>
                  <a:pt x="712885" y="799992"/>
                  <a:pt x="701931" y="821285"/>
                </a:cubicBezTo>
                <a:cubicBezTo>
                  <a:pt x="705425" y="839840"/>
                  <a:pt x="714063" y="852486"/>
                  <a:pt x="730099" y="854014"/>
                </a:cubicBezTo>
                <a:cubicBezTo>
                  <a:pt x="832163" y="864105"/>
                  <a:pt x="827638" y="966113"/>
                  <a:pt x="828340" y="1080052"/>
                </a:cubicBezTo>
                <a:cubicBezTo>
                  <a:pt x="829412" y="1221065"/>
                  <a:pt x="771840" y="1300280"/>
                  <a:pt x="700490" y="1372761"/>
                </a:cubicBezTo>
                <a:cubicBezTo>
                  <a:pt x="676074" y="1397333"/>
                  <a:pt x="640472" y="1405223"/>
                  <a:pt x="632708" y="1466109"/>
                </a:cubicBezTo>
                <a:cubicBezTo>
                  <a:pt x="675330" y="1511622"/>
                  <a:pt x="723920" y="1454776"/>
                  <a:pt x="768641" y="1459414"/>
                </a:cubicBezTo>
                <a:cubicBezTo>
                  <a:pt x="805594" y="1463610"/>
                  <a:pt x="865476" y="1442049"/>
                  <a:pt x="819196" y="1556554"/>
                </a:cubicBezTo>
                <a:cubicBezTo>
                  <a:pt x="805723" y="1590108"/>
                  <a:pt x="823233" y="1607581"/>
                  <a:pt x="841602" y="1606217"/>
                </a:cubicBezTo>
                <a:cubicBezTo>
                  <a:pt x="990393" y="1592503"/>
                  <a:pt x="928704" y="1817105"/>
                  <a:pt x="979741" y="1914129"/>
                </a:cubicBezTo>
                <a:cubicBezTo>
                  <a:pt x="994130" y="1940125"/>
                  <a:pt x="981845" y="1995898"/>
                  <a:pt x="961586" y="2014028"/>
                </a:cubicBezTo>
                <a:cubicBezTo>
                  <a:pt x="833010" y="2130710"/>
                  <a:pt x="821559" y="2335317"/>
                  <a:pt x="763580" y="2524080"/>
                </a:cubicBezTo>
                <a:cubicBezTo>
                  <a:pt x="834503" y="2575904"/>
                  <a:pt x="917665" y="2570407"/>
                  <a:pt x="993601" y="2596949"/>
                </a:cubicBezTo>
                <a:cubicBezTo>
                  <a:pt x="1072474" y="2624324"/>
                  <a:pt x="1073570" y="2658988"/>
                  <a:pt x="1013917" y="2810127"/>
                </a:cubicBezTo>
                <a:cubicBezTo>
                  <a:pt x="1181198" y="2798901"/>
                  <a:pt x="1181198" y="2798901"/>
                  <a:pt x="1136989" y="3024678"/>
                </a:cubicBezTo>
                <a:cubicBezTo>
                  <a:pt x="1180902" y="3020054"/>
                  <a:pt x="1224298" y="3088781"/>
                  <a:pt x="1259967" y="3181568"/>
                </a:cubicBezTo>
                <a:lnTo>
                  <a:pt x="1265794" y="3198166"/>
                </a:lnTo>
                <a:lnTo>
                  <a:pt x="1265717" y="3204655"/>
                </a:lnTo>
                <a:cubicBezTo>
                  <a:pt x="1268733" y="3236251"/>
                  <a:pt x="1277862" y="3256804"/>
                  <a:pt x="1288242" y="3274732"/>
                </a:cubicBezTo>
                <a:lnTo>
                  <a:pt x="1291297" y="3279721"/>
                </a:lnTo>
                <a:lnTo>
                  <a:pt x="1314272" y="3363918"/>
                </a:lnTo>
                <a:lnTo>
                  <a:pt x="1319860" y="3393684"/>
                </a:lnTo>
                <a:lnTo>
                  <a:pt x="1316519" y="3405686"/>
                </a:lnTo>
                <a:cubicBezTo>
                  <a:pt x="1310372" y="3418102"/>
                  <a:pt x="1301211" y="3431228"/>
                  <a:pt x="1288529" y="3445525"/>
                </a:cubicBezTo>
                <a:cubicBezTo>
                  <a:pt x="1161348" y="3588143"/>
                  <a:pt x="1146805" y="3608961"/>
                  <a:pt x="1242782" y="3705028"/>
                </a:cubicBezTo>
                <a:lnTo>
                  <a:pt x="1286485" y="3747325"/>
                </a:lnTo>
                <a:lnTo>
                  <a:pt x="1292276" y="3757935"/>
                </a:lnTo>
                <a:lnTo>
                  <a:pt x="1295640" y="3771718"/>
                </a:lnTo>
                <a:cubicBezTo>
                  <a:pt x="1296144" y="3781009"/>
                  <a:pt x="1296074" y="3791627"/>
                  <a:pt x="1297165" y="3800021"/>
                </a:cubicBezTo>
                <a:cubicBezTo>
                  <a:pt x="1261584" y="3834526"/>
                  <a:pt x="1216509" y="3777846"/>
                  <a:pt x="1175354" y="3860429"/>
                </a:cubicBezTo>
                <a:lnTo>
                  <a:pt x="1307283" y="4017890"/>
                </a:lnTo>
                <a:lnTo>
                  <a:pt x="1296662" y="4042035"/>
                </a:lnTo>
                <a:cubicBezTo>
                  <a:pt x="1285446" y="4076730"/>
                  <a:pt x="1278762" y="4115040"/>
                  <a:pt x="1272882" y="4153970"/>
                </a:cubicBezTo>
                <a:lnTo>
                  <a:pt x="1262688" y="4216187"/>
                </a:lnTo>
                <a:lnTo>
                  <a:pt x="1264417" y="4216187"/>
                </a:lnTo>
                <a:lnTo>
                  <a:pt x="1262699" y="4228245"/>
                </a:lnTo>
                <a:lnTo>
                  <a:pt x="1261091" y="4239616"/>
                </a:lnTo>
                <a:lnTo>
                  <a:pt x="1260815" y="4241609"/>
                </a:lnTo>
                <a:cubicBezTo>
                  <a:pt x="1260689" y="4242505"/>
                  <a:pt x="1260696" y="4242428"/>
                  <a:pt x="1260967" y="4240495"/>
                </a:cubicBezTo>
                <a:lnTo>
                  <a:pt x="1261091" y="4239616"/>
                </a:lnTo>
                <a:lnTo>
                  <a:pt x="1261469" y="4236887"/>
                </a:lnTo>
                <a:cubicBezTo>
                  <a:pt x="1262532" y="4229054"/>
                  <a:pt x="1263675" y="4219786"/>
                  <a:pt x="1256626" y="4265601"/>
                </a:cubicBezTo>
                <a:cubicBezTo>
                  <a:pt x="1256291" y="4267782"/>
                  <a:pt x="1251762" y="4300784"/>
                  <a:pt x="1248755" y="4319440"/>
                </a:cubicBezTo>
                <a:lnTo>
                  <a:pt x="1247265" y="4327380"/>
                </a:lnTo>
                <a:lnTo>
                  <a:pt x="1237396" y="4327380"/>
                </a:lnTo>
                <a:lnTo>
                  <a:pt x="1217455" y="4371063"/>
                </a:lnTo>
                <a:cubicBezTo>
                  <a:pt x="1199891" y="4400506"/>
                  <a:pt x="1175680" y="4424583"/>
                  <a:pt x="1141096" y="4440302"/>
                </a:cubicBezTo>
                <a:cubicBezTo>
                  <a:pt x="1069946" y="4473150"/>
                  <a:pt x="1038303" y="4575550"/>
                  <a:pt x="987553" y="4640688"/>
                </a:cubicBezTo>
                <a:cubicBezTo>
                  <a:pt x="810580" y="4866180"/>
                  <a:pt x="695846" y="5129308"/>
                  <a:pt x="649254" y="5463560"/>
                </a:cubicBezTo>
                <a:cubicBezTo>
                  <a:pt x="636193" y="5556007"/>
                  <a:pt x="578841" y="5642157"/>
                  <a:pt x="542839" y="5729320"/>
                </a:cubicBezTo>
                <a:cubicBezTo>
                  <a:pt x="563420" y="5782527"/>
                  <a:pt x="660486" y="5634705"/>
                  <a:pt x="629662" y="5793573"/>
                </a:cubicBezTo>
                <a:cubicBezTo>
                  <a:pt x="606320" y="5913360"/>
                  <a:pt x="539304" y="6000311"/>
                  <a:pt x="476494" y="6082357"/>
                </a:cubicBezTo>
                <a:cubicBezTo>
                  <a:pt x="404358" y="6175982"/>
                  <a:pt x="324070" y="6256850"/>
                  <a:pt x="295356" y="6405892"/>
                </a:cubicBezTo>
                <a:cubicBezTo>
                  <a:pt x="293791" y="6413841"/>
                  <a:pt x="198424" y="6580901"/>
                  <a:pt x="21866" y="6831011"/>
                </a:cubicBezTo>
                <a:lnTo>
                  <a:pt x="0" y="6861482"/>
                </a:lnTo>
                <a:lnTo>
                  <a:pt x="5463940" y="68614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r>
              <a:rPr lang="en-HR" sz="2800" b="1" i="1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Umjetna oplodnja obilježena je i nekim moralnim dvojbama…</a:t>
            </a:r>
            <a:br>
              <a:rPr lang="en-HR" sz="2800" spc="-1" dirty="0">
                <a:solidFill>
                  <a:srgbClr val="000000"/>
                </a:solidFill>
                <a:latin typeface="Century Gothic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7674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398" y="3720614"/>
            <a:ext cx="2001501" cy="29989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344" y="1132467"/>
            <a:ext cx="8762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Cambria" panose="02040503050406030204" pitchFamily="18" charset="0"/>
              </a:rPr>
              <a:t>u postupku umjetne oplodnje u </a:t>
            </a:r>
            <a:r>
              <a:rPr lang="hr-HR" sz="2400" dirty="0" err="1">
                <a:latin typeface="Cambria" panose="02040503050406030204" pitchFamily="18" charset="0"/>
              </a:rPr>
              <a:t>Petrijevoj</a:t>
            </a:r>
            <a:r>
              <a:rPr lang="hr-HR" sz="2400" dirty="0">
                <a:latin typeface="Cambria" panose="02040503050406030204" pitchFamily="18" charset="0"/>
              </a:rPr>
              <a:t> zdjelici se oplodi </a:t>
            </a:r>
          </a:p>
          <a:p>
            <a:r>
              <a:rPr lang="hr-HR" sz="2400" dirty="0">
                <a:latin typeface="Cambria" panose="02040503050406030204" pitchFamily="18" charset="0"/>
              </a:rPr>
              <a:t>    obično </a:t>
            </a: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10-tak zametaka</a:t>
            </a:r>
            <a:r>
              <a:rPr lang="hr-HR" sz="2400" dirty="0">
                <a:latin typeface="Cambria" panose="02040503050406030204" pitchFamily="18" charset="0"/>
              </a:rPr>
              <a:t>, a samo se oni </a:t>
            </a: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najuspješniji</a:t>
            </a:r>
            <a:r>
              <a:rPr lang="hr-HR" sz="2400" dirty="0">
                <a:latin typeface="Cambria" panose="02040503050406030204" pitchFamily="18" charset="0"/>
              </a:rPr>
              <a:t> </a:t>
            </a: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unose u</a:t>
            </a:r>
          </a:p>
          <a:p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    ženu</a:t>
            </a:r>
            <a:r>
              <a:rPr lang="hr-HR" sz="2400" dirty="0">
                <a:latin typeface="Cambria" panose="02040503050406030204" pitchFamily="18" charset="0"/>
              </a:rPr>
              <a:t>, dok se ostali: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bacaju,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zamrzavaju</a:t>
            </a:r>
            <a:endParaRPr lang="hr-HR" sz="2400" dirty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Cambria" panose="02040503050406030204" pitchFamily="18" charset="0"/>
              </a:rPr>
              <a:t>koriste u </a:t>
            </a: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kozmetičke svrhe </a:t>
            </a:r>
            <a:r>
              <a:rPr lang="hr-HR" sz="2400" dirty="0">
                <a:latin typeface="Cambria" panose="02040503050406030204" pitchFamily="18" charset="0"/>
              </a:rPr>
              <a:t>(kreme protiv starenja)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323" y="249250"/>
            <a:ext cx="884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C00000"/>
                </a:solidFill>
                <a:latin typeface="Cambria" panose="02040503050406030204" pitchFamily="18" charset="0"/>
              </a:rPr>
              <a:t>VIŠAK ZAMETAKA?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39867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0892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08343" y="3305116"/>
            <a:ext cx="6458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Cambria" panose="02040503050406030204" pitchFamily="18" charset="0"/>
              </a:rPr>
              <a:t>dalje se razvijaju kako bi se upotrijebili </a:t>
            </a: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za pokuse</a:t>
            </a:r>
          </a:p>
        </p:txBody>
      </p:sp>
    </p:spTree>
    <p:extLst>
      <p:ext uri="{BB962C8B-B14F-4D97-AF65-F5344CB8AC3E}">
        <p14:creationId xmlns:p14="http://schemas.microsoft.com/office/powerpoint/2010/main" val="184958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39867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0892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757" y="1769385"/>
            <a:ext cx="4756471" cy="4026107"/>
          </a:xfrm>
          <a:prstGeom prst="roundRect">
            <a:avLst>
              <a:gd name="adj" fmla="val 402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310272" y="2116467"/>
            <a:ext cx="363372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i="1">
                <a:latin typeface="Cambria" panose="02040503050406030204" pitchFamily="18" charset="0"/>
              </a:rPr>
              <a:t>Srpanj 2014.</a:t>
            </a:r>
          </a:p>
          <a:p>
            <a:endParaRPr lang="hr-HR" sz="1100" i="1">
              <a:latin typeface="Cambria" panose="02040503050406030204" pitchFamily="18" charset="0"/>
            </a:endParaRPr>
          </a:p>
          <a:p>
            <a:r>
              <a:rPr lang="hr-HR" sz="2000" i="1">
                <a:latin typeface="Cambria" panose="02040503050406030204" pitchFamily="18" charset="0"/>
              </a:rPr>
              <a:t>Majka surogat za novac nosila i rodila dijete gay paru, od kojih je jedan biološki otac djetetu, a začeće je postignuto umjetnom oplodnjom. Na slici se uz majku (lijevo) vidi i njezin suprug.</a:t>
            </a:r>
          </a:p>
        </p:txBody>
      </p:sp>
    </p:spTree>
    <p:extLst>
      <p:ext uri="{BB962C8B-B14F-4D97-AF65-F5344CB8AC3E}">
        <p14:creationId xmlns:p14="http://schemas.microsoft.com/office/powerpoint/2010/main" val="89111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323" y="249250"/>
            <a:ext cx="884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C00000"/>
                </a:solidFill>
                <a:latin typeface="Cambria" panose="02040503050406030204" pitchFamily="18" charset="0"/>
              </a:rPr>
              <a:t>VIŠEPLODNE TRUDNOĆE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39867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0892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3" y="2973864"/>
            <a:ext cx="5408543" cy="3594964"/>
          </a:xfrm>
          <a:prstGeom prst="roundRect">
            <a:avLst>
              <a:gd name="adj" fmla="val 42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6296627" y="3483151"/>
            <a:ext cx="22339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i="1">
                <a:latin typeface="Cambria" panose="02040503050406030204" pitchFamily="18" charset="0"/>
              </a:rPr>
              <a:t>Nadya Suleman (39) iz Kalifornije koja je 2009. godine nakon postupka umjetne oplodnje rodila osmorke.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070" y="1311606"/>
            <a:ext cx="8715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>
                <a:latin typeface="Cambria" panose="02040503050406030204" pitchFamily="18" charset="0"/>
              </a:rPr>
              <a:t>kod umjetne oplodnje često dolazi do višeplodne trudnoće, a one otvaraju </a:t>
            </a:r>
            <a:r>
              <a:rPr lang="hr-HR" sz="2400" b="1">
                <a:solidFill>
                  <a:srgbClr val="C00000"/>
                </a:solidFill>
                <a:latin typeface="Cambria" panose="02040503050406030204" pitchFamily="18" charset="0"/>
              </a:rPr>
              <a:t>mnoga etička pitanja </a:t>
            </a:r>
            <a:r>
              <a:rPr lang="hr-HR" sz="2400">
                <a:latin typeface="Cambria" panose="02040503050406030204" pitchFamily="18" charset="0"/>
              </a:rPr>
              <a:t>(kako othraniti i odgojiti više djece istovremeno; svaka trudnoća je opasna, a višeplodna pogotovo; kako se psihički posvetiti djeci i sebi...)</a:t>
            </a:r>
            <a:endParaRPr lang="hr-HR" sz="2000"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7939" y="6377845"/>
            <a:ext cx="4201610" cy="3819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>
                <a:solidFill>
                  <a:srgbClr val="C00000"/>
                </a:solidFill>
                <a:latin typeface="Cambria" panose="02040503050406030204" pitchFamily="18" charset="0"/>
              </a:rPr>
              <a:t>Nadya Suleman (2009. god.)</a:t>
            </a:r>
            <a:endParaRPr lang="hr-HR" i="1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802445">
            <a:off x="156870" y="365622"/>
            <a:ext cx="93807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r-HR" i="1">
                <a:latin typeface="Cambria" panose="02040503050406030204" pitchFamily="18" charset="0"/>
              </a:rPr>
              <a:t>Primjer</a:t>
            </a:r>
          </a:p>
        </p:txBody>
      </p:sp>
    </p:spTree>
    <p:extLst>
      <p:ext uri="{BB962C8B-B14F-4D97-AF65-F5344CB8AC3E}">
        <p14:creationId xmlns:p14="http://schemas.microsoft.com/office/powerpoint/2010/main" val="415215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1123" y="3119889"/>
            <a:ext cx="3379219" cy="3413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12" y="154992"/>
            <a:ext cx="5427088" cy="3954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65869" y="360168"/>
            <a:ext cx="25344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i="1">
                <a:solidFill>
                  <a:srgbClr val="C00000"/>
                </a:solidFill>
                <a:latin typeface="Cambria" panose="02040503050406030204" pitchFamily="18" charset="0"/>
              </a:rPr>
              <a:t>Nadya Suleman </a:t>
            </a:r>
            <a:r>
              <a:rPr lang="hr-HR" sz="2000" i="1">
                <a:latin typeface="Cambria" panose="02040503050406030204" pitchFamily="18" charset="0"/>
              </a:rPr>
              <a:t>ukupno ima 14-ero djece, živi od pomoći države, a zarađuje i na način da pozira (polu)gola za časopise i medijski se eksponira.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9552">
            <a:off x="3141657" y="4320110"/>
            <a:ext cx="2213296" cy="2213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405" y="4457262"/>
            <a:ext cx="2922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i="1">
                <a:latin typeface="Cambria" panose="02040503050406030204" pitchFamily="18" charset="0"/>
              </a:rPr>
              <a:t>Izjavila je da ju ne zanimaju muškarci, nego samo želi rađati. </a:t>
            </a:r>
          </a:p>
          <a:p>
            <a:r>
              <a:rPr lang="hr-HR" sz="2000" i="1">
                <a:latin typeface="Cambria" panose="02040503050406030204" pitchFamily="18" charset="0"/>
              </a:rPr>
              <a:t>Njezin je otac u jednoj emisiji rekao da njoj treba psihološka pomoć.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30" y="252445"/>
            <a:ext cx="292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rgbClr val="C00000"/>
                </a:solidFill>
                <a:latin typeface="Cambria" panose="02040503050406030204" pitchFamily="18" charset="0"/>
              </a:rPr>
              <a:t>NEUDANE ŽENE I UMJETNA OPLODNJA</a:t>
            </a:r>
          </a:p>
        </p:txBody>
      </p:sp>
      <p:sp>
        <p:nvSpPr>
          <p:cNvPr id="9" name="TextBox 8"/>
          <p:cNvSpPr txBox="1"/>
          <p:nvPr/>
        </p:nvSpPr>
        <p:spPr>
          <a:xfrm rot="19802445">
            <a:off x="5210160" y="273721"/>
            <a:ext cx="93807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r-HR" i="1">
                <a:latin typeface="Cambria" panose="02040503050406030204" pitchFamily="18" charset="0"/>
              </a:rPr>
              <a:t>Primjer</a:t>
            </a:r>
          </a:p>
        </p:txBody>
      </p:sp>
    </p:spTree>
    <p:extLst>
      <p:ext uri="{BB962C8B-B14F-4D97-AF65-F5344CB8AC3E}">
        <p14:creationId xmlns:p14="http://schemas.microsoft.com/office/powerpoint/2010/main" val="2324112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6" y="905718"/>
            <a:ext cx="5710177" cy="57101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36465" y="458956"/>
            <a:ext cx="219919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i="1">
                <a:solidFill>
                  <a:srgbClr val="C00000"/>
                </a:solidFill>
                <a:latin typeface="Cambria" panose="02040503050406030204" pitchFamily="18" charset="0"/>
              </a:rPr>
              <a:t>Ellen Bown (46)</a:t>
            </a:r>
            <a:r>
              <a:rPr lang="hr-HR" sz="2000" i="1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hr-HR" sz="2000" i="1">
                <a:latin typeface="Cambria" panose="02040503050406030204" pitchFamily="18" charset="0"/>
              </a:rPr>
              <a:t>iz Velike Britanije koja je svojoj majci (65 god.) i očuhu (54) bila majka surogat. Njezino jajašce je oplođeno očuhovom spermom i nakon trudnoće je rodila blizance koji sada imaju 12 godina, a koji su joj pravno polusestra i polubrat, a stvarno ? (Kakve veze njezina majka ima sa "svojom djecom"?)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1726" y="249250"/>
            <a:ext cx="571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C00000"/>
                </a:solidFill>
                <a:latin typeface="Cambria" panose="02040503050406030204" pitchFamily="18" charset="0"/>
              </a:rPr>
              <a:t>MAJKA SUROGAT</a:t>
            </a:r>
          </a:p>
        </p:txBody>
      </p:sp>
      <p:sp>
        <p:nvSpPr>
          <p:cNvPr id="5" name="TextBox 4"/>
          <p:cNvSpPr txBox="1"/>
          <p:nvPr/>
        </p:nvSpPr>
        <p:spPr>
          <a:xfrm rot="19802445">
            <a:off x="137293" y="198501"/>
            <a:ext cx="93807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r-HR" i="1">
                <a:latin typeface="Cambria" panose="02040503050406030204" pitchFamily="18" charset="0"/>
              </a:rPr>
              <a:t>Primjer</a:t>
            </a:r>
          </a:p>
        </p:txBody>
      </p:sp>
    </p:spTree>
    <p:extLst>
      <p:ext uri="{BB962C8B-B14F-4D97-AF65-F5344CB8AC3E}">
        <p14:creationId xmlns:p14="http://schemas.microsoft.com/office/powerpoint/2010/main" val="3155146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68" y="2696902"/>
            <a:ext cx="5838688" cy="3506885"/>
          </a:xfrm>
          <a:prstGeom prst="roundRect">
            <a:avLst>
              <a:gd name="adj" fmla="val 180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263554" y="946204"/>
            <a:ext cx="8672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i="1">
                <a:latin typeface="Cambria" panose="02040503050406030204" pitchFamily="18" charset="0"/>
              </a:rPr>
              <a:t>Pattharamon Janbua, siromašna surogat majka s Tajlanda koja je rodila blizance, od kojih je jedno s Down sindromom, a naručitelji ga nisu htjeli uzeti. Kad su čuli da je bolesno, rekli su joj da pobaci što ona nije htjela iz religioznih razloga (budistica).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4516" y="212665"/>
            <a:ext cx="571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C00000"/>
                </a:solidFill>
                <a:latin typeface="Cambria" panose="02040503050406030204" pitchFamily="18" charset="0"/>
              </a:rPr>
              <a:t>MAJKA SUROGAT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554" y="2479963"/>
            <a:ext cx="276901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i="1">
                <a:latin typeface="Cambria" panose="02040503050406030204" pitchFamily="18" charset="0"/>
              </a:rPr>
              <a:t>Odlučila se na surogat majčinstvo kako bi otplatila obiteljske dugove. </a:t>
            </a:r>
          </a:p>
          <a:p>
            <a:endParaRPr lang="hr-HR" sz="2000" i="1">
              <a:latin typeface="Cambria" panose="02040503050406030204" pitchFamily="18" charset="0"/>
            </a:endParaRPr>
          </a:p>
          <a:p>
            <a:r>
              <a:rPr lang="hr-HR" sz="2400">
                <a:latin typeface="Cambria" panose="02040503050406030204" pitchFamily="18" charset="0"/>
              </a:rPr>
              <a:t>Siromaštvo je jedan od čestih razloga zbog kojih se žene u nerazvijenim zemljama odlučuju na surogat majčinstvo.</a:t>
            </a:r>
            <a:endParaRPr lang="hr-HR" sz="2400"/>
          </a:p>
        </p:txBody>
      </p:sp>
      <p:sp>
        <p:nvSpPr>
          <p:cNvPr id="6" name="TextBox 5"/>
          <p:cNvSpPr txBox="1"/>
          <p:nvPr/>
        </p:nvSpPr>
        <p:spPr>
          <a:xfrm rot="19802445">
            <a:off x="137293" y="198501"/>
            <a:ext cx="93807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hr-HR" i="1">
                <a:latin typeface="Cambria" panose="02040503050406030204" pitchFamily="18" charset="0"/>
              </a:rPr>
              <a:t>Primjer</a:t>
            </a:r>
          </a:p>
        </p:txBody>
      </p:sp>
    </p:spTree>
    <p:extLst>
      <p:ext uri="{BB962C8B-B14F-4D97-AF65-F5344CB8AC3E}">
        <p14:creationId xmlns:p14="http://schemas.microsoft.com/office/powerpoint/2010/main" val="259872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857250"/>
            <a:ext cx="9141390" cy="5143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2"/>
          <p:cNvSpPr/>
          <p:nvPr/>
        </p:nvSpPr>
        <p:spPr>
          <a:xfrm flipH="1">
            <a:off x="-540" y="854550"/>
            <a:ext cx="4097790" cy="5145930"/>
          </a:xfrm>
          <a:custGeom>
            <a:avLst/>
            <a:gdLst/>
            <a:ahLst/>
            <a:cxnLst/>
            <a:rect l="l" t="t" r="r" b="b"/>
            <a:pathLst>
              <a:path w="5463940" h="6861482">
                <a:moveTo>
                  <a:pt x="5463940" y="0"/>
                </a:moveTo>
                <a:lnTo>
                  <a:pt x="792388" y="0"/>
                </a:lnTo>
                <a:lnTo>
                  <a:pt x="807288" y="23688"/>
                </a:lnTo>
                <a:cubicBezTo>
                  <a:pt x="818348" y="36363"/>
                  <a:pt x="831351" y="46345"/>
                  <a:pt x="847167" y="52392"/>
                </a:cubicBezTo>
                <a:cubicBezTo>
                  <a:pt x="862365" y="58007"/>
                  <a:pt x="867376" y="78523"/>
                  <a:pt x="861906" y="104693"/>
                </a:cubicBezTo>
                <a:cubicBezTo>
                  <a:pt x="843817" y="191375"/>
                  <a:pt x="858534" y="258432"/>
                  <a:pt x="891809" y="314763"/>
                </a:cubicBezTo>
                <a:cubicBezTo>
                  <a:pt x="903576" y="334407"/>
                  <a:pt x="899159" y="347903"/>
                  <a:pt x="883105" y="361124"/>
                </a:cubicBezTo>
                <a:cubicBezTo>
                  <a:pt x="864669" y="375704"/>
                  <a:pt x="850327" y="397046"/>
                  <a:pt x="839062" y="423850"/>
                </a:cubicBezTo>
                <a:cubicBezTo>
                  <a:pt x="820568" y="467166"/>
                  <a:pt x="811859" y="513531"/>
                  <a:pt x="804620" y="560313"/>
                </a:cubicBezTo>
                <a:cubicBezTo>
                  <a:pt x="793378" y="633687"/>
                  <a:pt x="780112" y="704450"/>
                  <a:pt x="736357" y="760897"/>
                </a:cubicBezTo>
                <a:cubicBezTo>
                  <a:pt x="723332" y="778040"/>
                  <a:pt x="712885" y="799992"/>
                  <a:pt x="701931" y="821285"/>
                </a:cubicBezTo>
                <a:cubicBezTo>
                  <a:pt x="705425" y="839840"/>
                  <a:pt x="714063" y="852486"/>
                  <a:pt x="730099" y="854014"/>
                </a:cubicBezTo>
                <a:cubicBezTo>
                  <a:pt x="832163" y="864105"/>
                  <a:pt x="827638" y="966113"/>
                  <a:pt x="828340" y="1080052"/>
                </a:cubicBezTo>
                <a:cubicBezTo>
                  <a:pt x="829412" y="1221065"/>
                  <a:pt x="771840" y="1300280"/>
                  <a:pt x="700490" y="1372761"/>
                </a:cubicBezTo>
                <a:cubicBezTo>
                  <a:pt x="676074" y="1397333"/>
                  <a:pt x="640472" y="1405223"/>
                  <a:pt x="632708" y="1466109"/>
                </a:cubicBezTo>
                <a:cubicBezTo>
                  <a:pt x="675330" y="1511622"/>
                  <a:pt x="723920" y="1454776"/>
                  <a:pt x="768641" y="1459414"/>
                </a:cubicBezTo>
                <a:cubicBezTo>
                  <a:pt x="805594" y="1463610"/>
                  <a:pt x="865476" y="1442049"/>
                  <a:pt x="819196" y="1556554"/>
                </a:cubicBezTo>
                <a:cubicBezTo>
                  <a:pt x="805723" y="1590108"/>
                  <a:pt x="823233" y="1607581"/>
                  <a:pt x="841602" y="1606217"/>
                </a:cubicBezTo>
                <a:cubicBezTo>
                  <a:pt x="990393" y="1592503"/>
                  <a:pt x="928704" y="1817105"/>
                  <a:pt x="979741" y="1914129"/>
                </a:cubicBezTo>
                <a:cubicBezTo>
                  <a:pt x="994130" y="1940125"/>
                  <a:pt x="981845" y="1995898"/>
                  <a:pt x="961586" y="2014028"/>
                </a:cubicBezTo>
                <a:cubicBezTo>
                  <a:pt x="833010" y="2130710"/>
                  <a:pt x="821559" y="2335317"/>
                  <a:pt x="763580" y="2524080"/>
                </a:cubicBezTo>
                <a:cubicBezTo>
                  <a:pt x="834503" y="2575904"/>
                  <a:pt x="917665" y="2570407"/>
                  <a:pt x="993601" y="2596949"/>
                </a:cubicBezTo>
                <a:cubicBezTo>
                  <a:pt x="1072474" y="2624324"/>
                  <a:pt x="1073570" y="2658988"/>
                  <a:pt x="1013917" y="2810127"/>
                </a:cubicBezTo>
                <a:cubicBezTo>
                  <a:pt x="1181198" y="2798901"/>
                  <a:pt x="1181198" y="2798901"/>
                  <a:pt x="1136989" y="3024678"/>
                </a:cubicBezTo>
                <a:cubicBezTo>
                  <a:pt x="1180902" y="3020054"/>
                  <a:pt x="1224298" y="3088781"/>
                  <a:pt x="1259967" y="3181568"/>
                </a:cubicBezTo>
                <a:lnTo>
                  <a:pt x="1265794" y="3198166"/>
                </a:lnTo>
                <a:lnTo>
                  <a:pt x="1265717" y="3204655"/>
                </a:lnTo>
                <a:cubicBezTo>
                  <a:pt x="1268733" y="3236251"/>
                  <a:pt x="1277862" y="3256804"/>
                  <a:pt x="1288242" y="3274732"/>
                </a:cubicBezTo>
                <a:lnTo>
                  <a:pt x="1291297" y="3279721"/>
                </a:lnTo>
                <a:lnTo>
                  <a:pt x="1314272" y="3363918"/>
                </a:lnTo>
                <a:lnTo>
                  <a:pt x="1319860" y="3393684"/>
                </a:lnTo>
                <a:lnTo>
                  <a:pt x="1316519" y="3405686"/>
                </a:lnTo>
                <a:cubicBezTo>
                  <a:pt x="1310372" y="3418102"/>
                  <a:pt x="1301211" y="3431228"/>
                  <a:pt x="1288529" y="3445525"/>
                </a:cubicBezTo>
                <a:cubicBezTo>
                  <a:pt x="1161348" y="3588143"/>
                  <a:pt x="1146805" y="3608961"/>
                  <a:pt x="1242782" y="3705028"/>
                </a:cubicBezTo>
                <a:lnTo>
                  <a:pt x="1286485" y="3747325"/>
                </a:lnTo>
                <a:lnTo>
                  <a:pt x="1292276" y="3757935"/>
                </a:lnTo>
                <a:lnTo>
                  <a:pt x="1295640" y="3771718"/>
                </a:lnTo>
                <a:cubicBezTo>
                  <a:pt x="1296144" y="3781009"/>
                  <a:pt x="1296074" y="3791627"/>
                  <a:pt x="1297165" y="3800021"/>
                </a:cubicBezTo>
                <a:cubicBezTo>
                  <a:pt x="1261584" y="3834526"/>
                  <a:pt x="1216509" y="3777846"/>
                  <a:pt x="1175354" y="3860429"/>
                </a:cubicBezTo>
                <a:lnTo>
                  <a:pt x="1307283" y="4017890"/>
                </a:lnTo>
                <a:lnTo>
                  <a:pt x="1296662" y="4042035"/>
                </a:lnTo>
                <a:cubicBezTo>
                  <a:pt x="1285446" y="4076730"/>
                  <a:pt x="1278762" y="4115040"/>
                  <a:pt x="1272882" y="4153970"/>
                </a:cubicBezTo>
                <a:lnTo>
                  <a:pt x="1262688" y="4216187"/>
                </a:lnTo>
                <a:lnTo>
                  <a:pt x="1264417" y="4216187"/>
                </a:lnTo>
                <a:lnTo>
                  <a:pt x="1262699" y="4228245"/>
                </a:lnTo>
                <a:lnTo>
                  <a:pt x="1261091" y="4239616"/>
                </a:lnTo>
                <a:lnTo>
                  <a:pt x="1260815" y="4241609"/>
                </a:lnTo>
                <a:cubicBezTo>
                  <a:pt x="1260689" y="4242505"/>
                  <a:pt x="1260696" y="4242428"/>
                  <a:pt x="1260967" y="4240495"/>
                </a:cubicBezTo>
                <a:lnTo>
                  <a:pt x="1261091" y="4239616"/>
                </a:lnTo>
                <a:lnTo>
                  <a:pt x="1261469" y="4236887"/>
                </a:lnTo>
                <a:cubicBezTo>
                  <a:pt x="1262532" y="4229054"/>
                  <a:pt x="1263675" y="4219786"/>
                  <a:pt x="1256626" y="4265601"/>
                </a:cubicBezTo>
                <a:cubicBezTo>
                  <a:pt x="1256291" y="4267782"/>
                  <a:pt x="1251762" y="4300784"/>
                  <a:pt x="1248755" y="4319440"/>
                </a:cubicBezTo>
                <a:lnTo>
                  <a:pt x="1247265" y="4327380"/>
                </a:lnTo>
                <a:lnTo>
                  <a:pt x="1237396" y="4327380"/>
                </a:lnTo>
                <a:lnTo>
                  <a:pt x="1217455" y="4371063"/>
                </a:lnTo>
                <a:cubicBezTo>
                  <a:pt x="1199891" y="4400506"/>
                  <a:pt x="1175680" y="4424583"/>
                  <a:pt x="1141096" y="4440302"/>
                </a:cubicBezTo>
                <a:cubicBezTo>
                  <a:pt x="1069946" y="4473150"/>
                  <a:pt x="1038303" y="4575550"/>
                  <a:pt x="987553" y="4640688"/>
                </a:cubicBezTo>
                <a:cubicBezTo>
                  <a:pt x="810580" y="4866180"/>
                  <a:pt x="695846" y="5129308"/>
                  <a:pt x="649254" y="5463560"/>
                </a:cubicBezTo>
                <a:cubicBezTo>
                  <a:pt x="636193" y="5556007"/>
                  <a:pt x="578841" y="5642157"/>
                  <a:pt x="542839" y="5729320"/>
                </a:cubicBezTo>
                <a:cubicBezTo>
                  <a:pt x="563420" y="5782527"/>
                  <a:pt x="660486" y="5634705"/>
                  <a:pt x="629662" y="5793573"/>
                </a:cubicBezTo>
                <a:cubicBezTo>
                  <a:pt x="606320" y="5913360"/>
                  <a:pt x="539304" y="6000311"/>
                  <a:pt x="476494" y="6082357"/>
                </a:cubicBezTo>
                <a:cubicBezTo>
                  <a:pt x="404358" y="6175982"/>
                  <a:pt x="324070" y="6256850"/>
                  <a:pt x="295356" y="6405892"/>
                </a:cubicBezTo>
                <a:cubicBezTo>
                  <a:pt x="293791" y="6413841"/>
                  <a:pt x="198424" y="6580901"/>
                  <a:pt x="21866" y="6831011"/>
                </a:cubicBezTo>
                <a:lnTo>
                  <a:pt x="0" y="6861482"/>
                </a:lnTo>
                <a:lnTo>
                  <a:pt x="5463940" y="68614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TextShape 3"/>
          <p:cNvSpPr txBox="1"/>
          <p:nvPr/>
        </p:nvSpPr>
        <p:spPr>
          <a:xfrm>
            <a:off x="628560" y="1392120"/>
            <a:ext cx="2400030" cy="40732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HR" sz="4400" i="1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Sadržaj</a:t>
            </a:r>
            <a:endParaRPr lang="en-HR" sz="4400" spc="-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530625096"/>
              </p:ext>
            </p:extLst>
          </p:nvPr>
        </p:nvGraphicFramePr>
        <p:xfrm>
          <a:off x="4162860" y="1392120"/>
          <a:ext cx="4352130" cy="4121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985" y="1167192"/>
            <a:ext cx="8380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Cambria" panose="02040503050406030204" pitchFamily="18" charset="0"/>
              </a:rPr>
              <a:t>problem neplodnosti postaje </a:t>
            </a: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sve češći </a:t>
            </a:r>
            <a:r>
              <a:rPr lang="hr-HR" sz="2400" dirty="0">
                <a:latin typeface="Cambria" panose="02040503050406030204" pitchFamily="18" charset="0"/>
              </a:rPr>
              <a:t>u današnje vrijeme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Cambria" panose="02040503050406030204" pitchFamily="18" charset="0"/>
              </a:rPr>
              <a:t>čak </a:t>
            </a: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oko 20% osoba se smatra neplodnima </a:t>
            </a:r>
            <a:r>
              <a:rPr lang="hr-HR" dirty="0">
                <a:latin typeface="Cambria" panose="02040503050406030204" pitchFamily="18" charset="0"/>
              </a:rPr>
              <a:t>(prije 15 god. je bilo 10%)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895" y="378216"/>
            <a:ext cx="548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>
                <a:solidFill>
                  <a:srgbClr val="C00000"/>
                </a:solidFill>
                <a:latin typeface="Cambria" panose="02040503050406030204" pitchFamily="18" charset="0"/>
              </a:rPr>
              <a:t>PROBLEM NEPLODNOSTI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95" y="2094668"/>
            <a:ext cx="6157007" cy="4104671"/>
          </a:xfrm>
          <a:prstGeom prst="roundRect">
            <a:avLst>
              <a:gd name="adj" fmla="val 323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462985" y="2275188"/>
            <a:ext cx="24654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Cambria" panose="02040503050406030204" pitchFamily="18" charset="0"/>
              </a:rPr>
              <a:t>neplodnim se smatraju oni bračni parovi (partneri) koji </a:t>
            </a: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nakon godinu dana </a:t>
            </a:r>
            <a:r>
              <a:rPr lang="hr-HR" sz="2400" dirty="0">
                <a:latin typeface="Cambria" panose="02040503050406030204" pitchFamily="18" charset="0"/>
              </a:rPr>
              <a:t>normalnih i redovitih spolnih odnosa </a:t>
            </a: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ne uspiju začeti dijete</a:t>
            </a:r>
            <a:endParaRPr lang="hr-HR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39867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20892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092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FA2118-0868-4A2D-946B-131A864A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8" y="1123838"/>
            <a:ext cx="2562389" cy="4601183"/>
          </a:xfrm>
        </p:spPr>
        <p:txBody>
          <a:bodyPr>
            <a:normAutofit/>
          </a:bodyPr>
          <a:lstStyle/>
          <a:p>
            <a:br>
              <a:rPr lang="hr-HR" sz="32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45D9ED-E7B4-4432-A72F-5B96C6AB1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30" y="775332"/>
            <a:ext cx="4731798" cy="5953942"/>
          </a:xfr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Cambria" panose="02040503050406030204" pitchFamily="18" charset="0"/>
              </a:rPr>
              <a:t>prirođeni</a:t>
            </a:r>
            <a:r>
              <a:rPr lang="hr-HR" sz="2400" dirty="0">
                <a:latin typeface="Cambria" panose="02040503050406030204" pitchFamily="18" charset="0"/>
              </a:rPr>
              <a:t> </a:t>
            </a:r>
            <a:r>
              <a:rPr lang="pt-BR" sz="2400" dirty="0">
                <a:latin typeface="Cambria" panose="02040503050406030204" pitchFamily="18" charset="0"/>
              </a:rPr>
              <a:t>nerazvijeni, oštećeni ili </a:t>
            </a:r>
            <a:r>
              <a:rPr lang="pt-B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bolesni spolni organ</a:t>
            </a: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i</a:t>
            </a:r>
            <a:r>
              <a:rPr lang="pt-BR" sz="2400" dirty="0">
                <a:latin typeface="Cambria" panose="02040503050406030204" pitchFamily="18" charset="0"/>
              </a:rPr>
              <a:t>, </a:t>
            </a:r>
            <a:endParaRPr lang="hr-HR" sz="2400" dirty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Cambria" panose="02040503050406030204" pitchFamily="18" charset="0"/>
              </a:rPr>
              <a:t>stečen</a:t>
            </a:r>
            <a:r>
              <a:rPr lang="hr-HR" sz="2400" dirty="0">
                <a:latin typeface="Cambria" panose="02040503050406030204" pitchFamily="18" charset="0"/>
              </a:rPr>
              <a:t>e</a:t>
            </a:r>
            <a:r>
              <a:rPr lang="pt-BR" sz="2400" dirty="0">
                <a:latin typeface="Cambria" panose="02040503050406030204" pitchFamily="18" charset="0"/>
              </a:rPr>
              <a:t> </a:t>
            </a:r>
            <a:r>
              <a:rPr lang="pt-B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spoln</a:t>
            </a: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pt-B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bolesti</a:t>
            </a: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, infekcije, upale</a:t>
            </a:r>
            <a:r>
              <a:rPr lang="pt-BR" sz="2400" dirty="0">
                <a:latin typeface="Cambria" panose="02040503050406030204" pitchFamily="18" charset="0"/>
              </a:rPr>
              <a:t>, </a:t>
            </a:r>
            <a:endParaRPr lang="hr-HR" sz="2400" dirty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odgađanje rađanja</a:t>
            </a:r>
            <a:r>
              <a:rPr lang="hr-HR" sz="2400" dirty="0">
                <a:latin typeface="Cambria" panose="02040503050406030204" pitchFamily="18" charset="0"/>
              </a:rPr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pušenje, debljina, neuredan život</a:t>
            </a:r>
            <a:r>
              <a:rPr lang="hr-HR" sz="2400" dirty="0">
                <a:latin typeface="Cambria" panose="02040503050406030204" pitchFamily="18" charset="0"/>
              </a:rPr>
              <a:t>...,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Cambria" panose="02040503050406030204" pitchFamily="18" charset="0"/>
              </a:rPr>
              <a:t>korištenj</a:t>
            </a:r>
            <a:r>
              <a:rPr lang="hr-HR" sz="2400" dirty="0">
                <a:latin typeface="Cambria" panose="02040503050406030204" pitchFamily="18" charset="0"/>
              </a:rPr>
              <a:t>e</a:t>
            </a:r>
            <a:r>
              <a:rPr lang="pt-BR" sz="2400" dirty="0">
                <a:latin typeface="Cambria" panose="02040503050406030204" pitchFamily="18" charset="0"/>
              </a:rPr>
              <a:t> </a:t>
            </a:r>
            <a:r>
              <a:rPr lang="pt-B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spirala</a:t>
            </a: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  <a:r>
              <a:rPr lang="pt-B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endParaRPr lang="hr-HR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raniji namjerni pobačaji</a:t>
            </a:r>
            <a:r>
              <a:rPr lang="pt-BR" sz="2400" dirty="0">
                <a:latin typeface="Cambria" panose="02040503050406030204" pitchFamily="18" charset="0"/>
              </a:rPr>
              <a:t>, </a:t>
            </a:r>
            <a:endParaRPr lang="hr-HR" sz="2400" dirty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zagađenje okoliša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nepoznati uzro</a:t>
            </a: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2400" dirty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2400" dirty="0">
              <a:latin typeface="Cambria" panose="02040503050406030204" pitchFamily="18" charset="0"/>
            </a:endParaRP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BD7EE54-7D0D-44FA-B714-67F258BE6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070"/>
            <a:ext cx="4010398" cy="5434598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4B270BFE-A4C0-4BDA-A4C3-2694EA2943C5}"/>
              </a:ext>
            </a:extLst>
          </p:cNvPr>
          <p:cNvSpPr/>
          <p:nvPr/>
        </p:nvSpPr>
        <p:spPr>
          <a:xfrm>
            <a:off x="104161" y="1983705"/>
            <a:ext cx="27334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Uzroci </a:t>
            </a:r>
          </a:p>
          <a:p>
            <a:r>
              <a:rPr lang="hr-HR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neplodnosti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15082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628560" y="113103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HR" sz="3000" b="1" spc="-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Umjetna oplodnja</a:t>
            </a:r>
            <a:endParaRPr lang="en-HR" sz="3000" b="1" spc="-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628560" y="2125170"/>
            <a:ext cx="7886430" cy="336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 marL="171450" indent="-171180"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1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Umjetna oplodnja je više postupaka kojima se oplođuje jajna stanica nakon čega se embrij stavlja u maternicu gdje se nastavlja razvoj ploda</a:t>
            </a:r>
          </a:p>
          <a:p>
            <a:pPr marL="171450" indent="-171180"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1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Mnoge su indikacije za umjetnu oplodnju</a:t>
            </a:r>
          </a:p>
          <a:p>
            <a:pPr marL="171450" indent="-171180"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en-HR" sz="21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Postoji više postupaka umjetne oplodnje koje uključuju ili insiminaciju spermija u materište, ili metode oplodnje jajne stanice izvan materišta</a:t>
            </a:r>
            <a:endParaRPr lang="hr-HR" sz="2100" spc="-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Cambria" panose="02040503050406030204" pitchFamily="18" charset="0"/>
                <a:ea typeface="Cambria" panose="02040503050406030204" pitchFamily="18" charset="0"/>
              </a:rPr>
              <a:t>postoje dvije temeljne vrste </a:t>
            </a:r>
            <a:r>
              <a:rPr lang="hr-H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pomognute</a:t>
            </a:r>
            <a:r>
              <a:rPr lang="hr-HR" sz="2400" dirty="0">
                <a:latin typeface="Cambria" panose="02040503050406030204" pitchFamily="18" charset="0"/>
                <a:ea typeface="Cambria" panose="02040503050406030204" pitchFamily="18" charset="0"/>
              </a:rPr>
              <a:t> oplodnje:</a:t>
            </a:r>
          </a:p>
          <a:p>
            <a:endParaRPr lang="hr-H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UNUTARTJELESNA OPLODNJA </a:t>
            </a:r>
            <a:r>
              <a:rPr lang="hr-HR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r-H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hr-HR" sz="2400" dirty="0">
                <a:latin typeface="Cambria" panose="02040503050406030204" pitchFamily="18" charset="0"/>
                <a:ea typeface="Cambria" panose="02040503050406030204" pitchFamily="18" charset="0"/>
              </a:rPr>
              <a:t> vivo) 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IZVANTJELESNA OPLODNJA </a:t>
            </a:r>
            <a:r>
              <a:rPr lang="hr-HR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r-H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hr-HR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vitro</a:t>
            </a:r>
            <a:r>
              <a:rPr lang="hr-HR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171450" indent="-171180"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endParaRPr lang="en-HR" sz="2100" spc="-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1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986" y="1302128"/>
            <a:ext cx="8380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Cambria" panose="02040503050406030204" pitchFamily="18" charset="0"/>
              </a:rPr>
              <a:t>postoji dvije temeljne vrste unutartjelesne oplodnje: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pomoć </a:t>
            </a:r>
            <a:r>
              <a:rPr lang="hr-HR" sz="2400" dirty="0">
                <a:latin typeface="Cambria" panose="02040503050406030204" pitchFamily="18" charset="0"/>
              </a:rPr>
              <a:t>liječnika oko spajanja muške i ženske spolne stanice unutar ženina tijela, kada se one ne mogu spojiti na prirodan način </a:t>
            </a:r>
            <a:endParaRPr lang="hr-HR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unošenje sperme </a:t>
            </a:r>
            <a:r>
              <a:rPr lang="hr-HR" sz="2400" dirty="0">
                <a:latin typeface="Cambria" panose="02040503050406030204" pitchFamily="18" charset="0"/>
              </a:rPr>
              <a:t>(muža ili nekog drugog muškarca) u ženske spolne organe, bez spolnog odnosa (inseminacija)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986" y="238550"/>
            <a:ext cx="838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>
                <a:solidFill>
                  <a:srgbClr val="C00000"/>
                </a:solidFill>
                <a:latin typeface="Cambria" panose="02040503050406030204" pitchFamily="18" charset="0"/>
              </a:rPr>
              <a:t>UNUTARTJELESNA OPLODNJA (in vivo)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39867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0892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18" y="3692105"/>
            <a:ext cx="6470249" cy="2814499"/>
          </a:xfrm>
          <a:prstGeom prst="roundRect">
            <a:avLst>
              <a:gd name="adj" fmla="val 385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852212" y="4138927"/>
            <a:ext cx="2095018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>
                <a:solidFill>
                  <a:srgbClr val="C00000"/>
                </a:solidFill>
                <a:latin typeface="Cambria" panose="02040503050406030204" pitchFamily="18" charset="0"/>
              </a:rPr>
              <a:t>INSEMINACIJA (IUI)</a:t>
            </a:r>
          </a:p>
          <a:p>
            <a:endParaRPr lang="hr-HR" sz="1050" i="1">
              <a:latin typeface="Cambria" panose="02040503050406030204" pitchFamily="18" charset="0"/>
            </a:endParaRPr>
          </a:p>
          <a:p>
            <a:r>
              <a:rPr lang="hr-HR" i="1">
                <a:latin typeface="Cambria" panose="02040503050406030204" pitchFamily="18" charset="0"/>
              </a:rPr>
              <a:t>pripremljeno muško sjeme se kroz tanku savitljivu cjevčicu ubacuje u maternicu</a:t>
            </a:r>
          </a:p>
        </p:txBody>
      </p:sp>
    </p:spTree>
    <p:extLst>
      <p:ext uri="{BB962C8B-B14F-4D97-AF65-F5344CB8AC3E}">
        <p14:creationId xmlns:p14="http://schemas.microsoft.com/office/powerpoint/2010/main" val="711948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345" y="1132467"/>
            <a:ext cx="8785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Cambria" panose="02040503050406030204" pitchFamily="18" charset="0"/>
              </a:rPr>
              <a:t>naziva se još </a:t>
            </a: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umjetna oplodnja </a:t>
            </a:r>
            <a:r>
              <a:rPr lang="hr-HR" sz="2400" dirty="0">
                <a:latin typeface="Cambria" panose="02040503050406030204" pitchFamily="18" charset="0"/>
              </a:rPr>
              <a:t>(u užem smislu) i oplodnja u epruveti, a prema načinima kako se provodi najčešće su: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IVF </a:t>
            </a:r>
            <a:r>
              <a:rPr lang="hr-HR" sz="2400" dirty="0">
                <a:latin typeface="Cambria" panose="02040503050406030204" pitchFamily="18" charset="0"/>
              </a:rPr>
              <a:t>- punkcijom se izvade ženska jajašca, stave se u </a:t>
            </a:r>
            <a:r>
              <a:rPr lang="hr-HR" sz="2400" dirty="0" err="1">
                <a:latin typeface="Cambria" panose="02040503050406030204" pitchFamily="18" charset="0"/>
              </a:rPr>
              <a:t>Petrijevu</a:t>
            </a:r>
            <a:r>
              <a:rPr lang="hr-HR" sz="2400" dirty="0">
                <a:latin typeface="Cambria" panose="02040503050406030204" pitchFamily="18" charset="0"/>
              </a:rPr>
              <a:t> zdjelicu zajedno sa spermijima i ostave se da se oni </a:t>
            </a:r>
            <a:r>
              <a:rPr lang="hr-HR" sz="2400" dirty="0">
                <a:solidFill>
                  <a:srgbClr val="C00000"/>
                </a:solidFill>
                <a:latin typeface="Cambria" panose="02040503050406030204" pitchFamily="18" charset="0"/>
              </a:rPr>
              <a:t>sami </a:t>
            </a:r>
          </a:p>
          <a:p>
            <a:pPr lvl="1"/>
            <a:r>
              <a:rPr lang="hr-HR" sz="2400" dirty="0">
                <a:solidFill>
                  <a:srgbClr val="C00000"/>
                </a:solidFill>
                <a:latin typeface="Cambria" panose="02040503050406030204" pitchFamily="18" charset="0"/>
              </a:rPr>
              <a:t>    spoje; </a:t>
            </a:r>
            <a:r>
              <a:rPr lang="hr-HR" sz="2000" dirty="0">
                <a:latin typeface="Cambria" panose="02040503050406030204" pitchFamily="18" charset="0"/>
              </a:rPr>
              <a:t>oplođene jajne stanice se unose u ženu nakon 2-5 dana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986" y="238550"/>
            <a:ext cx="838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>
                <a:solidFill>
                  <a:srgbClr val="C00000"/>
                </a:solidFill>
                <a:latin typeface="Cambria" panose="02040503050406030204" pitchFamily="18" charset="0"/>
              </a:rPr>
              <a:t>IZVANTJELESNA OPLODNJA (in vitro)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39867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0892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92" y="4260725"/>
            <a:ext cx="4923097" cy="2421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185" y="4260724"/>
            <a:ext cx="3585174" cy="2421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115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345" y="1243368"/>
            <a:ext cx="8681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25. lipnja </a:t>
            </a:r>
            <a:r>
              <a:rPr lang="it-IT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1978. </a:t>
            </a:r>
            <a:r>
              <a:rPr lang="it-IT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god</a:t>
            </a:r>
            <a:r>
              <a:rPr lang="it-IT" sz="2400" b="1" dirty="0">
                <a:latin typeface="Cambria" panose="02040503050406030204" pitchFamily="18" charset="0"/>
              </a:rPr>
              <a:t>.</a:t>
            </a:r>
            <a:r>
              <a:rPr lang="it-IT" sz="2400" dirty="0">
                <a:latin typeface="Cambria" panose="02040503050406030204" pitchFamily="18" charset="0"/>
              </a:rPr>
              <a:t> </a:t>
            </a:r>
            <a:r>
              <a:rPr lang="hr-HR" sz="2400" dirty="0">
                <a:latin typeface="Cambria" panose="02040503050406030204" pitchFamily="18" charset="0"/>
              </a:rPr>
              <a:t>je uz asistenciju </a:t>
            </a:r>
            <a:r>
              <a:rPr lang="it-IT" sz="2400" dirty="0" err="1">
                <a:latin typeface="Cambria" panose="02040503050406030204" pitchFamily="18" charset="0"/>
              </a:rPr>
              <a:t>dvojic</a:t>
            </a:r>
            <a:r>
              <a:rPr lang="hr-HR" sz="2400" dirty="0">
                <a:latin typeface="Cambria" panose="02040503050406030204" pitchFamily="18" charset="0"/>
              </a:rPr>
              <a:t>e</a:t>
            </a:r>
            <a:r>
              <a:rPr lang="it-IT" sz="2400" dirty="0">
                <a:latin typeface="Cambria" panose="02040503050406030204" pitchFamily="18" charset="0"/>
              </a:rPr>
              <a:t> </a:t>
            </a:r>
            <a:r>
              <a:rPr lang="it-IT" sz="2400" dirty="0" err="1">
                <a:latin typeface="Cambria" panose="02040503050406030204" pitchFamily="18" charset="0"/>
              </a:rPr>
              <a:t>engleskih</a:t>
            </a:r>
            <a:r>
              <a:rPr lang="it-IT" sz="2400" dirty="0">
                <a:latin typeface="Cambria" panose="02040503050406030204" pitchFamily="18" charset="0"/>
              </a:rPr>
              <a:t> </a:t>
            </a:r>
            <a:r>
              <a:rPr lang="it-IT" sz="2400" dirty="0" err="1">
                <a:latin typeface="Cambria" panose="02040503050406030204" pitchFamily="18" charset="0"/>
              </a:rPr>
              <a:t>liječnika</a:t>
            </a:r>
            <a:r>
              <a:rPr lang="it-IT" sz="2400" dirty="0">
                <a:latin typeface="Cambria" panose="02040503050406030204" pitchFamily="18" charset="0"/>
              </a:rPr>
              <a:t> - P. C. </a:t>
            </a:r>
            <a:r>
              <a:rPr lang="it-IT" sz="2400" dirty="0" err="1">
                <a:latin typeface="Cambria" panose="02040503050406030204" pitchFamily="18" charset="0"/>
              </a:rPr>
              <a:t>Steptoe</a:t>
            </a:r>
            <a:r>
              <a:rPr lang="hr-HR" sz="2400" dirty="0">
                <a:latin typeface="Cambria" panose="02040503050406030204" pitchFamily="18" charset="0"/>
              </a:rPr>
              <a:t>a</a:t>
            </a:r>
            <a:r>
              <a:rPr lang="it-IT" sz="2400" dirty="0">
                <a:latin typeface="Cambria" panose="02040503050406030204" pitchFamily="18" charset="0"/>
              </a:rPr>
              <a:t> i R. G. Edwards</a:t>
            </a:r>
            <a:r>
              <a:rPr lang="hr-HR" sz="2400" dirty="0">
                <a:latin typeface="Cambria" panose="02040503050406030204" pitchFamily="18" charset="0"/>
              </a:rPr>
              <a:t>a</a:t>
            </a:r>
            <a:r>
              <a:rPr lang="it-IT" sz="2400" dirty="0">
                <a:latin typeface="Cambria" panose="02040503050406030204" pitchFamily="18" charset="0"/>
              </a:rPr>
              <a:t> </a:t>
            </a:r>
            <a:endParaRPr lang="hr-HR" sz="24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mbria" panose="02040503050406030204" pitchFamily="18" charset="0"/>
              </a:rPr>
              <a:t> </a:t>
            </a:r>
            <a:r>
              <a:rPr lang="hr-HR" sz="2400" dirty="0">
                <a:latin typeface="Cambria" panose="02040503050406030204" pitchFamily="18" charset="0"/>
              </a:rPr>
              <a:t>rođeno </a:t>
            </a:r>
            <a:r>
              <a:rPr lang="it-IT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prvo</a:t>
            </a:r>
            <a:r>
              <a:rPr lang="it-IT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d</a:t>
            </a: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i</a:t>
            </a:r>
            <a:r>
              <a:rPr lang="it-IT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jete</a:t>
            </a:r>
            <a:r>
              <a:rPr lang="it-IT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it-IT" sz="2400" b="1" i="1" dirty="0" err="1">
                <a:solidFill>
                  <a:srgbClr val="C00000"/>
                </a:solidFill>
                <a:latin typeface="Cambria" panose="02040503050406030204" pitchFamily="18" charset="0"/>
              </a:rPr>
              <a:t>iz</a:t>
            </a:r>
            <a:r>
              <a:rPr lang="it-IT" sz="2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it-IT" sz="2400" b="1" i="1" dirty="0" err="1">
                <a:solidFill>
                  <a:srgbClr val="C00000"/>
                </a:solidFill>
                <a:latin typeface="Cambria" panose="02040503050406030204" pitchFamily="18" charset="0"/>
              </a:rPr>
              <a:t>epruvete</a:t>
            </a:r>
            <a:r>
              <a:rPr lang="it-IT" sz="2400" i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it-IT" sz="2400" dirty="0">
                <a:solidFill>
                  <a:srgbClr val="C00000"/>
                </a:solidFill>
                <a:latin typeface="Cambria" panose="02040503050406030204" pitchFamily="18" charset="0"/>
              </a:rPr>
              <a:t>-</a:t>
            </a:r>
            <a:r>
              <a:rPr lang="it-IT" sz="2400" dirty="0">
                <a:latin typeface="Cambria" panose="02040503050406030204" pitchFamily="18" charset="0"/>
              </a:rPr>
              <a:t> </a:t>
            </a:r>
            <a:r>
              <a:rPr lang="it-IT" sz="2400" dirty="0">
                <a:solidFill>
                  <a:srgbClr val="C00000"/>
                </a:solidFill>
                <a:latin typeface="Cambria" panose="02040503050406030204" pitchFamily="18" charset="0"/>
              </a:rPr>
              <a:t>Luise Brown</a:t>
            </a:r>
            <a:endParaRPr lang="hr-HR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345" y="238550"/>
            <a:ext cx="884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C00000"/>
                </a:solidFill>
                <a:latin typeface="Cambria" panose="02040503050406030204" pitchFamily="18" charset="0"/>
              </a:rPr>
              <a:t>IZ POVIJESTI UMJETNE OPLODNJE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39867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0892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3651" t="25749" r="38691" b="39900"/>
          <a:stretch/>
        </p:blipFill>
        <p:spPr>
          <a:xfrm>
            <a:off x="409860" y="3674167"/>
            <a:ext cx="5120200" cy="2919138"/>
          </a:xfrm>
          <a:prstGeom prst="roundRect">
            <a:avLst>
              <a:gd name="adj" fmla="val 529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5984110" y="4010351"/>
            <a:ext cx="26621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>
                <a:solidFill>
                  <a:srgbClr val="C00000"/>
                </a:solidFill>
                <a:latin typeface="Cambria" panose="02040503050406030204" pitchFamily="18" charset="0"/>
              </a:rPr>
              <a:t>Luise Brown</a:t>
            </a:r>
            <a:r>
              <a:rPr lang="hr-HR" sz="2000" i="1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hr-HR" sz="2000" i="1">
                <a:latin typeface="Cambria" panose="02040503050406030204" pitchFamily="18" charset="0"/>
              </a:rPr>
              <a:t>u emisiji snimljenoj 2008. god., povodom njezina 30-tog rođendana</a:t>
            </a:r>
            <a:r>
              <a:rPr lang="it-IT" sz="2000" i="1">
                <a:latin typeface="Cambria" panose="02040503050406030204" pitchFamily="18" charset="0"/>
              </a:rPr>
              <a:t> </a:t>
            </a:r>
            <a:r>
              <a:rPr lang="hr-HR" sz="2000" i="1">
                <a:latin typeface="Cambria" panose="02040503050406030204" pitchFamily="18" charset="0"/>
              </a:rPr>
              <a:t>(30 godina nakon rođenja prvog djeteta začetog umjetnom oplodnjom)</a:t>
            </a:r>
            <a:endParaRPr lang="hr-HR" sz="2000" i="1"/>
          </a:p>
        </p:txBody>
      </p:sp>
    </p:spTree>
    <p:extLst>
      <p:ext uri="{BB962C8B-B14F-4D97-AF65-F5344CB8AC3E}">
        <p14:creationId xmlns:p14="http://schemas.microsoft.com/office/powerpoint/2010/main" val="399592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345" y="238550"/>
            <a:ext cx="884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C00000"/>
                </a:solidFill>
                <a:latin typeface="Cambria" panose="02040503050406030204" pitchFamily="18" charset="0"/>
              </a:rPr>
              <a:t>IZ POVIJESTI UMJETNE OPLODNJE U RH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39867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0892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6765" y="1275686"/>
            <a:ext cx="825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it-IT" sz="2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listopada</a:t>
            </a:r>
            <a:r>
              <a:rPr lang="it-IT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1983. </a:t>
            </a:r>
            <a:r>
              <a:rPr lang="it-IT" sz="24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it-IT" sz="2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it-IT" sz="2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it-IT" sz="24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Zagrebu</a:t>
            </a:r>
            <a:r>
              <a:rPr lang="it-IT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rođeno</a:t>
            </a:r>
            <a:r>
              <a:rPr lang="it-IT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prvo</a:t>
            </a:r>
            <a:r>
              <a:rPr lang="it-IT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dijete</a:t>
            </a:r>
            <a:r>
              <a:rPr lang="it-IT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začeto izvantjelesnom oplodnjom</a:t>
            </a:r>
            <a:r>
              <a:rPr lang="it-IT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it-IT" sz="2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Robert </a:t>
            </a:r>
            <a:r>
              <a:rPr lang="it-IT" sz="2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Veriga</a:t>
            </a:r>
            <a:r>
              <a:rPr lang="it-IT" sz="2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400" dirty="0">
              <a:solidFill>
                <a:srgbClr val="C0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1456" y="2823711"/>
            <a:ext cx="5779863" cy="3183630"/>
            <a:chOff x="824163" y="2321633"/>
            <a:chExt cx="7495674" cy="413886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8596" t="13509" r="36755" b="38211"/>
            <a:stretch/>
          </p:blipFill>
          <p:spPr>
            <a:xfrm>
              <a:off x="824163" y="2321633"/>
              <a:ext cx="7495674" cy="4138863"/>
            </a:xfrm>
            <a:prstGeom prst="roundRect">
              <a:avLst>
                <a:gd name="adj" fmla="val 3361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2550693" y="6172200"/>
              <a:ext cx="5769143" cy="18047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6391922" y="3549593"/>
            <a:ext cx="2547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>
                <a:solidFill>
                  <a:srgbClr val="C00000"/>
                </a:solidFill>
                <a:latin typeface="Cambria" panose="02040503050406030204" pitchFamily="18" charset="0"/>
              </a:rPr>
              <a:t>Robert Veriga </a:t>
            </a:r>
            <a:r>
              <a:rPr lang="hr-HR" i="1" dirty="0">
                <a:latin typeface="Cambria" panose="02040503050406030204" pitchFamily="18" charset="0"/>
              </a:rPr>
              <a:t>je rođen u Petrovoj bolnici u Zagrebu, i to iz 6. pokušaja </a:t>
            </a:r>
          </a:p>
          <a:p>
            <a:r>
              <a:rPr lang="hr-HR" i="1" dirty="0">
                <a:latin typeface="Cambria" panose="02040503050406030204" pitchFamily="18" charset="0"/>
              </a:rPr>
              <a:t>njegovih roditelja da </a:t>
            </a:r>
          </a:p>
          <a:p>
            <a:r>
              <a:rPr lang="hr-HR" i="1" dirty="0">
                <a:latin typeface="Cambria" panose="02040503050406030204" pitchFamily="18" charset="0"/>
              </a:rPr>
              <a:t>dođu do začeća </a:t>
            </a:r>
          </a:p>
          <a:p>
            <a:r>
              <a:rPr lang="hr-HR" i="1" dirty="0">
                <a:latin typeface="Cambria" panose="02040503050406030204" pitchFamily="18" charset="0"/>
              </a:rPr>
              <a:t>umjetnom oplodnjom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280538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njiga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jiga" id="{11F04302-6EDB-495E-BBDC-73DB5D27EEAC}" vid="{10667E62-D254-43F0-8A08-40A9BEC1B957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uda">
  <a:themeElements>
    <a:clrScheme name="Okvir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kvir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kvi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da" id="{6BEE8570-8062-44D7-A9B9-92225DB5EA87}" vid="{1CDFAEB0-4C9D-463C-976A-5F030B1949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Knjiga</Template>
  <TotalTime>879</TotalTime>
  <Words>951</Words>
  <Application>Microsoft Office PowerPoint</Application>
  <PresentationFormat>Prikaz na zaslonu (4:3)</PresentationFormat>
  <Paragraphs>102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4</vt:i4>
      </vt:variant>
      <vt:variant>
        <vt:lpstr>Naslovi slajdova</vt:lpstr>
      </vt:variant>
      <vt:variant>
        <vt:i4>17</vt:i4>
      </vt:variant>
    </vt:vector>
  </HeadingPairs>
  <TitlesOfParts>
    <vt:vector size="26" baseType="lpstr">
      <vt:lpstr>Arial</vt:lpstr>
      <vt:lpstr>Cambria</vt:lpstr>
      <vt:lpstr>Century Gothic</vt:lpstr>
      <vt:lpstr>Corbel</vt:lpstr>
      <vt:lpstr>Wingdings 2</vt:lpstr>
      <vt:lpstr>Knjiga</vt:lpstr>
      <vt:lpstr>Contents Slide Master</vt:lpstr>
      <vt:lpstr>Section Break Slide Master</vt:lpstr>
      <vt:lpstr>duda</vt:lpstr>
      <vt:lpstr>Umjetna oplodnja</vt:lpstr>
      <vt:lpstr>PowerPoint prezentacija</vt:lpstr>
      <vt:lpstr>PowerPoint prezentacija</vt:lpstr>
      <vt:lpstr>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Pitanja koja potiču moralnu raspravu </vt:lpstr>
      <vt:lpstr>Umjetna oplodnja obilježena je i nekim moralnim dvojbama…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SMG</dc:creator>
  <cp:lastModifiedBy>Korisnik</cp:lastModifiedBy>
  <cp:revision>192</cp:revision>
  <dcterms:created xsi:type="dcterms:W3CDTF">2015-04-14T13:50:25Z</dcterms:created>
  <dcterms:modified xsi:type="dcterms:W3CDTF">2020-04-28T19:11:31Z</dcterms:modified>
</cp:coreProperties>
</file>