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421" r:id="rId4"/>
    <p:sldId id="405" r:id="rId5"/>
    <p:sldId id="406" r:id="rId6"/>
    <p:sldId id="333" r:id="rId7"/>
    <p:sldId id="402" r:id="rId8"/>
    <p:sldId id="442" r:id="rId9"/>
    <p:sldId id="260" r:id="rId10"/>
    <p:sldId id="360" r:id="rId11"/>
    <p:sldId id="362" r:id="rId12"/>
    <p:sldId id="363" r:id="rId13"/>
    <p:sldId id="367" r:id="rId14"/>
    <p:sldId id="264" r:id="rId15"/>
    <p:sldId id="265" r:id="rId16"/>
    <p:sldId id="409" r:id="rId17"/>
    <p:sldId id="434" r:id="rId18"/>
    <p:sldId id="436" r:id="rId19"/>
    <p:sldId id="435" r:id="rId20"/>
    <p:sldId id="378" r:id="rId21"/>
    <p:sldId id="266" r:id="rId22"/>
    <p:sldId id="438" r:id="rId23"/>
    <p:sldId id="375" r:id="rId24"/>
    <p:sldId id="380" r:id="rId25"/>
    <p:sldId id="437" r:id="rId26"/>
    <p:sldId id="377" r:id="rId27"/>
    <p:sldId id="390" r:id="rId28"/>
    <p:sldId id="414" r:id="rId29"/>
    <p:sldId id="445" r:id="rId30"/>
    <p:sldId id="444" r:id="rId31"/>
    <p:sldId id="426" r:id="rId32"/>
    <p:sldId id="385" r:id="rId33"/>
    <p:sldId id="386" r:id="rId34"/>
    <p:sldId id="387" r:id="rId35"/>
    <p:sldId id="388" r:id="rId36"/>
    <p:sldId id="412" r:id="rId37"/>
    <p:sldId id="268" r:id="rId38"/>
    <p:sldId id="269" r:id="rId39"/>
    <p:sldId id="416" r:id="rId40"/>
    <p:sldId id="271" r:id="rId41"/>
    <p:sldId id="272" r:id="rId42"/>
    <p:sldId id="439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75"/>
    <a:srgbClr val="FFFF66"/>
    <a:srgbClr val="FFFFFF"/>
    <a:srgbClr val="BE308F"/>
    <a:srgbClr val="E8FFA7"/>
    <a:srgbClr val="7DA8FF"/>
    <a:srgbClr val="6699FF"/>
    <a:srgbClr val="FAE3D6"/>
    <a:srgbClr val="9B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94136" autoAdjust="0"/>
  </p:normalViewPr>
  <p:slideViewPr>
    <p:cSldViewPr snapToObjects="1">
      <p:cViewPr varScale="1">
        <p:scale>
          <a:sx n="81" d="100"/>
          <a:sy n="81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8C9EC-4EC2-4224-BD6B-F273C3E124B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EE503E1-4EEF-4CBA-913C-46798FC6E905}">
      <dgm:prSet/>
      <dgm:spPr/>
      <dgm:t>
        <a:bodyPr/>
        <a:lstStyle/>
        <a:p>
          <a:r>
            <a:rPr lang="hr-HR" b="0" i="0" dirty="0">
              <a:latin typeface="Arial" panose="020B0604020202020204" pitchFamily="34" charset="0"/>
              <a:cs typeface="Arial" panose="020B0604020202020204" pitchFamily="34" charset="0"/>
            </a:rPr>
            <a:t>Pobačaj</a:t>
          </a:r>
          <a:endParaRPr lang="en-US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722050-D351-4278-B8F5-0B64C26FF19E}" type="parTrans" cxnId="{6507D6BB-4320-49CF-8737-0261C5D735AC}">
      <dgm:prSet/>
      <dgm:spPr/>
      <dgm:t>
        <a:bodyPr/>
        <a:lstStyle/>
        <a:p>
          <a:endParaRPr lang="en-US" b="0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D8DC32-7BE7-4E20-8382-594869F66886}" type="sibTrans" cxnId="{6507D6BB-4320-49CF-8737-0261C5D735AC}">
      <dgm:prSet/>
      <dgm:spPr/>
      <dgm:t>
        <a:bodyPr/>
        <a:lstStyle/>
        <a:p>
          <a:endParaRPr lang="en-US" b="0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C165E0-847E-4FD0-B9DA-E7435A388ECB}">
      <dgm:prSet/>
      <dgm:spPr/>
      <dgm:t>
        <a:bodyPr/>
        <a:lstStyle/>
        <a:p>
          <a:r>
            <a:rPr lang="hr-HR" b="0" i="0" dirty="0">
              <a:latin typeface="Arial" panose="020B0604020202020204" pitchFamily="34" charset="0"/>
              <a:cs typeface="Arial" panose="020B0604020202020204" pitchFamily="34" charset="0"/>
            </a:rPr>
            <a:t>Mogući razlozi za pobačaj</a:t>
          </a:r>
          <a:endParaRPr lang="en-US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B45B0D-9CF8-467D-A2AD-7F76CA474D49}" type="parTrans" cxnId="{E531F10C-0BF3-4442-A8E4-ED9734E97079}">
      <dgm:prSet/>
      <dgm:spPr/>
      <dgm:t>
        <a:bodyPr/>
        <a:lstStyle/>
        <a:p>
          <a:endParaRPr lang="en-US" b="0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37D47F-F741-417B-9F98-AE79795C1CDC}" type="sibTrans" cxnId="{E531F10C-0BF3-4442-A8E4-ED9734E97079}">
      <dgm:prSet/>
      <dgm:spPr/>
      <dgm:t>
        <a:bodyPr/>
        <a:lstStyle/>
        <a:p>
          <a:endParaRPr lang="en-US" b="0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616539-9A55-4B18-8503-811B67C87622}">
      <dgm:prSet/>
      <dgm:spPr/>
      <dgm:t>
        <a:bodyPr/>
        <a:lstStyle/>
        <a:p>
          <a:r>
            <a:rPr lang="hr-HR" b="0" i="0" dirty="0">
              <a:latin typeface="Arial" panose="020B0604020202020204" pitchFamily="34" charset="0"/>
              <a:cs typeface="Arial" panose="020B0604020202020204" pitchFamily="34" charset="0"/>
            </a:rPr>
            <a:t>Etička razmišljanja o pobačaju</a:t>
          </a:r>
          <a:endParaRPr lang="en-US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3DFAD2-C453-43AA-A705-3E8B2DC47F05}" type="parTrans" cxnId="{701789C5-8AD0-4B22-B638-9B4282D02063}">
      <dgm:prSet/>
      <dgm:spPr/>
      <dgm:t>
        <a:bodyPr/>
        <a:lstStyle/>
        <a:p>
          <a:endParaRPr lang="en-US" b="0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E2AB22-4205-4873-9DB1-EEF913E7C0CB}" type="sibTrans" cxnId="{701789C5-8AD0-4B22-B638-9B4282D02063}">
      <dgm:prSet/>
      <dgm:spPr/>
      <dgm:t>
        <a:bodyPr/>
        <a:lstStyle/>
        <a:p>
          <a:endParaRPr lang="en-US" b="0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356D51-3FCD-4222-90E5-D092C7162CF4}">
      <dgm:prSet/>
      <dgm:spPr/>
      <dgm:t>
        <a:bodyPr/>
        <a:lstStyle/>
        <a:p>
          <a:r>
            <a:rPr lang="hr-HR" b="0" i="0">
              <a:latin typeface="Calibri" panose="020F0502020204030204" pitchFamily="34" charset="0"/>
              <a:cs typeface="Calibri" panose="020F0502020204030204" pitchFamily="34" charset="0"/>
            </a:rPr>
            <a:t>Religijska razmišljanja o pobačaju</a:t>
          </a:r>
          <a:endParaRPr lang="en-US" b="0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B57151-635B-4653-83A2-C9EF6E6897CA}" type="parTrans" cxnId="{67EE07D8-7826-443D-AB47-07FDBF5DCC2F}">
      <dgm:prSet/>
      <dgm:spPr/>
      <dgm:t>
        <a:bodyPr/>
        <a:lstStyle/>
        <a:p>
          <a:endParaRPr lang="en-US" b="0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2EDCCE-64E6-4864-BABB-D1BBF2CD6FD9}" type="sibTrans" cxnId="{67EE07D8-7826-443D-AB47-07FDBF5DCC2F}">
      <dgm:prSet/>
      <dgm:spPr/>
      <dgm:t>
        <a:bodyPr/>
        <a:lstStyle/>
        <a:p>
          <a:endParaRPr lang="en-US" b="0" i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A275FD-7DB6-E44D-80EE-EEC3CF476A98}" type="pres">
      <dgm:prSet presAssocID="{0738C9EC-4EC2-4224-BD6B-F273C3E124BC}" presName="linear" presStyleCnt="0">
        <dgm:presLayoutVars>
          <dgm:animLvl val="lvl"/>
          <dgm:resizeHandles val="exact"/>
        </dgm:presLayoutVars>
      </dgm:prSet>
      <dgm:spPr/>
    </dgm:pt>
    <dgm:pt modelId="{9F74563C-BF22-4240-9EEE-3ACDFF087E86}" type="pres">
      <dgm:prSet presAssocID="{2EE503E1-4EEF-4CBA-913C-46798FC6E90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F4639B9-2A77-B54F-8BF0-882EFAF8EC7E}" type="pres">
      <dgm:prSet presAssocID="{D2D8DC32-7BE7-4E20-8382-594869F66886}" presName="spacer" presStyleCnt="0"/>
      <dgm:spPr/>
    </dgm:pt>
    <dgm:pt modelId="{1BAD9D17-EA3F-9543-9317-048FC37DE932}" type="pres">
      <dgm:prSet presAssocID="{A0C165E0-847E-4FD0-B9DA-E7435A388E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56DAAA-6B2D-7944-8DEA-EF739CAA5368}" type="pres">
      <dgm:prSet presAssocID="{AA37D47F-F741-417B-9F98-AE79795C1CDC}" presName="spacer" presStyleCnt="0"/>
      <dgm:spPr/>
    </dgm:pt>
    <dgm:pt modelId="{6FF2BFCB-B32F-0B48-AA36-A27CC18CE81D}" type="pres">
      <dgm:prSet presAssocID="{78616539-9A55-4B18-8503-811B67C876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4493E2-ED7E-054C-B8DC-CBDCABB17ADE}" type="pres">
      <dgm:prSet presAssocID="{A7E2AB22-4205-4873-9DB1-EEF913E7C0CB}" presName="spacer" presStyleCnt="0"/>
      <dgm:spPr/>
    </dgm:pt>
    <dgm:pt modelId="{BD20B6AB-C91F-694D-9F9A-50CBFFF78260}" type="pres">
      <dgm:prSet presAssocID="{00356D51-3FCD-4222-90E5-D092C7162CF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7AC300-91A1-DD48-A3FC-22C93E5127E5}" type="presOf" srcId="{00356D51-3FCD-4222-90E5-D092C7162CF4}" destId="{BD20B6AB-C91F-694D-9F9A-50CBFFF78260}" srcOrd="0" destOrd="0" presId="urn:microsoft.com/office/officeart/2005/8/layout/vList2"/>
    <dgm:cxn modelId="{305A2A09-5F8D-4245-A24E-9B7F82125EB2}" type="presOf" srcId="{A0C165E0-847E-4FD0-B9DA-E7435A388ECB}" destId="{1BAD9D17-EA3F-9543-9317-048FC37DE932}" srcOrd="0" destOrd="0" presId="urn:microsoft.com/office/officeart/2005/8/layout/vList2"/>
    <dgm:cxn modelId="{E531F10C-0BF3-4442-A8E4-ED9734E97079}" srcId="{0738C9EC-4EC2-4224-BD6B-F273C3E124BC}" destId="{A0C165E0-847E-4FD0-B9DA-E7435A388ECB}" srcOrd="1" destOrd="0" parTransId="{46B45B0D-9CF8-467D-A2AD-7F76CA474D49}" sibTransId="{AA37D47F-F741-417B-9F98-AE79795C1CDC}"/>
    <dgm:cxn modelId="{1AFAF292-8A5C-B648-93D3-0F4526A249D5}" type="presOf" srcId="{78616539-9A55-4B18-8503-811B67C87622}" destId="{6FF2BFCB-B32F-0B48-AA36-A27CC18CE81D}" srcOrd="0" destOrd="0" presId="urn:microsoft.com/office/officeart/2005/8/layout/vList2"/>
    <dgm:cxn modelId="{6507D6BB-4320-49CF-8737-0261C5D735AC}" srcId="{0738C9EC-4EC2-4224-BD6B-F273C3E124BC}" destId="{2EE503E1-4EEF-4CBA-913C-46798FC6E905}" srcOrd="0" destOrd="0" parTransId="{1E722050-D351-4278-B8F5-0B64C26FF19E}" sibTransId="{D2D8DC32-7BE7-4E20-8382-594869F66886}"/>
    <dgm:cxn modelId="{701789C5-8AD0-4B22-B638-9B4282D02063}" srcId="{0738C9EC-4EC2-4224-BD6B-F273C3E124BC}" destId="{78616539-9A55-4B18-8503-811B67C87622}" srcOrd="2" destOrd="0" parTransId="{763DFAD2-C453-43AA-A705-3E8B2DC47F05}" sibTransId="{A7E2AB22-4205-4873-9DB1-EEF913E7C0CB}"/>
    <dgm:cxn modelId="{67EE07D8-7826-443D-AB47-07FDBF5DCC2F}" srcId="{0738C9EC-4EC2-4224-BD6B-F273C3E124BC}" destId="{00356D51-3FCD-4222-90E5-D092C7162CF4}" srcOrd="3" destOrd="0" parTransId="{13B57151-635B-4653-83A2-C9EF6E6897CA}" sibTransId="{FF2EDCCE-64E6-4864-BABB-D1BBF2CD6FD9}"/>
    <dgm:cxn modelId="{4BCC0BF3-A0C9-A94E-8DEE-355846212EA5}" type="presOf" srcId="{0738C9EC-4EC2-4224-BD6B-F273C3E124BC}" destId="{EFA275FD-7DB6-E44D-80EE-EEC3CF476A98}" srcOrd="0" destOrd="0" presId="urn:microsoft.com/office/officeart/2005/8/layout/vList2"/>
    <dgm:cxn modelId="{860923FD-37E4-0C41-BC6A-5FAE778D08E4}" type="presOf" srcId="{2EE503E1-4EEF-4CBA-913C-46798FC6E905}" destId="{9F74563C-BF22-4240-9EEE-3ACDFF087E86}" srcOrd="0" destOrd="0" presId="urn:microsoft.com/office/officeart/2005/8/layout/vList2"/>
    <dgm:cxn modelId="{31F60C2C-CB6F-4F47-9160-DDC8FB5B9AC8}" type="presParOf" srcId="{EFA275FD-7DB6-E44D-80EE-EEC3CF476A98}" destId="{9F74563C-BF22-4240-9EEE-3ACDFF087E86}" srcOrd="0" destOrd="0" presId="urn:microsoft.com/office/officeart/2005/8/layout/vList2"/>
    <dgm:cxn modelId="{F3A0DED1-FD4A-E74F-9CD4-19433A1543A9}" type="presParOf" srcId="{EFA275FD-7DB6-E44D-80EE-EEC3CF476A98}" destId="{FF4639B9-2A77-B54F-8BF0-882EFAF8EC7E}" srcOrd="1" destOrd="0" presId="urn:microsoft.com/office/officeart/2005/8/layout/vList2"/>
    <dgm:cxn modelId="{ECB63B5B-6BF9-EF46-AA7C-225ADAD85BE3}" type="presParOf" srcId="{EFA275FD-7DB6-E44D-80EE-EEC3CF476A98}" destId="{1BAD9D17-EA3F-9543-9317-048FC37DE932}" srcOrd="2" destOrd="0" presId="urn:microsoft.com/office/officeart/2005/8/layout/vList2"/>
    <dgm:cxn modelId="{72432F48-12C6-2146-95DD-9634DE09235D}" type="presParOf" srcId="{EFA275FD-7DB6-E44D-80EE-EEC3CF476A98}" destId="{5956DAAA-6B2D-7944-8DEA-EF739CAA5368}" srcOrd="3" destOrd="0" presId="urn:microsoft.com/office/officeart/2005/8/layout/vList2"/>
    <dgm:cxn modelId="{6CA73535-1635-414F-B214-E52D940538CE}" type="presParOf" srcId="{EFA275FD-7DB6-E44D-80EE-EEC3CF476A98}" destId="{6FF2BFCB-B32F-0B48-AA36-A27CC18CE81D}" srcOrd="4" destOrd="0" presId="urn:microsoft.com/office/officeart/2005/8/layout/vList2"/>
    <dgm:cxn modelId="{81EAD764-AF0F-1342-9F9E-6FAA1903DEBF}" type="presParOf" srcId="{EFA275FD-7DB6-E44D-80EE-EEC3CF476A98}" destId="{D14493E2-ED7E-054C-B8DC-CBDCABB17ADE}" srcOrd="5" destOrd="0" presId="urn:microsoft.com/office/officeart/2005/8/layout/vList2"/>
    <dgm:cxn modelId="{C08E61BD-250C-8048-92A4-D816C43B94A1}" type="presParOf" srcId="{EFA275FD-7DB6-E44D-80EE-EEC3CF476A98}" destId="{BD20B6AB-C91F-694D-9F9A-50CBFFF782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92538-90AB-48CF-B53B-582877BA23F4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103ADDF5-3D2F-4FB3-800F-EBABBE5218A0}">
      <dgm:prSet/>
      <dgm:spPr/>
      <dgm:t>
        <a:bodyPr/>
        <a:lstStyle/>
        <a:p>
          <a:r>
            <a:rPr lang="en-US" b="1" i="1">
              <a:latin typeface="Arial" panose="020B0604020202020204" pitchFamily="34" charset="0"/>
              <a:cs typeface="Arial" panose="020B0604020202020204" pitchFamily="34" charset="0"/>
            </a:rPr>
            <a:t>21 dan nakon začeća</a:t>
          </a:r>
          <a:r>
            <a:rPr lang="hr-HR" i="1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j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avljaju</a:t>
          </a:r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 se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prvi </a:t>
          </a:r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otkucaji srca</a:t>
          </a:r>
          <a:endParaRPr lang="hr-HR"/>
        </a:p>
      </dgm:t>
    </dgm:pt>
    <dgm:pt modelId="{35649EF4-0E22-487D-9280-788CE2291C06}" type="parTrans" cxnId="{5965E30B-06C9-47FD-84C5-75B29DB72199}">
      <dgm:prSet/>
      <dgm:spPr/>
      <dgm:t>
        <a:bodyPr/>
        <a:lstStyle/>
        <a:p>
          <a:endParaRPr lang="hr-HR"/>
        </a:p>
      </dgm:t>
    </dgm:pt>
    <dgm:pt modelId="{9048F4E4-FA45-475D-8867-20826EBFEC80}" type="sibTrans" cxnId="{5965E30B-06C9-47FD-84C5-75B29DB72199}">
      <dgm:prSet/>
      <dgm:spPr/>
      <dgm:t>
        <a:bodyPr/>
        <a:lstStyle/>
        <a:p>
          <a:endParaRPr lang="hr-HR"/>
        </a:p>
      </dgm:t>
    </dgm:pt>
    <dgm:pt modelId="{6EC6D904-0A9B-4C58-9643-BEF9AD636199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nakon </a:t>
          </a:r>
          <a:r>
            <a:rPr lang="hr-HR" b="1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tjedna</a:t>
          </a:r>
          <a:r>
            <a:rPr lang="hr-HR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uspostavljen je</a:t>
          </a:r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cijeli embrionalni optok krvi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45C546-C493-43DD-903B-AF2987E26956}" type="parTrans" cxnId="{A8DB31BC-0D59-4133-83CC-AFBCE28EB5EE}">
      <dgm:prSet/>
      <dgm:spPr/>
      <dgm:t>
        <a:bodyPr/>
        <a:lstStyle/>
        <a:p>
          <a:endParaRPr lang="hr-HR"/>
        </a:p>
      </dgm:t>
    </dgm:pt>
    <dgm:pt modelId="{A21E0B6F-9E53-4F2F-B180-68C759CF6A36}" type="sibTrans" cxnId="{A8DB31BC-0D59-4133-83CC-AFBCE28EB5EE}">
      <dgm:prSet/>
      <dgm:spPr/>
      <dgm:t>
        <a:bodyPr/>
        <a:lstStyle/>
        <a:p>
          <a:endParaRPr lang="hr-HR"/>
        </a:p>
      </dgm:t>
    </dgm:pt>
    <dgm:pt modelId="{F2E67D51-0896-4AFF-A5B9-F8D287EE92F1}">
      <dgm:prSet/>
      <dgm:spPr/>
      <dgm:t>
        <a:bodyPr/>
        <a:lstStyle/>
        <a:p>
          <a:r>
            <a:rPr lang="hr-HR" b="1"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b="1"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 tjednu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trudnoće</a:t>
          </a:r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mozak počinje </a:t>
          </a:r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ubrzano rasti 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85BF5-2196-4795-978B-4F0319333853}" type="parTrans" cxnId="{E53EAF95-F26F-4A8C-BB32-DAB0C26C0F6F}">
      <dgm:prSet/>
      <dgm:spPr/>
      <dgm:t>
        <a:bodyPr/>
        <a:lstStyle/>
        <a:p>
          <a:endParaRPr lang="hr-HR"/>
        </a:p>
      </dgm:t>
    </dgm:pt>
    <dgm:pt modelId="{A1090EF3-B109-4AE5-B49F-3D9AAC8BE568}" type="sibTrans" cxnId="{E53EAF95-F26F-4A8C-BB32-DAB0C26C0F6F}">
      <dgm:prSet/>
      <dgm:spPr/>
      <dgm:t>
        <a:bodyPr/>
        <a:lstStyle/>
        <a:p>
          <a:endParaRPr lang="hr-HR"/>
        </a:p>
      </dgm:t>
    </dgm:pt>
    <dgm:pt modelId="{549F4971-8214-4249-8A6D-CC232C156E78}">
      <dgm:prSet/>
      <dgm:spPr/>
      <dgm:t>
        <a:bodyPr/>
        <a:lstStyle/>
        <a:p>
          <a:r>
            <a:rPr lang="hr-HR" b="1">
              <a:latin typeface="Arial" panose="020B0604020202020204" pitchFamily="34" charset="0"/>
              <a:cs typeface="Arial" panose="020B0604020202020204" pitchFamily="34" charset="0"/>
            </a:rPr>
            <a:t>u 7</a:t>
          </a: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 tjednu</a:t>
          </a:r>
          <a:r>
            <a:rPr lang="hr-HR" b="1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započinju prvi spontani pokreti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1D594-1BF3-4936-BF72-F6FA6711940D}" type="parTrans" cxnId="{9A5A1403-4EA9-4AA7-A0B1-FA6F37DCD9B8}">
      <dgm:prSet/>
      <dgm:spPr/>
      <dgm:t>
        <a:bodyPr/>
        <a:lstStyle/>
        <a:p>
          <a:endParaRPr lang="hr-HR"/>
        </a:p>
      </dgm:t>
    </dgm:pt>
    <dgm:pt modelId="{BBFA3256-2CE9-4F91-9955-0C9437E5D230}" type="sibTrans" cxnId="{9A5A1403-4EA9-4AA7-A0B1-FA6F37DCD9B8}">
      <dgm:prSet/>
      <dgm:spPr/>
      <dgm:t>
        <a:bodyPr/>
        <a:lstStyle/>
        <a:p>
          <a:endParaRPr lang="hr-HR"/>
        </a:p>
      </dgm:t>
    </dgm:pt>
    <dgm:pt modelId="{7447F941-FE62-4BB5-8595-09A3709E1144}">
      <dgm:prSet/>
      <dgm:spPr/>
      <dgm:t>
        <a:bodyPr/>
        <a:lstStyle/>
        <a:p>
          <a:r>
            <a:rPr lang="hr-HR" b="1" u="sng">
              <a:latin typeface="Arial" panose="020B0604020202020204" pitchFamily="34" charset="0"/>
              <a:cs typeface="Arial" panose="020B0604020202020204" pitchFamily="34" charset="0"/>
            </a:rPr>
            <a:t>s navršenih 8 tjedana ima slijedeće značajke:</a:t>
          </a:r>
          <a:endParaRPr lang="hr-HR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C8034-F847-4534-9BA0-FB8172F61B85}" type="parTrans" cxnId="{E42A936E-6B83-4D14-AD64-FBFC1AF28BCE}">
      <dgm:prSet/>
      <dgm:spPr/>
      <dgm:t>
        <a:bodyPr/>
        <a:lstStyle/>
        <a:p>
          <a:endParaRPr lang="hr-HR"/>
        </a:p>
      </dgm:t>
    </dgm:pt>
    <dgm:pt modelId="{025DDA5C-18AB-456A-ABD8-02915A47A92C}" type="sibTrans" cxnId="{E42A936E-6B83-4D14-AD64-FBFC1AF28BCE}">
      <dgm:prSet/>
      <dgm:spPr/>
      <dgm:t>
        <a:bodyPr/>
        <a:lstStyle/>
        <a:p>
          <a:endParaRPr lang="hr-HR"/>
        </a:p>
      </dgm:t>
    </dgm:pt>
    <dgm:pt modelId="{9EE9608C-AEDB-4BE4-99F6-499EF6BDF77C}">
      <dgm:prSet/>
      <dgm:spPr/>
      <dgm:t>
        <a:bodyPr/>
        <a:lstStyle/>
        <a:p>
          <a:endParaRPr lang="hr-HR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510D6-71FB-417C-85B2-27EFE33F4693}" type="parTrans" cxnId="{5A96CB1A-C935-4EBE-B129-27A32EE6D53B}">
      <dgm:prSet/>
      <dgm:spPr/>
      <dgm:t>
        <a:bodyPr/>
        <a:lstStyle/>
        <a:p>
          <a:endParaRPr lang="hr-HR"/>
        </a:p>
      </dgm:t>
    </dgm:pt>
    <dgm:pt modelId="{9100AA18-5D26-480D-A03F-AB0445AC33E9}" type="sibTrans" cxnId="{5A96CB1A-C935-4EBE-B129-27A32EE6D53B}">
      <dgm:prSet/>
      <dgm:spPr/>
      <dgm:t>
        <a:bodyPr/>
        <a:lstStyle/>
        <a:p>
          <a:endParaRPr lang="hr-HR"/>
        </a:p>
      </dgm:t>
    </dgm:pt>
    <dgm:pt modelId="{2DFD30F4-87E2-4D2B-9BCC-ECB7B8D4056B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prepoznatljivo ljudsko vanjsko obličje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9FF352-A7EA-442F-9CFC-03C824626385}" type="parTrans" cxnId="{BC13B4DA-C766-4CB6-8B96-22BA8EE8BFBA}">
      <dgm:prSet/>
      <dgm:spPr/>
      <dgm:t>
        <a:bodyPr/>
        <a:lstStyle/>
        <a:p>
          <a:endParaRPr lang="hr-HR"/>
        </a:p>
      </dgm:t>
    </dgm:pt>
    <dgm:pt modelId="{3B8EBDA6-E624-4A9A-B72A-693A3A859478}" type="sibTrans" cxnId="{BC13B4DA-C766-4CB6-8B96-22BA8EE8BFBA}">
      <dgm:prSet/>
      <dgm:spPr/>
      <dgm:t>
        <a:bodyPr/>
        <a:lstStyle/>
        <a:p>
          <a:endParaRPr lang="hr-HR"/>
        </a:p>
      </dgm:t>
    </dgm:pt>
    <dgm:pt modelId="{2B985436-D006-43BA-A7F0-586C11A2E4CF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razvijene udove i osnove unutarnjih organa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B69F2-A059-4450-A7E7-9817C39F9258}" type="parTrans" cxnId="{26DA68D5-5FAA-4DBA-80AD-587310E40838}">
      <dgm:prSet/>
      <dgm:spPr/>
      <dgm:t>
        <a:bodyPr/>
        <a:lstStyle/>
        <a:p>
          <a:endParaRPr lang="hr-HR"/>
        </a:p>
      </dgm:t>
    </dgm:pt>
    <dgm:pt modelId="{24594EF0-9075-4D9F-8EB7-5E99DBBF9A8F}" type="sibTrans" cxnId="{26DA68D5-5FAA-4DBA-80AD-587310E40838}">
      <dgm:prSet/>
      <dgm:spPr/>
      <dgm:t>
        <a:bodyPr/>
        <a:lstStyle/>
        <a:p>
          <a:endParaRPr lang="hr-HR"/>
        </a:p>
      </dgm:t>
    </dgm:pt>
    <dgm:pt modelId="{B87E1DE9-8B95-4A9C-9DB6-0F74105E3356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izražena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unutarnja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vanjska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spolna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obilježja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9BD8E-2536-49E0-9737-F176959051CA}" type="parTrans" cxnId="{5D184BDA-1AF9-43C0-B0CF-5C2AF6F0BE3B}">
      <dgm:prSet/>
      <dgm:spPr/>
      <dgm:t>
        <a:bodyPr/>
        <a:lstStyle/>
        <a:p>
          <a:endParaRPr lang="hr-HR"/>
        </a:p>
      </dgm:t>
    </dgm:pt>
    <dgm:pt modelId="{98A27D7B-CDB4-4686-B347-35B82713EBE0}" type="sibTrans" cxnId="{5D184BDA-1AF9-43C0-B0CF-5C2AF6F0BE3B}">
      <dgm:prSet/>
      <dgm:spPr/>
      <dgm:t>
        <a:bodyPr/>
        <a:lstStyle/>
        <a:p>
          <a:endParaRPr lang="hr-HR"/>
        </a:p>
      </dgm:t>
    </dgm:pt>
    <dgm:pt modelId="{84250826-2442-4E19-B95E-D2EC2252FF96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započeto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okoštavanje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C3E48-6195-43C9-99F6-90C5C0669FF5}" type="parTrans" cxnId="{0F905DA8-F6E0-4C73-B28B-A309C443B58E}">
      <dgm:prSet/>
      <dgm:spPr/>
      <dgm:t>
        <a:bodyPr/>
        <a:lstStyle/>
        <a:p>
          <a:endParaRPr lang="hr-HR"/>
        </a:p>
      </dgm:t>
    </dgm:pt>
    <dgm:pt modelId="{401A4F3B-EE8E-4B4B-B379-90D26671F9B1}" type="sibTrans" cxnId="{0F905DA8-F6E0-4C73-B28B-A309C443B58E}">
      <dgm:prSet/>
      <dgm:spPr/>
      <dgm:t>
        <a:bodyPr/>
        <a:lstStyle/>
        <a:p>
          <a:endParaRPr lang="hr-HR"/>
        </a:p>
      </dgm:t>
    </dgm:pt>
    <dgm:pt modelId="{0FA2C4C0-D9F2-4308-A803-B64C16162A50}" type="pres">
      <dgm:prSet presAssocID="{40992538-90AB-48CF-B53B-582877BA23F4}" presName="diagram" presStyleCnt="0">
        <dgm:presLayoutVars>
          <dgm:dir/>
          <dgm:resizeHandles val="exact"/>
        </dgm:presLayoutVars>
      </dgm:prSet>
      <dgm:spPr/>
    </dgm:pt>
    <dgm:pt modelId="{9135842D-8078-461A-A4CD-060A88B7AA56}" type="pres">
      <dgm:prSet presAssocID="{103ADDF5-3D2F-4FB3-800F-EBABBE5218A0}" presName="node" presStyleLbl="node1" presStyleIdx="0" presStyleCnt="6">
        <dgm:presLayoutVars>
          <dgm:bulletEnabled val="1"/>
        </dgm:presLayoutVars>
      </dgm:prSet>
      <dgm:spPr/>
    </dgm:pt>
    <dgm:pt modelId="{402732ED-A5F5-439F-9D93-CD8E6D52A1FE}" type="pres">
      <dgm:prSet presAssocID="{9048F4E4-FA45-475D-8867-20826EBFEC80}" presName="sibTrans" presStyleCnt="0"/>
      <dgm:spPr/>
    </dgm:pt>
    <dgm:pt modelId="{326B0551-B871-48D6-AD8F-6CB232CF4AE6}" type="pres">
      <dgm:prSet presAssocID="{6EC6D904-0A9B-4C58-9643-BEF9AD636199}" presName="node" presStyleLbl="node1" presStyleIdx="1" presStyleCnt="6">
        <dgm:presLayoutVars>
          <dgm:bulletEnabled val="1"/>
        </dgm:presLayoutVars>
      </dgm:prSet>
      <dgm:spPr/>
    </dgm:pt>
    <dgm:pt modelId="{FE619456-8768-4AD0-90F2-0B4294A21F67}" type="pres">
      <dgm:prSet presAssocID="{A21E0B6F-9E53-4F2F-B180-68C759CF6A36}" presName="sibTrans" presStyleCnt="0"/>
      <dgm:spPr/>
    </dgm:pt>
    <dgm:pt modelId="{E550F936-2CF0-45E0-8A7B-1149E4239C8D}" type="pres">
      <dgm:prSet presAssocID="{F2E67D51-0896-4AFF-A5B9-F8D287EE92F1}" presName="node" presStyleLbl="node1" presStyleIdx="2" presStyleCnt="6">
        <dgm:presLayoutVars>
          <dgm:bulletEnabled val="1"/>
        </dgm:presLayoutVars>
      </dgm:prSet>
      <dgm:spPr/>
    </dgm:pt>
    <dgm:pt modelId="{E28E2BDE-30A8-47DF-87AB-F9ED4E16978A}" type="pres">
      <dgm:prSet presAssocID="{A1090EF3-B109-4AE5-B49F-3D9AAC8BE568}" presName="sibTrans" presStyleCnt="0"/>
      <dgm:spPr/>
    </dgm:pt>
    <dgm:pt modelId="{FAF12319-07FE-43A7-B969-EEF7A53A9910}" type="pres">
      <dgm:prSet presAssocID="{549F4971-8214-4249-8A6D-CC232C156E78}" presName="node" presStyleLbl="node1" presStyleIdx="3" presStyleCnt="6">
        <dgm:presLayoutVars>
          <dgm:bulletEnabled val="1"/>
        </dgm:presLayoutVars>
      </dgm:prSet>
      <dgm:spPr/>
    </dgm:pt>
    <dgm:pt modelId="{1F6645D3-68D1-43BD-BC93-92C916EB179A}" type="pres">
      <dgm:prSet presAssocID="{BBFA3256-2CE9-4F91-9955-0C9437E5D230}" presName="sibTrans" presStyleCnt="0"/>
      <dgm:spPr/>
    </dgm:pt>
    <dgm:pt modelId="{128FF3D7-19CB-4FB9-A66F-E7CA261AB9ED}" type="pres">
      <dgm:prSet presAssocID="{7447F941-FE62-4BB5-8595-09A3709E1144}" presName="node" presStyleLbl="node1" presStyleIdx="4" presStyleCnt="6">
        <dgm:presLayoutVars>
          <dgm:bulletEnabled val="1"/>
        </dgm:presLayoutVars>
      </dgm:prSet>
      <dgm:spPr>
        <a:prstGeom prst="horizontalScroll">
          <a:avLst/>
        </a:prstGeom>
      </dgm:spPr>
    </dgm:pt>
    <dgm:pt modelId="{82935BB6-BDD3-41F4-BFDB-FF7909CD59E5}" type="pres">
      <dgm:prSet presAssocID="{025DDA5C-18AB-456A-ABD8-02915A47A92C}" presName="sibTrans" presStyleCnt="0"/>
      <dgm:spPr/>
    </dgm:pt>
    <dgm:pt modelId="{54DC79DD-D696-4361-9919-FB4357F6AE3B}" type="pres">
      <dgm:prSet presAssocID="{9EE9608C-AEDB-4BE4-99F6-499EF6BDF77C}" presName="node" presStyleLbl="node1" presStyleIdx="5" presStyleCnt="6">
        <dgm:presLayoutVars>
          <dgm:bulletEnabled val="1"/>
        </dgm:presLayoutVars>
      </dgm:prSet>
      <dgm:spPr>
        <a:prstGeom prst="horizontalScroll">
          <a:avLst/>
        </a:prstGeom>
      </dgm:spPr>
    </dgm:pt>
  </dgm:ptLst>
  <dgm:cxnLst>
    <dgm:cxn modelId="{9A5A1403-4EA9-4AA7-A0B1-FA6F37DCD9B8}" srcId="{40992538-90AB-48CF-B53B-582877BA23F4}" destId="{549F4971-8214-4249-8A6D-CC232C156E78}" srcOrd="3" destOrd="0" parTransId="{F651D594-1BF3-4936-BF72-F6FA6711940D}" sibTransId="{BBFA3256-2CE9-4F91-9955-0C9437E5D230}"/>
    <dgm:cxn modelId="{5965E30B-06C9-47FD-84C5-75B29DB72199}" srcId="{40992538-90AB-48CF-B53B-582877BA23F4}" destId="{103ADDF5-3D2F-4FB3-800F-EBABBE5218A0}" srcOrd="0" destOrd="0" parTransId="{35649EF4-0E22-487D-9280-788CE2291C06}" sibTransId="{9048F4E4-FA45-475D-8867-20826EBFEC80}"/>
    <dgm:cxn modelId="{5A96CB1A-C935-4EBE-B129-27A32EE6D53B}" srcId="{40992538-90AB-48CF-B53B-582877BA23F4}" destId="{9EE9608C-AEDB-4BE4-99F6-499EF6BDF77C}" srcOrd="5" destOrd="0" parTransId="{9E8510D6-71FB-417C-85B2-27EFE33F4693}" sibTransId="{9100AA18-5D26-480D-A03F-AB0445AC33E9}"/>
    <dgm:cxn modelId="{1B976744-BCBD-4528-87C0-04CCFC178BB6}" type="presOf" srcId="{103ADDF5-3D2F-4FB3-800F-EBABBE5218A0}" destId="{9135842D-8078-461A-A4CD-060A88B7AA56}" srcOrd="0" destOrd="0" presId="urn:microsoft.com/office/officeart/2005/8/layout/default"/>
    <dgm:cxn modelId="{E42A936E-6B83-4D14-AD64-FBFC1AF28BCE}" srcId="{40992538-90AB-48CF-B53B-582877BA23F4}" destId="{7447F941-FE62-4BB5-8595-09A3709E1144}" srcOrd="4" destOrd="0" parTransId="{938C8034-F847-4534-9BA0-FB8172F61B85}" sibTransId="{025DDA5C-18AB-456A-ABD8-02915A47A92C}"/>
    <dgm:cxn modelId="{83C61274-0AC3-4AE8-A721-49E43E22CB73}" type="presOf" srcId="{549F4971-8214-4249-8A6D-CC232C156E78}" destId="{FAF12319-07FE-43A7-B969-EEF7A53A9910}" srcOrd="0" destOrd="0" presId="urn:microsoft.com/office/officeart/2005/8/layout/default"/>
    <dgm:cxn modelId="{031C4577-5D27-4EC6-AB8F-89EFCE6015C6}" type="presOf" srcId="{84250826-2442-4E19-B95E-D2EC2252FF96}" destId="{54DC79DD-D696-4361-9919-FB4357F6AE3B}" srcOrd="0" destOrd="4" presId="urn:microsoft.com/office/officeart/2005/8/layout/default"/>
    <dgm:cxn modelId="{E53EAF95-F26F-4A8C-BB32-DAB0C26C0F6F}" srcId="{40992538-90AB-48CF-B53B-582877BA23F4}" destId="{F2E67D51-0896-4AFF-A5B9-F8D287EE92F1}" srcOrd="2" destOrd="0" parTransId="{73385BF5-2196-4795-978B-4F0319333853}" sibTransId="{A1090EF3-B109-4AE5-B49F-3D9AAC8BE568}"/>
    <dgm:cxn modelId="{A2FE48A0-1B21-4739-9754-D3D99896A392}" type="presOf" srcId="{7447F941-FE62-4BB5-8595-09A3709E1144}" destId="{128FF3D7-19CB-4FB9-A66F-E7CA261AB9ED}" srcOrd="0" destOrd="0" presId="urn:microsoft.com/office/officeart/2005/8/layout/default"/>
    <dgm:cxn modelId="{0F905DA8-F6E0-4C73-B28B-A309C443B58E}" srcId="{9EE9608C-AEDB-4BE4-99F6-499EF6BDF77C}" destId="{84250826-2442-4E19-B95E-D2EC2252FF96}" srcOrd="3" destOrd="0" parTransId="{B4BC3E48-6195-43C9-99F6-90C5C0669FF5}" sibTransId="{401A4F3B-EE8E-4B4B-B379-90D26671F9B1}"/>
    <dgm:cxn modelId="{215426B6-953C-4054-A788-DDCA3B9DC2C1}" type="presOf" srcId="{6EC6D904-0A9B-4C58-9643-BEF9AD636199}" destId="{326B0551-B871-48D6-AD8F-6CB232CF4AE6}" srcOrd="0" destOrd="0" presId="urn:microsoft.com/office/officeart/2005/8/layout/default"/>
    <dgm:cxn modelId="{A8DB31BC-0D59-4133-83CC-AFBCE28EB5EE}" srcId="{40992538-90AB-48CF-B53B-582877BA23F4}" destId="{6EC6D904-0A9B-4C58-9643-BEF9AD636199}" srcOrd="1" destOrd="0" parTransId="{F645C546-C493-43DD-903B-AF2987E26956}" sibTransId="{A21E0B6F-9E53-4F2F-B180-68C759CF6A36}"/>
    <dgm:cxn modelId="{6F0DE6C6-1A11-433A-ABF5-6B5E323F415E}" type="presOf" srcId="{9EE9608C-AEDB-4BE4-99F6-499EF6BDF77C}" destId="{54DC79DD-D696-4361-9919-FB4357F6AE3B}" srcOrd="0" destOrd="0" presId="urn:microsoft.com/office/officeart/2005/8/layout/default"/>
    <dgm:cxn modelId="{26DA68D5-5FAA-4DBA-80AD-587310E40838}" srcId="{9EE9608C-AEDB-4BE4-99F6-499EF6BDF77C}" destId="{2B985436-D006-43BA-A7F0-586C11A2E4CF}" srcOrd="1" destOrd="0" parTransId="{D25B69F2-A059-4450-A7E7-9817C39F9258}" sibTransId="{24594EF0-9075-4D9F-8EB7-5E99DBBF9A8F}"/>
    <dgm:cxn modelId="{5D184BDA-1AF9-43C0-B0CF-5C2AF6F0BE3B}" srcId="{9EE9608C-AEDB-4BE4-99F6-499EF6BDF77C}" destId="{B87E1DE9-8B95-4A9C-9DB6-0F74105E3356}" srcOrd="2" destOrd="0" parTransId="{9139BD8E-2536-49E0-9737-F176959051CA}" sibTransId="{98A27D7B-CDB4-4686-B347-35B82713EBE0}"/>
    <dgm:cxn modelId="{BC13B4DA-C766-4CB6-8B96-22BA8EE8BFBA}" srcId="{9EE9608C-AEDB-4BE4-99F6-499EF6BDF77C}" destId="{2DFD30F4-87E2-4D2B-9BCC-ECB7B8D4056B}" srcOrd="0" destOrd="0" parTransId="{589FF352-A7EA-442F-9CFC-03C824626385}" sibTransId="{3B8EBDA6-E624-4A9A-B72A-693A3A859478}"/>
    <dgm:cxn modelId="{03EB54E0-1094-4846-99DA-03187EF38CFA}" type="presOf" srcId="{B87E1DE9-8B95-4A9C-9DB6-0F74105E3356}" destId="{54DC79DD-D696-4361-9919-FB4357F6AE3B}" srcOrd="0" destOrd="3" presId="urn:microsoft.com/office/officeart/2005/8/layout/default"/>
    <dgm:cxn modelId="{104327EE-BC05-4EA7-A711-EFDA27327F47}" type="presOf" srcId="{F2E67D51-0896-4AFF-A5B9-F8D287EE92F1}" destId="{E550F936-2CF0-45E0-8A7B-1149E4239C8D}" srcOrd="0" destOrd="0" presId="urn:microsoft.com/office/officeart/2005/8/layout/default"/>
    <dgm:cxn modelId="{3B5634EF-038E-41D2-97D1-A50DA0A37E79}" type="presOf" srcId="{2DFD30F4-87E2-4D2B-9BCC-ECB7B8D4056B}" destId="{54DC79DD-D696-4361-9919-FB4357F6AE3B}" srcOrd="0" destOrd="1" presId="urn:microsoft.com/office/officeart/2005/8/layout/default"/>
    <dgm:cxn modelId="{47A645F0-6F84-4F5E-8444-B40342BD1B24}" type="presOf" srcId="{2B985436-D006-43BA-A7F0-586C11A2E4CF}" destId="{54DC79DD-D696-4361-9919-FB4357F6AE3B}" srcOrd="0" destOrd="2" presId="urn:microsoft.com/office/officeart/2005/8/layout/default"/>
    <dgm:cxn modelId="{66E083F6-CAD8-4BFB-860D-E845BF82FB2B}" type="presOf" srcId="{40992538-90AB-48CF-B53B-582877BA23F4}" destId="{0FA2C4C0-D9F2-4308-A803-B64C16162A50}" srcOrd="0" destOrd="0" presId="urn:microsoft.com/office/officeart/2005/8/layout/default"/>
    <dgm:cxn modelId="{68C9A172-3AF0-46AC-8EEF-5C34F74FA1CC}" type="presParOf" srcId="{0FA2C4C0-D9F2-4308-A803-B64C16162A50}" destId="{9135842D-8078-461A-A4CD-060A88B7AA56}" srcOrd="0" destOrd="0" presId="urn:microsoft.com/office/officeart/2005/8/layout/default"/>
    <dgm:cxn modelId="{1C23DEF6-98E3-47D7-9510-F23951EEAC19}" type="presParOf" srcId="{0FA2C4C0-D9F2-4308-A803-B64C16162A50}" destId="{402732ED-A5F5-439F-9D93-CD8E6D52A1FE}" srcOrd="1" destOrd="0" presId="urn:microsoft.com/office/officeart/2005/8/layout/default"/>
    <dgm:cxn modelId="{45D2086D-EA19-4D4F-909C-09DE9603F997}" type="presParOf" srcId="{0FA2C4C0-D9F2-4308-A803-B64C16162A50}" destId="{326B0551-B871-48D6-AD8F-6CB232CF4AE6}" srcOrd="2" destOrd="0" presId="urn:microsoft.com/office/officeart/2005/8/layout/default"/>
    <dgm:cxn modelId="{A7158FBB-CC56-4294-A9BC-2CCB0220ADAC}" type="presParOf" srcId="{0FA2C4C0-D9F2-4308-A803-B64C16162A50}" destId="{FE619456-8768-4AD0-90F2-0B4294A21F67}" srcOrd="3" destOrd="0" presId="urn:microsoft.com/office/officeart/2005/8/layout/default"/>
    <dgm:cxn modelId="{23DA31F1-6EF2-48A4-9E24-76F4C191B045}" type="presParOf" srcId="{0FA2C4C0-D9F2-4308-A803-B64C16162A50}" destId="{E550F936-2CF0-45E0-8A7B-1149E4239C8D}" srcOrd="4" destOrd="0" presId="urn:microsoft.com/office/officeart/2005/8/layout/default"/>
    <dgm:cxn modelId="{FBC8FF55-40BD-48C2-B96D-2404FA396E2F}" type="presParOf" srcId="{0FA2C4C0-D9F2-4308-A803-B64C16162A50}" destId="{E28E2BDE-30A8-47DF-87AB-F9ED4E16978A}" srcOrd="5" destOrd="0" presId="urn:microsoft.com/office/officeart/2005/8/layout/default"/>
    <dgm:cxn modelId="{C6FBC01B-1480-4B0F-957F-6FD189E83130}" type="presParOf" srcId="{0FA2C4C0-D9F2-4308-A803-B64C16162A50}" destId="{FAF12319-07FE-43A7-B969-EEF7A53A9910}" srcOrd="6" destOrd="0" presId="urn:microsoft.com/office/officeart/2005/8/layout/default"/>
    <dgm:cxn modelId="{BAEBBC81-04ED-4DED-A5B6-D135D08616AF}" type="presParOf" srcId="{0FA2C4C0-D9F2-4308-A803-B64C16162A50}" destId="{1F6645D3-68D1-43BD-BC93-92C916EB179A}" srcOrd="7" destOrd="0" presId="urn:microsoft.com/office/officeart/2005/8/layout/default"/>
    <dgm:cxn modelId="{31D96CD8-D5D2-4B73-9E85-07CC26699C5B}" type="presParOf" srcId="{0FA2C4C0-D9F2-4308-A803-B64C16162A50}" destId="{128FF3D7-19CB-4FB9-A66F-E7CA261AB9ED}" srcOrd="8" destOrd="0" presId="urn:microsoft.com/office/officeart/2005/8/layout/default"/>
    <dgm:cxn modelId="{8CBB6DEC-0915-488E-B740-D83D24474FD2}" type="presParOf" srcId="{0FA2C4C0-D9F2-4308-A803-B64C16162A50}" destId="{82935BB6-BDD3-41F4-BFDB-FF7909CD59E5}" srcOrd="9" destOrd="0" presId="urn:microsoft.com/office/officeart/2005/8/layout/default"/>
    <dgm:cxn modelId="{C29C5018-3B54-4F89-85E9-52182D5DFB50}" type="presParOf" srcId="{0FA2C4C0-D9F2-4308-A803-B64C16162A50}" destId="{54DC79DD-D696-4361-9919-FB4357F6AE3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20D8D3-9D4B-4AA1-B1C6-916CEFE0B258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7424F6A7-B3B5-4911-845D-6FCB3A276621}">
      <dgm:prSet custT="1"/>
      <dgm:spPr/>
      <dgm:t>
        <a:bodyPr/>
        <a:lstStyle/>
        <a:p>
          <a:r>
            <a:rPr lang="en-US" sz="2400" b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Medicinske</a:t>
          </a:r>
          <a:r>
            <a:rPr lang="hr-H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hr-HR" sz="1800" b="1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postojanje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oboljenja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koje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bi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moglo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ozbiljno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ugroziti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18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zdravlje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život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žene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EF0F3-6F04-4E6A-92B6-4B2BF24857DA}" type="parTrans" cxnId="{A551640B-F506-4B58-8B7A-AE95928004D9}">
      <dgm:prSet/>
      <dgm:spPr/>
      <dgm:t>
        <a:bodyPr/>
        <a:lstStyle/>
        <a:p>
          <a:endParaRPr lang="hr-HR"/>
        </a:p>
      </dgm:t>
    </dgm:pt>
    <dgm:pt modelId="{D8BCC990-BDBB-40CB-ABDE-3089A0896978}" type="sibTrans" cxnId="{A551640B-F506-4B58-8B7A-AE95928004D9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hr-HR"/>
        </a:p>
      </dgm:t>
    </dgm:pt>
    <dgm:pt modelId="{182CEA60-C0C4-4512-BC2B-E24D2726D758}">
      <dgm:prSet custT="1"/>
      <dgm:spPr/>
      <dgm:t>
        <a:bodyPr/>
        <a:lstStyle/>
        <a:p>
          <a:r>
            <a:rPr lang="hr-H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n-US" sz="2400" b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tičke</a:t>
          </a:r>
          <a:r>
            <a: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pravn</a:t>
          </a:r>
          <a:r>
            <a:rPr lang="hr-H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e:</a:t>
          </a:r>
        </a:p>
        <a:p>
          <a:r>
            <a:rPr lang="en-US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hr-HR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trudnoća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uzrokovana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silovanjem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ili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obljubom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nad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nemoćnom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ili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malol</a:t>
          </a:r>
          <a:r>
            <a:rPr lang="hr-HR" sz="1800" dirty="0">
              <a:latin typeface="Arial" panose="020B0604020202020204" pitchFamily="34" charset="0"/>
              <a:cs typeface="Arial" panose="020B0604020202020204" pitchFamily="34" charset="0"/>
            </a:rPr>
            <a:t>j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etnom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osobom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incest</a:t>
          </a:r>
        </a:p>
      </dgm:t>
    </dgm:pt>
    <dgm:pt modelId="{7FAE6A9D-F262-4A15-9B3B-CF077D4C40AC}" type="parTrans" cxnId="{8867E35E-C132-44B3-AAD8-0255B4AB89FD}">
      <dgm:prSet/>
      <dgm:spPr/>
      <dgm:t>
        <a:bodyPr/>
        <a:lstStyle/>
        <a:p>
          <a:endParaRPr lang="hr-HR"/>
        </a:p>
      </dgm:t>
    </dgm:pt>
    <dgm:pt modelId="{D7A425A6-77B4-4DB6-9CCF-015A43B9C8EA}" type="sibTrans" cxnId="{8867E35E-C132-44B3-AAD8-0255B4AB89FD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hr-HR"/>
        </a:p>
      </dgm:t>
    </dgm:pt>
    <dgm:pt modelId="{DB482064-7059-4E8A-8475-B548492EFE18}">
      <dgm:prSet custT="1"/>
      <dgm:spPr/>
      <dgm:t>
        <a:bodyPr/>
        <a:lstStyle/>
        <a:p>
          <a:r>
            <a:rPr lang="en-US" sz="2400" b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Eugeni</a:t>
          </a:r>
          <a:r>
            <a:rPr lang="hr-HR" sz="2400" b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čke</a:t>
          </a:r>
          <a:r>
            <a:rPr lang="hr-H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en-US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biološko-genetski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faktori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koji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oštećuju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plod,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oboljenje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majke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u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prvom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trom</a:t>
          </a:r>
          <a:r>
            <a:rPr lang="hr-HR" sz="1800" dirty="0">
              <a:latin typeface="Arial" panose="020B0604020202020204" pitchFamily="34" charset="0"/>
              <a:cs typeface="Arial" panose="020B0604020202020204" pitchFamily="34" charset="0"/>
            </a:rPr>
            <a:t>j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esečju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trudnoće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od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rubeole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upotreba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tetraciklina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nepodudarnost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krvnih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grupa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C3461-0BDC-426E-B71D-50A9462FE1EA}" type="parTrans" cxnId="{D753FA18-EF58-441C-BFA2-33F2C1D87538}">
      <dgm:prSet/>
      <dgm:spPr/>
      <dgm:t>
        <a:bodyPr/>
        <a:lstStyle/>
        <a:p>
          <a:endParaRPr lang="hr-HR"/>
        </a:p>
      </dgm:t>
    </dgm:pt>
    <dgm:pt modelId="{7B0CD874-03FC-446B-8827-39B230EB4F6B}" type="sibTrans" cxnId="{D753FA18-EF58-441C-BFA2-33F2C1D87538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hr-HR"/>
        </a:p>
      </dgm:t>
    </dgm:pt>
    <dgm:pt modelId="{D055545E-C36A-4162-A296-A47B88109F64}">
      <dgm:prSet custT="1"/>
      <dgm:spPr/>
      <dgm:t>
        <a:bodyPr/>
        <a:lstStyle/>
        <a:p>
          <a:r>
            <a:rPr lang="en-US" sz="2400" b="1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Socijalne</a:t>
          </a:r>
          <a:r>
            <a:rPr lang="hr-H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en-US" sz="23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loše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materijalno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stanje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veći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broj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d</a:t>
          </a:r>
          <a:r>
            <a:rPr lang="hr-HR" sz="1800">
              <a:latin typeface="Arial" panose="020B0604020202020204" pitchFamily="34" charset="0"/>
              <a:cs typeface="Arial" panose="020B0604020202020204" pitchFamily="34" charset="0"/>
            </a:rPr>
            <a:t>jec</a:t>
          </a: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vanbračna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trudnoća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AD4A0-7C0C-4883-89B3-4161CB12B84A}" type="parTrans" cxnId="{9ECB7912-0745-4FB7-A9D5-DCDAE3482292}">
      <dgm:prSet/>
      <dgm:spPr/>
      <dgm:t>
        <a:bodyPr/>
        <a:lstStyle/>
        <a:p>
          <a:endParaRPr lang="hr-HR"/>
        </a:p>
      </dgm:t>
    </dgm:pt>
    <dgm:pt modelId="{0279D4E7-888A-41ED-B543-93DA6DF5BFBE}" type="sibTrans" cxnId="{9ECB7912-0745-4FB7-A9D5-DCDAE3482292}">
      <dgm:prSet/>
      <dgm:spPr/>
      <dgm:t>
        <a:bodyPr/>
        <a:lstStyle/>
        <a:p>
          <a:endParaRPr lang="hr-HR"/>
        </a:p>
      </dgm:t>
    </dgm:pt>
    <dgm:pt modelId="{8AFBA316-B241-42AF-A6BF-950E833D0C0C}" type="pres">
      <dgm:prSet presAssocID="{8F20D8D3-9D4B-4AA1-B1C6-916CEFE0B258}" presName="outerComposite" presStyleCnt="0">
        <dgm:presLayoutVars>
          <dgm:chMax val="5"/>
          <dgm:dir/>
          <dgm:resizeHandles val="exact"/>
        </dgm:presLayoutVars>
      </dgm:prSet>
      <dgm:spPr/>
    </dgm:pt>
    <dgm:pt modelId="{A6339895-5725-4EB1-8A52-B6FCEE590C68}" type="pres">
      <dgm:prSet presAssocID="{8F20D8D3-9D4B-4AA1-B1C6-916CEFE0B258}" presName="dummyMaxCanvas" presStyleCnt="0">
        <dgm:presLayoutVars/>
      </dgm:prSet>
      <dgm:spPr/>
    </dgm:pt>
    <dgm:pt modelId="{33A9FBB9-1819-4F3A-A5A4-510736C8B9F0}" type="pres">
      <dgm:prSet presAssocID="{8F20D8D3-9D4B-4AA1-B1C6-916CEFE0B258}" presName="FourNodes_1" presStyleLbl="node1" presStyleIdx="0" presStyleCnt="4">
        <dgm:presLayoutVars>
          <dgm:bulletEnabled val="1"/>
        </dgm:presLayoutVars>
      </dgm:prSet>
      <dgm:spPr/>
    </dgm:pt>
    <dgm:pt modelId="{8DA6AA34-F5F3-442B-B496-055921BFB50A}" type="pres">
      <dgm:prSet presAssocID="{8F20D8D3-9D4B-4AA1-B1C6-916CEFE0B258}" presName="FourNodes_2" presStyleLbl="node1" presStyleIdx="1" presStyleCnt="4">
        <dgm:presLayoutVars>
          <dgm:bulletEnabled val="1"/>
        </dgm:presLayoutVars>
      </dgm:prSet>
      <dgm:spPr/>
    </dgm:pt>
    <dgm:pt modelId="{A17A1649-8F7F-4F42-B04B-45FC15D31012}" type="pres">
      <dgm:prSet presAssocID="{8F20D8D3-9D4B-4AA1-B1C6-916CEFE0B258}" presName="FourNodes_3" presStyleLbl="node1" presStyleIdx="2" presStyleCnt="4">
        <dgm:presLayoutVars>
          <dgm:bulletEnabled val="1"/>
        </dgm:presLayoutVars>
      </dgm:prSet>
      <dgm:spPr/>
    </dgm:pt>
    <dgm:pt modelId="{A2C4DCAD-D25C-4D1A-B9D0-3B50019F799E}" type="pres">
      <dgm:prSet presAssocID="{8F20D8D3-9D4B-4AA1-B1C6-916CEFE0B258}" presName="FourNodes_4" presStyleLbl="node1" presStyleIdx="3" presStyleCnt="4">
        <dgm:presLayoutVars>
          <dgm:bulletEnabled val="1"/>
        </dgm:presLayoutVars>
      </dgm:prSet>
      <dgm:spPr/>
    </dgm:pt>
    <dgm:pt modelId="{4B362677-CC10-427C-A570-54B6FDF183FF}" type="pres">
      <dgm:prSet presAssocID="{8F20D8D3-9D4B-4AA1-B1C6-916CEFE0B258}" presName="FourConn_1-2" presStyleLbl="fgAccFollowNode1" presStyleIdx="0" presStyleCnt="3">
        <dgm:presLayoutVars>
          <dgm:bulletEnabled val="1"/>
        </dgm:presLayoutVars>
      </dgm:prSet>
      <dgm:spPr/>
    </dgm:pt>
    <dgm:pt modelId="{29092160-5F39-4DEB-987A-9A0AC2BD3D0E}" type="pres">
      <dgm:prSet presAssocID="{8F20D8D3-9D4B-4AA1-B1C6-916CEFE0B258}" presName="FourConn_2-3" presStyleLbl="fgAccFollowNode1" presStyleIdx="1" presStyleCnt="3">
        <dgm:presLayoutVars>
          <dgm:bulletEnabled val="1"/>
        </dgm:presLayoutVars>
      </dgm:prSet>
      <dgm:spPr/>
    </dgm:pt>
    <dgm:pt modelId="{A0FE0A58-C12F-4676-8902-FC00687DD3E8}" type="pres">
      <dgm:prSet presAssocID="{8F20D8D3-9D4B-4AA1-B1C6-916CEFE0B258}" presName="FourConn_3-4" presStyleLbl="fgAccFollowNode1" presStyleIdx="2" presStyleCnt="3">
        <dgm:presLayoutVars>
          <dgm:bulletEnabled val="1"/>
        </dgm:presLayoutVars>
      </dgm:prSet>
      <dgm:spPr/>
    </dgm:pt>
    <dgm:pt modelId="{5C70D04B-F16D-4206-8E68-316E75BF34E5}" type="pres">
      <dgm:prSet presAssocID="{8F20D8D3-9D4B-4AA1-B1C6-916CEFE0B258}" presName="FourNodes_1_text" presStyleLbl="node1" presStyleIdx="3" presStyleCnt="4">
        <dgm:presLayoutVars>
          <dgm:bulletEnabled val="1"/>
        </dgm:presLayoutVars>
      </dgm:prSet>
      <dgm:spPr/>
    </dgm:pt>
    <dgm:pt modelId="{3BC79B23-FC05-4BD3-9602-DBFCE5C94666}" type="pres">
      <dgm:prSet presAssocID="{8F20D8D3-9D4B-4AA1-B1C6-916CEFE0B258}" presName="FourNodes_2_text" presStyleLbl="node1" presStyleIdx="3" presStyleCnt="4">
        <dgm:presLayoutVars>
          <dgm:bulletEnabled val="1"/>
        </dgm:presLayoutVars>
      </dgm:prSet>
      <dgm:spPr/>
    </dgm:pt>
    <dgm:pt modelId="{17860366-6A56-43EF-A986-595F15F203C2}" type="pres">
      <dgm:prSet presAssocID="{8F20D8D3-9D4B-4AA1-B1C6-916CEFE0B258}" presName="FourNodes_3_text" presStyleLbl="node1" presStyleIdx="3" presStyleCnt="4">
        <dgm:presLayoutVars>
          <dgm:bulletEnabled val="1"/>
        </dgm:presLayoutVars>
      </dgm:prSet>
      <dgm:spPr/>
    </dgm:pt>
    <dgm:pt modelId="{54C256BB-5489-4D0C-B9BF-967E4EA96D4E}" type="pres">
      <dgm:prSet presAssocID="{8F20D8D3-9D4B-4AA1-B1C6-916CEFE0B25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551640B-F506-4B58-8B7A-AE95928004D9}" srcId="{8F20D8D3-9D4B-4AA1-B1C6-916CEFE0B258}" destId="{7424F6A7-B3B5-4911-845D-6FCB3A276621}" srcOrd="0" destOrd="0" parTransId="{C6CEF0F3-6F04-4E6A-92B6-4B2BF24857DA}" sibTransId="{D8BCC990-BDBB-40CB-ABDE-3089A0896978}"/>
    <dgm:cxn modelId="{8220EF11-1ABD-4D3E-998C-C8135B007DAD}" type="presOf" srcId="{D8BCC990-BDBB-40CB-ABDE-3089A0896978}" destId="{4B362677-CC10-427C-A570-54B6FDF183FF}" srcOrd="0" destOrd="0" presId="urn:microsoft.com/office/officeart/2005/8/layout/vProcess5"/>
    <dgm:cxn modelId="{9ECB7912-0745-4FB7-A9D5-DCDAE3482292}" srcId="{8F20D8D3-9D4B-4AA1-B1C6-916CEFE0B258}" destId="{D055545E-C36A-4162-A296-A47B88109F64}" srcOrd="3" destOrd="0" parTransId="{2A7AD4A0-7C0C-4883-89B3-4161CB12B84A}" sibTransId="{0279D4E7-888A-41ED-B543-93DA6DF5BFBE}"/>
    <dgm:cxn modelId="{D753FA18-EF58-441C-BFA2-33F2C1D87538}" srcId="{8F20D8D3-9D4B-4AA1-B1C6-916CEFE0B258}" destId="{DB482064-7059-4E8A-8475-B548492EFE18}" srcOrd="2" destOrd="0" parTransId="{139C3461-0BDC-426E-B71D-50A9462FE1EA}" sibTransId="{7B0CD874-03FC-446B-8827-39B230EB4F6B}"/>
    <dgm:cxn modelId="{54D4C233-1848-4370-95F4-85F63E99DBA8}" type="presOf" srcId="{7424F6A7-B3B5-4911-845D-6FCB3A276621}" destId="{5C70D04B-F16D-4206-8E68-316E75BF34E5}" srcOrd="1" destOrd="0" presId="urn:microsoft.com/office/officeart/2005/8/layout/vProcess5"/>
    <dgm:cxn modelId="{17C9E334-4CD8-4EC6-AEC9-7E7FC05F200A}" type="presOf" srcId="{8F20D8D3-9D4B-4AA1-B1C6-916CEFE0B258}" destId="{8AFBA316-B241-42AF-A6BF-950E833D0C0C}" srcOrd="0" destOrd="0" presId="urn:microsoft.com/office/officeart/2005/8/layout/vProcess5"/>
    <dgm:cxn modelId="{FC792F5C-6B17-4A7B-8A17-B06AFCEB2D85}" type="presOf" srcId="{182CEA60-C0C4-4512-BC2B-E24D2726D758}" destId="{3BC79B23-FC05-4BD3-9602-DBFCE5C94666}" srcOrd="1" destOrd="0" presId="urn:microsoft.com/office/officeart/2005/8/layout/vProcess5"/>
    <dgm:cxn modelId="{8867E35E-C132-44B3-AAD8-0255B4AB89FD}" srcId="{8F20D8D3-9D4B-4AA1-B1C6-916CEFE0B258}" destId="{182CEA60-C0C4-4512-BC2B-E24D2726D758}" srcOrd="1" destOrd="0" parTransId="{7FAE6A9D-F262-4A15-9B3B-CF077D4C40AC}" sibTransId="{D7A425A6-77B4-4DB6-9CCF-015A43B9C8EA}"/>
    <dgm:cxn modelId="{45D93D6B-CF9E-4A5E-A31F-E6CE6152D9F1}" type="presOf" srcId="{182CEA60-C0C4-4512-BC2B-E24D2726D758}" destId="{8DA6AA34-F5F3-442B-B496-055921BFB50A}" srcOrd="0" destOrd="0" presId="urn:microsoft.com/office/officeart/2005/8/layout/vProcess5"/>
    <dgm:cxn modelId="{1D6B9572-DCEB-46E9-AB15-FD5BDB9F1655}" type="presOf" srcId="{D7A425A6-77B4-4DB6-9CCF-015A43B9C8EA}" destId="{29092160-5F39-4DEB-987A-9A0AC2BD3D0E}" srcOrd="0" destOrd="0" presId="urn:microsoft.com/office/officeart/2005/8/layout/vProcess5"/>
    <dgm:cxn modelId="{72339891-9907-4C90-AF66-CF9028AABCAF}" type="presOf" srcId="{7B0CD874-03FC-446B-8827-39B230EB4F6B}" destId="{A0FE0A58-C12F-4676-8902-FC00687DD3E8}" srcOrd="0" destOrd="0" presId="urn:microsoft.com/office/officeart/2005/8/layout/vProcess5"/>
    <dgm:cxn modelId="{9DD04896-402C-4F6C-A975-F75218E56B45}" type="presOf" srcId="{D055545E-C36A-4162-A296-A47B88109F64}" destId="{A2C4DCAD-D25C-4D1A-B9D0-3B50019F799E}" srcOrd="0" destOrd="0" presId="urn:microsoft.com/office/officeart/2005/8/layout/vProcess5"/>
    <dgm:cxn modelId="{AEA80D9B-9EA2-48C7-AB04-114393846E09}" type="presOf" srcId="{D055545E-C36A-4162-A296-A47B88109F64}" destId="{54C256BB-5489-4D0C-B9BF-967E4EA96D4E}" srcOrd="1" destOrd="0" presId="urn:microsoft.com/office/officeart/2005/8/layout/vProcess5"/>
    <dgm:cxn modelId="{90B61FD6-1425-4A32-A15C-A85F17685505}" type="presOf" srcId="{7424F6A7-B3B5-4911-845D-6FCB3A276621}" destId="{33A9FBB9-1819-4F3A-A5A4-510736C8B9F0}" srcOrd="0" destOrd="0" presId="urn:microsoft.com/office/officeart/2005/8/layout/vProcess5"/>
    <dgm:cxn modelId="{FE8B4FEB-75EE-4E01-80FA-1E194372A012}" type="presOf" srcId="{DB482064-7059-4E8A-8475-B548492EFE18}" destId="{17860366-6A56-43EF-A986-595F15F203C2}" srcOrd="1" destOrd="0" presId="urn:microsoft.com/office/officeart/2005/8/layout/vProcess5"/>
    <dgm:cxn modelId="{6DE006F4-4E3A-4F69-A7F6-5999D4B648C8}" type="presOf" srcId="{DB482064-7059-4E8A-8475-B548492EFE18}" destId="{A17A1649-8F7F-4F42-B04B-45FC15D31012}" srcOrd="0" destOrd="0" presId="urn:microsoft.com/office/officeart/2005/8/layout/vProcess5"/>
    <dgm:cxn modelId="{F5FAD21E-DFE7-4AC5-B9F5-1F50F2E64954}" type="presParOf" srcId="{8AFBA316-B241-42AF-A6BF-950E833D0C0C}" destId="{A6339895-5725-4EB1-8A52-B6FCEE590C68}" srcOrd="0" destOrd="0" presId="urn:microsoft.com/office/officeart/2005/8/layout/vProcess5"/>
    <dgm:cxn modelId="{CDD10DC2-53E3-41D0-9816-63F1F9EFF2E8}" type="presParOf" srcId="{8AFBA316-B241-42AF-A6BF-950E833D0C0C}" destId="{33A9FBB9-1819-4F3A-A5A4-510736C8B9F0}" srcOrd="1" destOrd="0" presId="urn:microsoft.com/office/officeart/2005/8/layout/vProcess5"/>
    <dgm:cxn modelId="{64AC4866-E7DC-4C90-9A26-D968CF8E1F61}" type="presParOf" srcId="{8AFBA316-B241-42AF-A6BF-950E833D0C0C}" destId="{8DA6AA34-F5F3-442B-B496-055921BFB50A}" srcOrd="2" destOrd="0" presId="urn:microsoft.com/office/officeart/2005/8/layout/vProcess5"/>
    <dgm:cxn modelId="{9C6E477C-8E4C-40B5-AE6E-C53974CE3707}" type="presParOf" srcId="{8AFBA316-B241-42AF-A6BF-950E833D0C0C}" destId="{A17A1649-8F7F-4F42-B04B-45FC15D31012}" srcOrd="3" destOrd="0" presId="urn:microsoft.com/office/officeart/2005/8/layout/vProcess5"/>
    <dgm:cxn modelId="{8281969D-B40A-420D-9875-9FD68FF0C9C0}" type="presParOf" srcId="{8AFBA316-B241-42AF-A6BF-950E833D0C0C}" destId="{A2C4DCAD-D25C-4D1A-B9D0-3B50019F799E}" srcOrd="4" destOrd="0" presId="urn:microsoft.com/office/officeart/2005/8/layout/vProcess5"/>
    <dgm:cxn modelId="{0EB4AE3C-B653-4718-9BD7-5155BBDDC538}" type="presParOf" srcId="{8AFBA316-B241-42AF-A6BF-950E833D0C0C}" destId="{4B362677-CC10-427C-A570-54B6FDF183FF}" srcOrd="5" destOrd="0" presId="urn:microsoft.com/office/officeart/2005/8/layout/vProcess5"/>
    <dgm:cxn modelId="{8688E221-A73D-410B-A463-1BBBEE9CD766}" type="presParOf" srcId="{8AFBA316-B241-42AF-A6BF-950E833D0C0C}" destId="{29092160-5F39-4DEB-987A-9A0AC2BD3D0E}" srcOrd="6" destOrd="0" presId="urn:microsoft.com/office/officeart/2005/8/layout/vProcess5"/>
    <dgm:cxn modelId="{D1D16CE2-0477-4A03-9262-594950902F25}" type="presParOf" srcId="{8AFBA316-B241-42AF-A6BF-950E833D0C0C}" destId="{A0FE0A58-C12F-4676-8902-FC00687DD3E8}" srcOrd="7" destOrd="0" presId="urn:microsoft.com/office/officeart/2005/8/layout/vProcess5"/>
    <dgm:cxn modelId="{7D0FB08D-7363-43C1-984A-9955B173C08B}" type="presParOf" srcId="{8AFBA316-B241-42AF-A6BF-950E833D0C0C}" destId="{5C70D04B-F16D-4206-8E68-316E75BF34E5}" srcOrd="8" destOrd="0" presId="urn:microsoft.com/office/officeart/2005/8/layout/vProcess5"/>
    <dgm:cxn modelId="{A3E4491B-7799-4C5E-A98F-AEC412BE7063}" type="presParOf" srcId="{8AFBA316-B241-42AF-A6BF-950E833D0C0C}" destId="{3BC79B23-FC05-4BD3-9602-DBFCE5C94666}" srcOrd="9" destOrd="0" presId="urn:microsoft.com/office/officeart/2005/8/layout/vProcess5"/>
    <dgm:cxn modelId="{3C138D85-8ADE-4AF2-8582-AB97B62781D5}" type="presParOf" srcId="{8AFBA316-B241-42AF-A6BF-950E833D0C0C}" destId="{17860366-6A56-43EF-A986-595F15F203C2}" srcOrd="10" destOrd="0" presId="urn:microsoft.com/office/officeart/2005/8/layout/vProcess5"/>
    <dgm:cxn modelId="{FB03D309-3A64-4C82-866D-99D0F4E791EC}" type="presParOf" srcId="{8AFBA316-B241-42AF-A6BF-950E833D0C0C}" destId="{54C256BB-5489-4D0C-B9BF-967E4EA96D4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2CC18-57A2-470A-BCA3-4AC3B5D5782A}" type="doc">
      <dgm:prSet loTypeId="urn:microsoft.com/office/officeart/2005/8/layout/arrow4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948239F4-35E2-4DA2-9FD7-50FC952ED3F1}">
      <dgm:prSet custT="1"/>
      <dgm:spPr/>
      <dgm:t>
        <a:bodyPr/>
        <a:lstStyle/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1. p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rekid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trudnoće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vrši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se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na</a:t>
          </a:r>
          <a:endParaRPr lang="hr-HR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zahtjev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trudne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žene</a:t>
          </a:r>
          <a:endParaRPr lang="hr-H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CEA05-F295-4A7B-BE3F-4B3A963DA7AE}" type="parTrans" cxnId="{9D4EBA0E-57DF-480E-990E-9362AEB5D6ED}">
      <dgm:prSet/>
      <dgm:spPr/>
      <dgm:t>
        <a:bodyPr/>
        <a:lstStyle/>
        <a:p>
          <a:endParaRPr lang="hr-HR"/>
        </a:p>
      </dgm:t>
    </dgm:pt>
    <dgm:pt modelId="{C312697A-395E-4724-AEB5-54F140EEC6D4}" type="sibTrans" cxnId="{9D4EBA0E-57DF-480E-990E-9362AEB5D6ED}">
      <dgm:prSet/>
      <dgm:spPr/>
      <dgm:t>
        <a:bodyPr/>
        <a:lstStyle/>
        <a:p>
          <a:endParaRPr lang="hr-HR"/>
        </a:p>
      </dgm:t>
    </dgm:pt>
    <dgm:pt modelId="{D11818FE-DD69-4BAC-B7B2-D746AEA437A7}">
      <dgm:prSet custT="1"/>
      <dgm:spPr/>
      <dgm:t>
        <a:bodyPr/>
        <a:lstStyle/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za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prekid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trudnoće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koji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hr-HR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podnosi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maloljetnica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koja</a:t>
          </a:r>
          <a:endParaRPr lang="hr-HR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   nije navršila </a:t>
          </a:r>
          <a:r>
            <a:rPr lang="hr-HR" sz="2400" b="1" u="none" dirty="0">
              <a:latin typeface="Arial" panose="020B0604020202020204" pitchFamily="34" charset="0"/>
              <a:cs typeface="Arial" panose="020B0604020202020204" pitchFamily="34" charset="0"/>
            </a:rPr>
            <a:t>16 godina </a:t>
          </a:r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uz</a:t>
          </a:r>
        </a:p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hr-HR" sz="2400" dirty="0" err="1">
              <a:latin typeface="Arial" panose="020B0604020202020204" pitchFamily="34" charset="0"/>
              <a:cs typeface="Arial" panose="020B0604020202020204" pitchFamily="34" charset="0"/>
            </a:rPr>
            <a:t>zahtijev</a:t>
          </a:r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, potreban je i pristanak</a:t>
          </a:r>
        </a:p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   roditelja </a:t>
          </a:r>
        </a:p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</dgm:t>
    </dgm:pt>
    <dgm:pt modelId="{0CB56A9D-3634-4407-93DC-69CA0AAD1A8A}" type="parTrans" cxnId="{3C794E83-3F90-4E6E-9E7A-2A24F1AD5341}">
      <dgm:prSet/>
      <dgm:spPr/>
      <dgm:t>
        <a:bodyPr/>
        <a:lstStyle/>
        <a:p>
          <a:endParaRPr lang="hr-HR"/>
        </a:p>
      </dgm:t>
    </dgm:pt>
    <dgm:pt modelId="{3518583F-210D-483E-9E95-63422824C878}" type="sibTrans" cxnId="{3C794E83-3F90-4E6E-9E7A-2A24F1AD5341}">
      <dgm:prSet/>
      <dgm:spPr/>
      <dgm:t>
        <a:bodyPr/>
        <a:lstStyle/>
        <a:p>
          <a:endParaRPr lang="hr-HR"/>
        </a:p>
      </dgm:t>
    </dgm:pt>
    <dgm:pt modelId="{AEE0796D-B9EE-498E-A0BB-EF2FE6A392E9}" type="pres">
      <dgm:prSet presAssocID="{DA82CC18-57A2-470A-BCA3-4AC3B5D5782A}" presName="compositeShape" presStyleCnt="0">
        <dgm:presLayoutVars>
          <dgm:chMax val="2"/>
          <dgm:dir/>
          <dgm:resizeHandles val="exact"/>
        </dgm:presLayoutVars>
      </dgm:prSet>
      <dgm:spPr/>
    </dgm:pt>
    <dgm:pt modelId="{FF4BD23B-8945-48EA-AE6F-BBB451E6301A}" type="pres">
      <dgm:prSet presAssocID="{948239F4-35E2-4DA2-9FD7-50FC952ED3F1}" presName="upArrow" presStyleLbl="node1" presStyleIdx="0" presStyleCnt="2"/>
      <dgm:spPr/>
    </dgm:pt>
    <dgm:pt modelId="{CA3A99AA-8409-4981-ADCD-1B650E597FD6}" type="pres">
      <dgm:prSet presAssocID="{948239F4-35E2-4DA2-9FD7-50FC952ED3F1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010D908B-DDFB-423D-A5F7-00A405C20EE2}" type="pres">
      <dgm:prSet presAssocID="{D11818FE-DD69-4BAC-B7B2-D746AEA437A7}" presName="downArrow" presStyleLbl="node1" presStyleIdx="1" presStyleCnt="2"/>
      <dgm:spPr/>
    </dgm:pt>
    <dgm:pt modelId="{06F9BB83-41D6-4F10-A2C2-FCD38085B2CF}" type="pres">
      <dgm:prSet presAssocID="{D11818FE-DD69-4BAC-B7B2-D746AEA437A7}" presName="downArrowText" presStyleLbl="revTx" presStyleIdx="1" presStyleCnt="2" custScaleX="104087">
        <dgm:presLayoutVars>
          <dgm:chMax val="0"/>
          <dgm:bulletEnabled val="1"/>
        </dgm:presLayoutVars>
      </dgm:prSet>
      <dgm:spPr/>
    </dgm:pt>
  </dgm:ptLst>
  <dgm:cxnLst>
    <dgm:cxn modelId="{9D4EBA0E-57DF-480E-990E-9362AEB5D6ED}" srcId="{DA82CC18-57A2-470A-BCA3-4AC3B5D5782A}" destId="{948239F4-35E2-4DA2-9FD7-50FC952ED3F1}" srcOrd="0" destOrd="0" parTransId="{97ACEA05-F295-4A7B-BE3F-4B3A963DA7AE}" sibTransId="{C312697A-395E-4724-AEB5-54F140EEC6D4}"/>
    <dgm:cxn modelId="{5B9DEF62-AE09-46F7-A36C-5564A713C7F8}" type="presOf" srcId="{D11818FE-DD69-4BAC-B7B2-D746AEA437A7}" destId="{06F9BB83-41D6-4F10-A2C2-FCD38085B2CF}" srcOrd="0" destOrd="0" presId="urn:microsoft.com/office/officeart/2005/8/layout/arrow4"/>
    <dgm:cxn modelId="{3C794E83-3F90-4E6E-9E7A-2A24F1AD5341}" srcId="{DA82CC18-57A2-470A-BCA3-4AC3B5D5782A}" destId="{D11818FE-DD69-4BAC-B7B2-D746AEA437A7}" srcOrd="1" destOrd="0" parTransId="{0CB56A9D-3634-4407-93DC-69CA0AAD1A8A}" sibTransId="{3518583F-210D-483E-9E95-63422824C878}"/>
    <dgm:cxn modelId="{F1EE0295-A4D6-4D2C-B2A4-B39D11A3A5C9}" type="presOf" srcId="{948239F4-35E2-4DA2-9FD7-50FC952ED3F1}" destId="{CA3A99AA-8409-4981-ADCD-1B650E597FD6}" srcOrd="0" destOrd="0" presId="urn:microsoft.com/office/officeart/2005/8/layout/arrow4"/>
    <dgm:cxn modelId="{67B24FB7-B7FA-40BD-A656-B4F9C04E2DBF}" type="presOf" srcId="{DA82CC18-57A2-470A-BCA3-4AC3B5D5782A}" destId="{AEE0796D-B9EE-498E-A0BB-EF2FE6A392E9}" srcOrd="0" destOrd="0" presId="urn:microsoft.com/office/officeart/2005/8/layout/arrow4"/>
    <dgm:cxn modelId="{B480B187-6C99-40CF-B47D-EACD81EF7FAE}" type="presParOf" srcId="{AEE0796D-B9EE-498E-A0BB-EF2FE6A392E9}" destId="{FF4BD23B-8945-48EA-AE6F-BBB451E6301A}" srcOrd="0" destOrd="0" presId="urn:microsoft.com/office/officeart/2005/8/layout/arrow4"/>
    <dgm:cxn modelId="{7CBE3828-FBAE-4344-BB82-BE529E556C34}" type="presParOf" srcId="{AEE0796D-B9EE-498E-A0BB-EF2FE6A392E9}" destId="{CA3A99AA-8409-4981-ADCD-1B650E597FD6}" srcOrd="1" destOrd="0" presId="urn:microsoft.com/office/officeart/2005/8/layout/arrow4"/>
    <dgm:cxn modelId="{5A7BF298-1B2C-4DAE-8E58-78061868863D}" type="presParOf" srcId="{AEE0796D-B9EE-498E-A0BB-EF2FE6A392E9}" destId="{010D908B-DDFB-423D-A5F7-00A405C20EE2}" srcOrd="2" destOrd="0" presId="urn:microsoft.com/office/officeart/2005/8/layout/arrow4"/>
    <dgm:cxn modelId="{8703806D-7BA0-4A97-B687-EFEB9355094D}" type="presParOf" srcId="{AEE0796D-B9EE-498E-A0BB-EF2FE6A392E9}" destId="{06F9BB83-41D6-4F10-A2C2-FCD38085B2C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EE317F-F489-42F3-B2EB-83065EB2458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6E44FD-E9D1-4520-BD16-A41C819F8DE3}">
      <dgm:prSet/>
      <dgm:spPr/>
      <dgm:t>
        <a:bodyPr/>
        <a:lstStyle/>
        <a:p>
          <a:r>
            <a:rPr lang="hr-HR" dirty="0"/>
            <a:t>U prethistoriji zapisi o abortusu – </a:t>
          </a:r>
          <a:r>
            <a:rPr lang="hr-HR" dirty="0" err="1"/>
            <a:t>Ebersov</a:t>
          </a:r>
          <a:r>
            <a:rPr lang="hr-HR" dirty="0"/>
            <a:t> Papirus, </a:t>
          </a:r>
          <a:r>
            <a:rPr lang="hr-HR" dirty="0" err="1"/>
            <a:t>Hamurabijev</a:t>
          </a:r>
          <a:r>
            <a:rPr lang="hr-HR" dirty="0"/>
            <a:t> zakonik</a:t>
          </a:r>
          <a:endParaRPr lang="en-US" dirty="0"/>
        </a:p>
      </dgm:t>
    </dgm:pt>
    <dgm:pt modelId="{683F1B97-0B9F-41C5-9CE3-7F9E3B66BF7F}" type="parTrans" cxnId="{35E48243-72C8-4991-9263-4450348BB46C}">
      <dgm:prSet/>
      <dgm:spPr/>
      <dgm:t>
        <a:bodyPr/>
        <a:lstStyle/>
        <a:p>
          <a:endParaRPr lang="en-US"/>
        </a:p>
      </dgm:t>
    </dgm:pt>
    <dgm:pt modelId="{C138A715-C5CD-456A-A045-6F8A409AB884}" type="sibTrans" cxnId="{35E48243-72C8-4991-9263-4450348BB46C}">
      <dgm:prSet/>
      <dgm:spPr/>
      <dgm:t>
        <a:bodyPr/>
        <a:lstStyle/>
        <a:p>
          <a:endParaRPr lang="en-US"/>
        </a:p>
      </dgm:t>
    </dgm:pt>
    <dgm:pt modelId="{667E685C-B31F-4F86-B9A7-78734F7FE57C}">
      <dgm:prSet/>
      <dgm:spPr/>
      <dgm:t>
        <a:bodyPr/>
        <a:lstStyle/>
        <a:p>
          <a:r>
            <a:rPr lang="hr-HR"/>
            <a:t>U staroj Grčkoj pobačaj je bio toleriran kao i čedomorstvo</a:t>
          </a:r>
          <a:endParaRPr lang="en-US"/>
        </a:p>
      </dgm:t>
    </dgm:pt>
    <dgm:pt modelId="{BB2C5A73-EF7F-4FE5-9D24-CFC13BCD6841}" type="parTrans" cxnId="{F4E00B49-5281-4C44-AAB5-FDC81AF9F581}">
      <dgm:prSet/>
      <dgm:spPr/>
      <dgm:t>
        <a:bodyPr/>
        <a:lstStyle/>
        <a:p>
          <a:endParaRPr lang="en-US"/>
        </a:p>
      </dgm:t>
    </dgm:pt>
    <dgm:pt modelId="{78B76C22-E754-4731-917F-C693340C67C5}" type="sibTrans" cxnId="{F4E00B49-5281-4C44-AAB5-FDC81AF9F581}">
      <dgm:prSet/>
      <dgm:spPr/>
      <dgm:t>
        <a:bodyPr/>
        <a:lstStyle/>
        <a:p>
          <a:endParaRPr lang="en-US"/>
        </a:p>
      </dgm:t>
    </dgm:pt>
    <dgm:pt modelId="{99255F8F-6AF5-4708-AD69-FDEBE4A144E1}">
      <dgm:prSet/>
      <dgm:spPr/>
      <dgm:t>
        <a:bodyPr/>
        <a:lstStyle/>
        <a:p>
          <a:r>
            <a:rPr lang="hr-HR" dirty="0"/>
            <a:t>U Hipokratovoj zakletvi nalazimo zabranu pobačaja (jedne metode)</a:t>
          </a:r>
          <a:endParaRPr lang="en-US" dirty="0"/>
        </a:p>
      </dgm:t>
    </dgm:pt>
    <dgm:pt modelId="{C1B1D333-A0F2-4424-806E-F831FF88F537}" type="parTrans" cxnId="{304D25D7-EAFF-43CF-99E8-C2DBA49A5CE5}">
      <dgm:prSet/>
      <dgm:spPr/>
      <dgm:t>
        <a:bodyPr/>
        <a:lstStyle/>
        <a:p>
          <a:endParaRPr lang="en-US"/>
        </a:p>
      </dgm:t>
    </dgm:pt>
    <dgm:pt modelId="{40B55D87-5880-4DE0-8741-C05D6B752CF9}" type="sibTrans" cxnId="{304D25D7-EAFF-43CF-99E8-C2DBA49A5CE5}">
      <dgm:prSet/>
      <dgm:spPr/>
      <dgm:t>
        <a:bodyPr/>
        <a:lstStyle/>
        <a:p>
          <a:endParaRPr lang="en-US"/>
        </a:p>
      </dgm:t>
    </dgm:pt>
    <dgm:pt modelId="{9CF57F2D-A97A-4CCD-B123-670DDC7F67C2}">
      <dgm:prSet/>
      <dgm:spPr/>
      <dgm:t>
        <a:bodyPr/>
        <a:lstStyle/>
        <a:p>
          <a:r>
            <a:rPr lang="hr-HR"/>
            <a:t>(Kršćanstvo) Bog, a ne otac obitelji ima pravo nad životom i smrti</a:t>
          </a:r>
          <a:endParaRPr lang="en-US"/>
        </a:p>
      </dgm:t>
    </dgm:pt>
    <dgm:pt modelId="{434EE0C8-3B17-4FED-A5D8-11146903BDE8}" type="parTrans" cxnId="{09D8EBCF-81EB-497B-80EA-D481DF1C3620}">
      <dgm:prSet/>
      <dgm:spPr/>
      <dgm:t>
        <a:bodyPr/>
        <a:lstStyle/>
        <a:p>
          <a:endParaRPr lang="en-US"/>
        </a:p>
      </dgm:t>
    </dgm:pt>
    <dgm:pt modelId="{7EA7E060-A848-419A-AE18-CCE0CBB5B35D}" type="sibTrans" cxnId="{09D8EBCF-81EB-497B-80EA-D481DF1C3620}">
      <dgm:prSet/>
      <dgm:spPr/>
      <dgm:t>
        <a:bodyPr/>
        <a:lstStyle/>
        <a:p>
          <a:endParaRPr lang="en-US"/>
        </a:p>
      </dgm:t>
    </dgm:pt>
    <dgm:pt modelId="{4374F100-AC9E-40B1-9360-C00189081544}">
      <dgm:prSet/>
      <dgm:spPr/>
      <dgm:t>
        <a:bodyPr/>
        <a:lstStyle/>
        <a:p>
          <a:r>
            <a:rPr lang="hr-HR" dirty="0"/>
            <a:t>Vjerovanje da duša ulazi u tijelo samim začećem / ili 40. dan po začeću</a:t>
          </a:r>
          <a:endParaRPr lang="en-US" dirty="0"/>
        </a:p>
      </dgm:t>
    </dgm:pt>
    <dgm:pt modelId="{D7E45DB9-19B1-44BC-B794-CA29C69102F7}" type="parTrans" cxnId="{636CF14D-B170-4410-8ECF-3CF30E82142C}">
      <dgm:prSet/>
      <dgm:spPr/>
      <dgm:t>
        <a:bodyPr/>
        <a:lstStyle/>
        <a:p>
          <a:endParaRPr lang="en-US"/>
        </a:p>
      </dgm:t>
    </dgm:pt>
    <dgm:pt modelId="{8FBE7822-53F2-4970-94AA-372D8630AC2F}" type="sibTrans" cxnId="{636CF14D-B170-4410-8ECF-3CF30E82142C}">
      <dgm:prSet/>
      <dgm:spPr/>
      <dgm:t>
        <a:bodyPr/>
        <a:lstStyle/>
        <a:p>
          <a:endParaRPr lang="en-US"/>
        </a:p>
      </dgm:t>
    </dgm:pt>
    <dgm:pt modelId="{42EAFC57-3B04-436F-B598-08BD09B9CA75}">
      <dgm:prSet/>
      <dgm:spPr/>
      <dgm:t>
        <a:bodyPr/>
        <a:lstStyle/>
        <a:p>
          <a:r>
            <a:rPr lang="hr-HR" dirty="0"/>
            <a:t>Prosvjetiteljstvo - prevencija pobačaja, porast stanovništva</a:t>
          </a:r>
          <a:endParaRPr lang="en-US" dirty="0"/>
        </a:p>
      </dgm:t>
    </dgm:pt>
    <dgm:pt modelId="{4CFC4CCC-8AE4-499E-86C4-AB0AA2A7BA50}" type="parTrans" cxnId="{22757BB3-795B-42C4-A031-5554C7BED4AA}">
      <dgm:prSet/>
      <dgm:spPr/>
      <dgm:t>
        <a:bodyPr/>
        <a:lstStyle/>
        <a:p>
          <a:endParaRPr lang="en-US"/>
        </a:p>
      </dgm:t>
    </dgm:pt>
    <dgm:pt modelId="{54693EF4-0496-4516-944C-3B24E3FDC0DB}" type="sibTrans" cxnId="{22757BB3-795B-42C4-A031-5554C7BED4AA}">
      <dgm:prSet/>
      <dgm:spPr/>
      <dgm:t>
        <a:bodyPr/>
        <a:lstStyle/>
        <a:p>
          <a:endParaRPr lang="en-US"/>
        </a:p>
      </dgm:t>
    </dgm:pt>
    <dgm:pt modelId="{CA0810FF-B768-4BD4-8A35-4732F7CBB5A6}">
      <dgm:prSet/>
      <dgm:spPr/>
      <dgm:t>
        <a:bodyPr/>
        <a:lstStyle/>
        <a:p>
          <a:r>
            <a:rPr lang="hr-HR" dirty="0"/>
            <a:t>19. stoljeće- novi koncepti o začeću , embrio je živ od začeća, što utječe na crkvenu doktrinu začeće</a:t>
          </a:r>
          <a:endParaRPr lang="en-US" dirty="0"/>
        </a:p>
      </dgm:t>
    </dgm:pt>
    <dgm:pt modelId="{7EE16A19-838E-46F1-939B-4C5784CF25D5}" type="parTrans" cxnId="{02771B79-6B6E-4025-840C-1DBE8623C4A6}">
      <dgm:prSet/>
      <dgm:spPr/>
      <dgm:t>
        <a:bodyPr/>
        <a:lstStyle/>
        <a:p>
          <a:endParaRPr lang="en-US"/>
        </a:p>
      </dgm:t>
    </dgm:pt>
    <dgm:pt modelId="{76AEED5D-E7F9-4F14-B5DD-032B1531B33C}" type="sibTrans" cxnId="{02771B79-6B6E-4025-840C-1DBE8623C4A6}">
      <dgm:prSet/>
      <dgm:spPr/>
      <dgm:t>
        <a:bodyPr/>
        <a:lstStyle/>
        <a:p>
          <a:endParaRPr lang="en-US"/>
        </a:p>
      </dgm:t>
    </dgm:pt>
    <dgm:pt modelId="{09B508DC-6365-4872-8220-D8822A8E20CB}">
      <dgm:prSet/>
      <dgm:spPr/>
      <dgm:t>
        <a:bodyPr/>
        <a:lstStyle/>
        <a:p>
          <a:r>
            <a:rPr lang="hr-HR"/>
            <a:t>20 stoljeće, regulativa, uglavnom zabrana induciranog pobačaja</a:t>
          </a:r>
          <a:endParaRPr lang="en-US"/>
        </a:p>
      </dgm:t>
    </dgm:pt>
    <dgm:pt modelId="{76E6C8BF-C453-411E-B93F-38AD57C32ADF}" type="parTrans" cxnId="{D8201711-B9C2-45A5-A03C-A2FC1D9A03B4}">
      <dgm:prSet/>
      <dgm:spPr/>
      <dgm:t>
        <a:bodyPr/>
        <a:lstStyle/>
        <a:p>
          <a:endParaRPr lang="en-US"/>
        </a:p>
      </dgm:t>
    </dgm:pt>
    <dgm:pt modelId="{4951775F-D168-47C5-8903-660DDBAF17D8}" type="sibTrans" cxnId="{D8201711-B9C2-45A5-A03C-A2FC1D9A03B4}">
      <dgm:prSet/>
      <dgm:spPr/>
      <dgm:t>
        <a:bodyPr/>
        <a:lstStyle/>
        <a:p>
          <a:endParaRPr lang="en-US"/>
        </a:p>
      </dgm:t>
    </dgm:pt>
    <dgm:pt modelId="{F177F89B-8741-4E86-9CC0-FB72D74F6A74}">
      <dgm:prSet/>
      <dgm:spPr/>
      <dgm:t>
        <a:bodyPr/>
        <a:lstStyle/>
        <a:p>
          <a:r>
            <a:rPr lang="hr-HR" dirty="0"/>
            <a:t>Nacistička Njemačka – abortus se tolerira uz medicinske indikacije</a:t>
          </a:r>
          <a:endParaRPr lang="en-US" dirty="0"/>
        </a:p>
      </dgm:t>
    </dgm:pt>
    <dgm:pt modelId="{B4E91A39-A824-42B9-A2C3-2D43A412CD2F}" type="parTrans" cxnId="{5D3F2038-AA92-4B37-B37E-807B384BB462}">
      <dgm:prSet/>
      <dgm:spPr/>
      <dgm:t>
        <a:bodyPr/>
        <a:lstStyle/>
        <a:p>
          <a:endParaRPr lang="en-US"/>
        </a:p>
      </dgm:t>
    </dgm:pt>
    <dgm:pt modelId="{B68FE698-CE93-4206-AD91-F7A7293AD07B}" type="sibTrans" cxnId="{5D3F2038-AA92-4B37-B37E-807B384BB462}">
      <dgm:prSet/>
      <dgm:spPr/>
      <dgm:t>
        <a:bodyPr/>
        <a:lstStyle/>
        <a:p>
          <a:endParaRPr lang="en-US"/>
        </a:p>
      </dgm:t>
    </dgm:pt>
    <dgm:pt modelId="{C642AB4E-0D1F-4555-AA94-434FE11F38EC}">
      <dgm:prSet/>
      <dgm:spPr/>
      <dgm:t>
        <a:bodyPr/>
        <a:lstStyle/>
        <a:p>
          <a:r>
            <a:rPr lang="hr-HR" dirty="0"/>
            <a:t>1960/70te </a:t>
          </a:r>
          <a:r>
            <a:rPr lang="hr-HR" dirty="0" err="1"/>
            <a:t>kontraceptivne</a:t>
          </a:r>
          <a:r>
            <a:rPr lang="hr-HR" dirty="0"/>
            <a:t> metode, liberalna regulativa na području pobačaja u Zapadnoj Europi</a:t>
          </a:r>
          <a:endParaRPr lang="en-US" dirty="0"/>
        </a:p>
      </dgm:t>
    </dgm:pt>
    <dgm:pt modelId="{29B2C9F8-D042-48E2-B0DB-63D496F29185}" type="parTrans" cxnId="{A053035C-2EB1-40F7-B3EF-CABC4D1F35F0}">
      <dgm:prSet/>
      <dgm:spPr/>
      <dgm:t>
        <a:bodyPr/>
        <a:lstStyle/>
        <a:p>
          <a:endParaRPr lang="en-US"/>
        </a:p>
      </dgm:t>
    </dgm:pt>
    <dgm:pt modelId="{91ABF6D7-5240-4F9A-8A63-8FD6D079F14F}" type="sibTrans" cxnId="{A053035C-2EB1-40F7-B3EF-CABC4D1F35F0}">
      <dgm:prSet/>
      <dgm:spPr/>
      <dgm:t>
        <a:bodyPr/>
        <a:lstStyle/>
        <a:p>
          <a:endParaRPr lang="en-US"/>
        </a:p>
      </dgm:t>
    </dgm:pt>
    <dgm:pt modelId="{71C52976-90A7-364D-8114-95043CB685A8}" type="pres">
      <dgm:prSet presAssocID="{79EE317F-F489-42F3-B2EB-83065EB24586}" presName="Name0" presStyleCnt="0">
        <dgm:presLayoutVars>
          <dgm:dir/>
          <dgm:resizeHandles val="exact"/>
        </dgm:presLayoutVars>
      </dgm:prSet>
      <dgm:spPr/>
    </dgm:pt>
    <dgm:pt modelId="{91F5C0EB-8DA0-8F47-9839-F6F6611E3261}" type="pres">
      <dgm:prSet presAssocID="{D16E44FD-E9D1-4520-BD16-A41C819F8DE3}" presName="node" presStyleLbl="node1" presStyleIdx="0" presStyleCnt="10">
        <dgm:presLayoutVars>
          <dgm:bulletEnabled val="1"/>
        </dgm:presLayoutVars>
      </dgm:prSet>
      <dgm:spPr/>
    </dgm:pt>
    <dgm:pt modelId="{2B74344B-8A82-704E-97EF-FBE4766DF4B8}" type="pres">
      <dgm:prSet presAssocID="{C138A715-C5CD-456A-A045-6F8A409AB884}" presName="sibTrans" presStyleLbl="sibTrans1D1" presStyleIdx="0" presStyleCnt="9"/>
      <dgm:spPr/>
    </dgm:pt>
    <dgm:pt modelId="{5CF03B22-6E99-EC41-A63B-8AF23672328E}" type="pres">
      <dgm:prSet presAssocID="{C138A715-C5CD-456A-A045-6F8A409AB884}" presName="connectorText" presStyleLbl="sibTrans1D1" presStyleIdx="0" presStyleCnt="9"/>
      <dgm:spPr/>
    </dgm:pt>
    <dgm:pt modelId="{DB1E29FA-9AF0-5248-9421-26DA4A0788CB}" type="pres">
      <dgm:prSet presAssocID="{667E685C-B31F-4F86-B9A7-78734F7FE57C}" presName="node" presStyleLbl="node1" presStyleIdx="1" presStyleCnt="10">
        <dgm:presLayoutVars>
          <dgm:bulletEnabled val="1"/>
        </dgm:presLayoutVars>
      </dgm:prSet>
      <dgm:spPr/>
    </dgm:pt>
    <dgm:pt modelId="{C893DFED-8ED9-7B45-AE80-1DF2CF5B873F}" type="pres">
      <dgm:prSet presAssocID="{78B76C22-E754-4731-917F-C693340C67C5}" presName="sibTrans" presStyleLbl="sibTrans1D1" presStyleIdx="1" presStyleCnt="9"/>
      <dgm:spPr/>
    </dgm:pt>
    <dgm:pt modelId="{88463751-F123-6343-8A12-2B6E6B5F848C}" type="pres">
      <dgm:prSet presAssocID="{78B76C22-E754-4731-917F-C693340C67C5}" presName="connectorText" presStyleLbl="sibTrans1D1" presStyleIdx="1" presStyleCnt="9"/>
      <dgm:spPr/>
    </dgm:pt>
    <dgm:pt modelId="{60D2E7AD-BEDF-4145-8F65-D2A7E0818904}" type="pres">
      <dgm:prSet presAssocID="{99255F8F-6AF5-4708-AD69-FDEBE4A144E1}" presName="node" presStyleLbl="node1" presStyleIdx="2" presStyleCnt="10">
        <dgm:presLayoutVars>
          <dgm:bulletEnabled val="1"/>
        </dgm:presLayoutVars>
      </dgm:prSet>
      <dgm:spPr/>
    </dgm:pt>
    <dgm:pt modelId="{65D8746D-A2A7-B247-A27A-6511BFF11087}" type="pres">
      <dgm:prSet presAssocID="{40B55D87-5880-4DE0-8741-C05D6B752CF9}" presName="sibTrans" presStyleLbl="sibTrans1D1" presStyleIdx="2" presStyleCnt="9"/>
      <dgm:spPr/>
    </dgm:pt>
    <dgm:pt modelId="{5A295B47-95DD-AA40-9476-C364491CD518}" type="pres">
      <dgm:prSet presAssocID="{40B55D87-5880-4DE0-8741-C05D6B752CF9}" presName="connectorText" presStyleLbl="sibTrans1D1" presStyleIdx="2" presStyleCnt="9"/>
      <dgm:spPr/>
    </dgm:pt>
    <dgm:pt modelId="{8C0702F7-D907-EB4E-BECC-140B526DFEFA}" type="pres">
      <dgm:prSet presAssocID="{9CF57F2D-A97A-4CCD-B123-670DDC7F67C2}" presName="node" presStyleLbl="node1" presStyleIdx="3" presStyleCnt="10">
        <dgm:presLayoutVars>
          <dgm:bulletEnabled val="1"/>
        </dgm:presLayoutVars>
      </dgm:prSet>
      <dgm:spPr/>
    </dgm:pt>
    <dgm:pt modelId="{3E3EDF74-932D-F04D-B854-6A4FE50AB62F}" type="pres">
      <dgm:prSet presAssocID="{7EA7E060-A848-419A-AE18-CCE0CBB5B35D}" presName="sibTrans" presStyleLbl="sibTrans1D1" presStyleIdx="3" presStyleCnt="9"/>
      <dgm:spPr/>
    </dgm:pt>
    <dgm:pt modelId="{F259621D-7AA8-2D4F-9853-33557620091A}" type="pres">
      <dgm:prSet presAssocID="{7EA7E060-A848-419A-AE18-CCE0CBB5B35D}" presName="connectorText" presStyleLbl="sibTrans1D1" presStyleIdx="3" presStyleCnt="9"/>
      <dgm:spPr/>
    </dgm:pt>
    <dgm:pt modelId="{D2292833-1673-924C-BC7E-1EB3E4F4F3EE}" type="pres">
      <dgm:prSet presAssocID="{4374F100-AC9E-40B1-9360-C00189081544}" presName="node" presStyleLbl="node1" presStyleIdx="4" presStyleCnt="10">
        <dgm:presLayoutVars>
          <dgm:bulletEnabled val="1"/>
        </dgm:presLayoutVars>
      </dgm:prSet>
      <dgm:spPr/>
    </dgm:pt>
    <dgm:pt modelId="{15F71554-34A6-334D-8310-86E8B7F1D58D}" type="pres">
      <dgm:prSet presAssocID="{8FBE7822-53F2-4970-94AA-372D8630AC2F}" presName="sibTrans" presStyleLbl="sibTrans1D1" presStyleIdx="4" presStyleCnt="9"/>
      <dgm:spPr/>
    </dgm:pt>
    <dgm:pt modelId="{775BF1F2-5272-E444-B410-5807554E9897}" type="pres">
      <dgm:prSet presAssocID="{8FBE7822-53F2-4970-94AA-372D8630AC2F}" presName="connectorText" presStyleLbl="sibTrans1D1" presStyleIdx="4" presStyleCnt="9"/>
      <dgm:spPr/>
    </dgm:pt>
    <dgm:pt modelId="{909A05C0-D0A8-D44C-ABD8-F58BEA51139D}" type="pres">
      <dgm:prSet presAssocID="{42EAFC57-3B04-436F-B598-08BD09B9CA75}" presName="node" presStyleLbl="node1" presStyleIdx="5" presStyleCnt="10">
        <dgm:presLayoutVars>
          <dgm:bulletEnabled val="1"/>
        </dgm:presLayoutVars>
      </dgm:prSet>
      <dgm:spPr/>
    </dgm:pt>
    <dgm:pt modelId="{844CE6B8-4B06-F945-BBE4-97F9651782A5}" type="pres">
      <dgm:prSet presAssocID="{54693EF4-0496-4516-944C-3B24E3FDC0DB}" presName="sibTrans" presStyleLbl="sibTrans1D1" presStyleIdx="5" presStyleCnt="9"/>
      <dgm:spPr/>
    </dgm:pt>
    <dgm:pt modelId="{6548FB94-D707-8C4E-90B4-B3F42147C094}" type="pres">
      <dgm:prSet presAssocID="{54693EF4-0496-4516-944C-3B24E3FDC0DB}" presName="connectorText" presStyleLbl="sibTrans1D1" presStyleIdx="5" presStyleCnt="9"/>
      <dgm:spPr/>
    </dgm:pt>
    <dgm:pt modelId="{58F5A4EB-1A01-BC4C-9B2F-F5686BE459EC}" type="pres">
      <dgm:prSet presAssocID="{CA0810FF-B768-4BD4-8A35-4732F7CBB5A6}" presName="node" presStyleLbl="node1" presStyleIdx="6" presStyleCnt="10">
        <dgm:presLayoutVars>
          <dgm:bulletEnabled val="1"/>
        </dgm:presLayoutVars>
      </dgm:prSet>
      <dgm:spPr/>
    </dgm:pt>
    <dgm:pt modelId="{21B9E992-ABE0-F140-B226-E707F442D725}" type="pres">
      <dgm:prSet presAssocID="{76AEED5D-E7F9-4F14-B5DD-032B1531B33C}" presName="sibTrans" presStyleLbl="sibTrans1D1" presStyleIdx="6" presStyleCnt="9"/>
      <dgm:spPr/>
    </dgm:pt>
    <dgm:pt modelId="{D4FE72E5-47F0-564E-939A-532F6AC4A326}" type="pres">
      <dgm:prSet presAssocID="{76AEED5D-E7F9-4F14-B5DD-032B1531B33C}" presName="connectorText" presStyleLbl="sibTrans1D1" presStyleIdx="6" presStyleCnt="9"/>
      <dgm:spPr/>
    </dgm:pt>
    <dgm:pt modelId="{1D2A85B5-D90C-4043-8FB8-632102BE08EA}" type="pres">
      <dgm:prSet presAssocID="{09B508DC-6365-4872-8220-D8822A8E20CB}" presName="node" presStyleLbl="node1" presStyleIdx="7" presStyleCnt="10">
        <dgm:presLayoutVars>
          <dgm:bulletEnabled val="1"/>
        </dgm:presLayoutVars>
      </dgm:prSet>
      <dgm:spPr/>
    </dgm:pt>
    <dgm:pt modelId="{13C20576-92FC-0A4A-A662-43131EDA1C8C}" type="pres">
      <dgm:prSet presAssocID="{4951775F-D168-47C5-8903-660DDBAF17D8}" presName="sibTrans" presStyleLbl="sibTrans1D1" presStyleIdx="7" presStyleCnt="9"/>
      <dgm:spPr/>
    </dgm:pt>
    <dgm:pt modelId="{71A22D61-1375-194D-874E-46FEF0C8633F}" type="pres">
      <dgm:prSet presAssocID="{4951775F-D168-47C5-8903-660DDBAF17D8}" presName="connectorText" presStyleLbl="sibTrans1D1" presStyleIdx="7" presStyleCnt="9"/>
      <dgm:spPr/>
    </dgm:pt>
    <dgm:pt modelId="{60E1629D-A549-EE4B-8ADB-6025F38E8BC9}" type="pres">
      <dgm:prSet presAssocID="{F177F89B-8741-4E86-9CC0-FB72D74F6A74}" presName="node" presStyleLbl="node1" presStyleIdx="8" presStyleCnt="10">
        <dgm:presLayoutVars>
          <dgm:bulletEnabled val="1"/>
        </dgm:presLayoutVars>
      </dgm:prSet>
      <dgm:spPr/>
    </dgm:pt>
    <dgm:pt modelId="{30D1833B-E3C8-E346-AC51-270E5F3C1274}" type="pres">
      <dgm:prSet presAssocID="{B68FE698-CE93-4206-AD91-F7A7293AD07B}" presName="sibTrans" presStyleLbl="sibTrans1D1" presStyleIdx="8" presStyleCnt="9"/>
      <dgm:spPr/>
    </dgm:pt>
    <dgm:pt modelId="{2D3D9DA0-84F1-AA42-B58F-064440AD1E2A}" type="pres">
      <dgm:prSet presAssocID="{B68FE698-CE93-4206-AD91-F7A7293AD07B}" presName="connectorText" presStyleLbl="sibTrans1D1" presStyleIdx="8" presStyleCnt="9"/>
      <dgm:spPr/>
    </dgm:pt>
    <dgm:pt modelId="{1DA4550B-21D3-8941-8E8F-76FFFCAAAB4F}" type="pres">
      <dgm:prSet presAssocID="{C642AB4E-0D1F-4555-AA94-434FE11F38EC}" presName="node" presStyleLbl="node1" presStyleIdx="9" presStyleCnt="10">
        <dgm:presLayoutVars>
          <dgm:bulletEnabled val="1"/>
        </dgm:presLayoutVars>
      </dgm:prSet>
      <dgm:spPr/>
    </dgm:pt>
  </dgm:ptLst>
  <dgm:cxnLst>
    <dgm:cxn modelId="{F092450C-55A6-3C42-BD7A-36E936084BCB}" type="presOf" srcId="{9CF57F2D-A97A-4CCD-B123-670DDC7F67C2}" destId="{8C0702F7-D907-EB4E-BECC-140B526DFEFA}" srcOrd="0" destOrd="0" presId="urn:microsoft.com/office/officeart/2016/7/layout/RepeatingBendingProcessNew"/>
    <dgm:cxn modelId="{D8201711-B9C2-45A5-A03C-A2FC1D9A03B4}" srcId="{79EE317F-F489-42F3-B2EB-83065EB24586}" destId="{09B508DC-6365-4872-8220-D8822A8E20CB}" srcOrd="7" destOrd="0" parTransId="{76E6C8BF-C453-411E-B93F-38AD57C32ADF}" sibTransId="{4951775F-D168-47C5-8903-660DDBAF17D8}"/>
    <dgm:cxn modelId="{9B140D26-77FA-6E45-B8BA-36CEA590C12E}" type="presOf" srcId="{CA0810FF-B768-4BD4-8A35-4732F7CBB5A6}" destId="{58F5A4EB-1A01-BC4C-9B2F-F5686BE459EC}" srcOrd="0" destOrd="0" presId="urn:microsoft.com/office/officeart/2016/7/layout/RepeatingBendingProcessNew"/>
    <dgm:cxn modelId="{8BD28628-584E-0E4F-BD69-9C053F800040}" type="presOf" srcId="{54693EF4-0496-4516-944C-3B24E3FDC0DB}" destId="{6548FB94-D707-8C4E-90B4-B3F42147C094}" srcOrd="1" destOrd="0" presId="urn:microsoft.com/office/officeart/2016/7/layout/RepeatingBendingProcessNew"/>
    <dgm:cxn modelId="{BCB73230-50D8-3D4E-B6DC-234136F2CD70}" type="presOf" srcId="{4951775F-D168-47C5-8903-660DDBAF17D8}" destId="{71A22D61-1375-194D-874E-46FEF0C8633F}" srcOrd="1" destOrd="0" presId="urn:microsoft.com/office/officeart/2016/7/layout/RepeatingBendingProcessNew"/>
    <dgm:cxn modelId="{5D3F2038-AA92-4B37-B37E-807B384BB462}" srcId="{79EE317F-F489-42F3-B2EB-83065EB24586}" destId="{F177F89B-8741-4E86-9CC0-FB72D74F6A74}" srcOrd="8" destOrd="0" parTransId="{B4E91A39-A824-42B9-A2C3-2D43A412CD2F}" sibTransId="{B68FE698-CE93-4206-AD91-F7A7293AD07B}"/>
    <dgm:cxn modelId="{A053035C-2EB1-40F7-B3EF-CABC4D1F35F0}" srcId="{79EE317F-F489-42F3-B2EB-83065EB24586}" destId="{C642AB4E-0D1F-4555-AA94-434FE11F38EC}" srcOrd="9" destOrd="0" parTransId="{29B2C9F8-D042-48E2-B0DB-63D496F29185}" sibTransId="{91ABF6D7-5240-4F9A-8A63-8FD6D079F14F}"/>
    <dgm:cxn modelId="{A004F45E-D618-0F4E-8EEE-477357DFD0AA}" type="presOf" srcId="{667E685C-B31F-4F86-B9A7-78734F7FE57C}" destId="{DB1E29FA-9AF0-5248-9421-26DA4A0788CB}" srcOrd="0" destOrd="0" presId="urn:microsoft.com/office/officeart/2016/7/layout/RepeatingBendingProcessNew"/>
    <dgm:cxn modelId="{F3C9CB61-CB9C-9440-BABD-0D50C0DB5259}" type="presOf" srcId="{40B55D87-5880-4DE0-8741-C05D6B752CF9}" destId="{65D8746D-A2A7-B247-A27A-6511BFF11087}" srcOrd="0" destOrd="0" presId="urn:microsoft.com/office/officeart/2016/7/layout/RepeatingBendingProcessNew"/>
    <dgm:cxn modelId="{21BDFF42-4147-4240-8DAD-AE33FE3F0FEF}" type="presOf" srcId="{B68FE698-CE93-4206-AD91-F7A7293AD07B}" destId="{30D1833B-E3C8-E346-AC51-270E5F3C1274}" srcOrd="0" destOrd="0" presId="urn:microsoft.com/office/officeart/2016/7/layout/RepeatingBendingProcessNew"/>
    <dgm:cxn modelId="{35E48243-72C8-4991-9263-4450348BB46C}" srcId="{79EE317F-F489-42F3-B2EB-83065EB24586}" destId="{D16E44FD-E9D1-4520-BD16-A41C819F8DE3}" srcOrd="0" destOrd="0" parTransId="{683F1B97-0B9F-41C5-9CE3-7F9E3B66BF7F}" sibTransId="{C138A715-C5CD-456A-A045-6F8A409AB884}"/>
    <dgm:cxn modelId="{56B1A648-8F6D-5447-96BA-F4AE1D8F395D}" type="presOf" srcId="{F177F89B-8741-4E86-9CC0-FB72D74F6A74}" destId="{60E1629D-A549-EE4B-8ADB-6025F38E8BC9}" srcOrd="0" destOrd="0" presId="urn:microsoft.com/office/officeart/2016/7/layout/RepeatingBendingProcessNew"/>
    <dgm:cxn modelId="{6D7BA948-5577-484E-B8FA-4D02065065E2}" type="presOf" srcId="{54693EF4-0496-4516-944C-3B24E3FDC0DB}" destId="{844CE6B8-4B06-F945-BBE4-97F9651782A5}" srcOrd="0" destOrd="0" presId="urn:microsoft.com/office/officeart/2016/7/layout/RepeatingBendingProcessNew"/>
    <dgm:cxn modelId="{F4E00B49-5281-4C44-AAB5-FDC81AF9F581}" srcId="{79EE317F-F489-42F3-B2EB-83065EB24586}" destId="{667E685C-B31F-4F86-B9A7-78734F7FE57C}" srcOrd="1" destOrd="0" parTransId="{BB2C5A73-EF7F-4FE5-9D24-CFC13BCD6841}" sibTransId="{78B76C22-E754-4731-917F-C693340C67C5}"/>
    <dgm:cxn modelId="{636CF14D-B170-4410-8ECF-3CF30E82142C}" srcId="{79EE317F-F489-42F3-B2EB-83065EB24586}" destId="{4374F100-AC9E-40B1-9360-C00189081544}" srcOrd="4" destOrd="0" parTransId="{D7E45DB9-19B1-44BC-B794-CA29C69102F7}" sibTransId="{8FBE7822-53F2-4970-94AA-372D8630AC2F}"/>
    <dgm:cxn modelId="{6986316F-AB60-0B4C-95F4-8F673D2C03F1}" type="presOf" srcId="{8FBE7822-53F2-4970-94AA-372D8630AC2F}" destId="{15F71554-34A6-334D-8310-86E8B7F1D58D}" srcOrd="0" destOrd="0" presId="urn:microsoft.com/office/officeart/2016/7/layout/RepeatingBendingProcessNew"/>
    <dgm:cxn modelId="{3E873878-2A79-AA46-8DF2-9408AA997B3A}" type="presOf" srcId="{42EAFC57-3B04-436F-B598-08BD09B9CA75}" destId="{909A05C0-D0A8-D44C-ABD8-F58BEA51139D}" srcOrd="0" destOrd="0" presId="urn:microsoft.com/office/officeart/2016/7/layout/RepeatingBendingProcessNew"/>
    <dgm:cxn modelId="{02771B79-6B6E-4025-840C-1DBE8623C4A6}" srcId="{79EE317F-F489-42F3-B2EB-83065EB24586}" destId="{CA0810FF-B768-4BD4-8A35-4732F7CBB5A6}" srcOrd="6" destOrd="0" parTransId="{7EE16A19-838E-46F1-939B-4C5784CF25D5}" sibTransId="{76AEED5D-E7F9-4F14-B5DD-032B1531B33C}"/>
    <dgm:cxn modelId="{D039B759-47A3-6B49-BF7C-6C78E3706024}" type="presOf" srcId="{C138A715-C5CD-456A-A045-6F8A409AB884}" destId="{5CF03B22-6E99-EC41-A63B-8AF23672328E}" srcOrd="1" destOrd="0" presId="urn:microsoft.com/office/officeart/2016/7/layout/RepeatingBendingProcessNew"/>
    <dgm:cxn modelId="{6D8F5488-7188-C542-BAC9-CED8C95E22AA}" type="presOf" srcId="{C642AB4E-0D1F-4555-AA94-434FE11F38EC}" destId="{1DA4550B-21D3-8941-8E8F-76FFFCAAAB4F}" srcOrd="0" destOrd="0" presId="urn:microsoft.com/office/officeart/2016/7/layout/RepeatingBendingProcessNew"/>
    <dgm:cxn modelId="{E242248F-BA11-AE46-BFDA-140679D7EE56}" type="presOf" srcId="{7EA7E060-A848-419A-AE18-CCE0CBB5B35D}" destId="{3E3EDF74-932D-F04D-B854-6A4FE50AB62F}" srcOrd="0" destOrd="0" presId="urn:microsoft.com/office/officeart/2016/7/layout/RepeatingBendingProcessNew"/>
    <dgm:cxn modelId="{D918EB8F-83B1-6640-80FD-045FCB1EDB17}" type="presOf" srcId="{78B76C22-E754-4731-917F-C693340C67C5}" destId="{88463751-F123-6343-8A12-2B6E6B5F848C}" srcOrd="1" destOrd="0" presId="urn:microsoft.com/office/officeart/2016/7/layout/RepeatingBendingProcessNew"/>
    <dgm:cxn modelId="{37D825B3-1BB0-E944-8870-DDB609AB0AA3}" type="presOf" srcId="{09B508DC-6365-4872-8220-D8822A8E20CB}" destId="{1D2A85B5-D90C-4043-8FB8-632102BE08EA}" srcOrd="0" destOrd="0" presId="urn:microsoft.com/office/officeart/2016/7/layout/RepeatingBendingProcessNew"/>
    <dgm:cxn modelId="{22757BB3-795B-42C4-A031-5554C7BED4AA}" srcId="{79EE317F-F489-42F3-B2EB-83065EB24586}" destId="{42EAFC57-3B04-436F-B598-08BD09B9CA75}" srcOrd="5" destOrd="0" parTransId="{4CFC4CCC-8AE4-499E-86C4-AB0AA2A7BA50}" sibTransId="{54693EF4-0496-4516-944C-3B24E3FDC0DB}"/>
    <dgm:cxn modelId="{31EAE9B8-C28A-4143-9142-EED2F2B61FFB}" type="presOf" srcId="{76AEED5D-E7F9-4F14-B5DD-032B1531B33C}" destId="{D4FE72E5-47F0-564E-939A-532F6AC4A326}" srcOrd="1" destOrd="0" presId="urn:microsoft.com/office/officeart/2016/7/layout/RepeatingBendingProcessNew"/>
    <dgm:cxn modelId="{64B922BB-370D-4847-AC0A-818B65D5A3FD}" type="presOf" srcId="{C138A715-C5CD-456A-A045-6F8A409AB884}" destId="{2B74344B-8A82-704E-97EF-FBE4766DF4B8}" srcOrd="0" destOrd="0" presId="urn:microsoft.com/office/officeart/2016/7/layout/RepeatingBendingProcessNew"/>
    <dgm:cxn modelId="{872E30BF-A625-B941-A847-BD9EFB354769}" type="presOf" srcId="{4951775F-D168-47C5-8903-660DDBAF17D8}" destId="{13C20576-92FC-0A4A-A662-43131EDA1C8C}" srcOrd="0" destOrd="0" presId="urn:microsoft.com/office/officeart/2016/7/layout/RepeatingBendingProcessNew"/>
    <dgm:cxn modelId="{0DC5EBC5-F9B8-DC47-ACA4-F58749D77084}" type="presOf" srcId="{7EA7E060-A848-419A-AE18-CCE0CBB5B35D}" destId="{F259621D-7AA8-2D4F-9853-33557620091A}" srcOrd="1" destOrd="0" presId="urn:microsoft.com/office/officeart/2016/7/layout/RepeatingBendingProcessNew"/>
    <dgm:cxn modelId="{DA3E64C9-5393-7D4E-883A-BB2324984920}" type="presOf" srcId="{76AEED5D-E7F9-4F14-B5DD-032B1531B33C}" destId="{21B9E992-ABE0-F140-B226-E707F442D725}" srcOrd="0" destOrd="0" presId="urn:microsoft.com/office/officeart/2016/7/layout/RepeatingBendingProcessNew"/>
    <dgm:cxn modelId="{A60158CD-82FD-3D46-8A7A-68F39C6AD110}" type="presOf" srcId="{79EE317F-F489-42F3-B2EB-83065EB24586}" destId="{71C52976-90A7-364D-8114-95043CB685A8}" srcOrd="0" destOrd="0" presId="urn:microsoft.com/office/officeart/2016/7/layout/RepeatingBendingProcessNew"/>
    <dgm:cxn modelId="{DD6760CE-9FAA-B340-B1B5-13EFB7FFBC57}" type="presOf" srcId="{4374F100-AC9E-40B1-9360-C00189081544}" destId="{D2292833-1673-924C-BC7E-1EB3E4F4F3EE}" srcOrd="0" destOrd="0" presId="urn:microsoft.com/office/officeart/2016/7/layout/RepeatingBendingProcessNew"/>
    <dgm:cxn modelId="{09D8EBCF-81EB-497B-80EA-D481DF1C3620}" srcId="{79EE317F-F489-42F3-B2EB-83065EB24586}" destId="{9CF57F2D-A97A-4CCD-B123-670DDC7F67C2}" srcOrd="3" destOrd="0" parTransId="{434EE0C8-3B17-4FED-A5D8-11146903BDE8}" sibTransId="{7EA7E060-A848-419A-AE18-CCE0CBB5B35D}"/>
    <dgm:cxn modelId="{8DA5B0D3-9748-6148-84A8-C9EDE0A71FEE}" type="presOf" srcId="{8FBE7822-53F2-4970-94AA-372D8630AC2F}" destId="{775BF1F2-5272-E444-B410-5807554E9897}" srcOrd="1" destOrd="0" presId="urn:microsoft.com/office/officeart/2016/7/layout/RepeatingBendingProcessNew"/>
    <dgm:cxn modelId="{304D25D7-EAFF-43CF-99E8-C2DBA49A5CE5}" srcId="{79EE317F-F489-42F3-B2EB-83065EB24586}" destId="{99255F8F-6AF5-4708-AD69-FDEBE4A144E1}" srcOrd="2" destOrd="0" parTransId="{C1B1D333-A0F2-4424-806E-F831FF88F537}" sibTransId="{40B55D87-5880-4DE0-8741-C05D6B752CF9}"/>
    <dgm:cxn modelId="{D50529DD-AD40-1D4E-839F-F85FCBC78CA5}" type="presOf" srcId="{99255F8F-6AF5-4708-AD69-FDEBE4A144E1}" destId="{60D2E7AD-BEDF-4145-8F65-D2A7E0818904}" srcOrd="0" destOrd="0" presId="urn:microsoft.com/office/officeart/2016/7/layout/RepeatingBendingProcessNew"/>
    <dgm:cxn modelId="{3DE531EB-F6EF-BB41-91C2-1785080F2BB8}" type="presOf" srcId="{D16E44FD-E9D1-4520-BD16-A41C819F8DE3}" destId="{91F5C0EB-8DA0-8F47-9839-F6F6611E3261}" srcOrd="0" destOrd="0" presId="urn:microsoft.com/office/officeart/2016/7/layout/RepeatingBendingProcessNew"/>
    <dgm:cxn modelId="{975CDFF3-5DE3-D441-9083-1D84D7F4AEFD}" type="presOf" srcId="{40B55D87-5880-4DE0-8741-C05D6B752CF9}" destId="{5A295B47-95DD-AA40-9476-C364491CD518}" srcOrd="1" destOrd="0" presId="urn:microsoft.com/office/officeart/2016/7/layout/RepeatingBendingProcessNew"/>
    <dgm:cxn modelId="{A3BC8AFC-5800-7B4B-84CB-DAFE8AA47FD7}" type="presOf" srcId="{B68FE698-CE93-4206-AD91-F7A7293AD07B}" destId="{2D3D9DA0-84F1-AA42-B58F-064440AD1E2A}" srcOrd="1" destOrd="0" presId="urn:microsoft.com/office/officeart/2016/7/layout/RepeatingBendingProcessNew"/>
    <dgm:cxn modelId="{9E551DFF-A149-7546-87EF-7B3BA5611312}" type="presOf" srcId="{78B76C22-E754-4731-917F-C693340C67C5}" destId="{C893DFED-8ED9-7B45-AE80-1DF2CF5B873F}" srcOrd="0" destOrd="0" presId="urn:microsoft.com/office/officeart/2016/7/layout/RepeatingBendingProcessNew"/>
    <dgm:cxn modelId="{F725CD83-622A-D543-A32B-085510A94CD3}" type="presParOf" srcId="{71C52976-90A7-364D-8114-95043CB685A8}" destId="{91F5C0EB-8DA0-8F47-9839-F6F6611E3261}" srcOrd="0" destOrd="0" presId="urn:microsoft.com/office/officeart/2016/7/layout/RepeatingBendingProcessNew"/>
    <dgm:cxn modelId="{6AB644D3-C517-0E4E-A3F9-CD1F0CDC48FF}" type="presParOf" srcId="{71C52976-90A7-364D-8114-95043CB685A8}" destId="{2B74344B-8A82-704E-97EF-FBE4766DF4B8}" srcOrd="1" destOrd="0" presId="urn:microsoft.com/office/officeart/2016/7/layout/RepeatingBendingProcessNew"/>
    <dgm:cxn modelId="{E735FF35-5CA7-C048-AB83-93DE577A783E}" type="presParOf" srcId="{2B74344B-8A82-704E-97EF-FBE4766DF4B8}" destId="{5CF03B22-6E99-EC41-A63B-8AF23672328E}" srcOrd="0" destOrd="0" presId="urn:microsoft.com/office/officeart/2016/7/layout/RepeatingBendingProcessNew"/>
    <dgm:cxn modelId="{38A620C5-700C-204D-BFFC-9FA3F7F41E25}" type="presParOf" srcId="{71C52976-90A7-364D-8114-95043CB685A8}" destId="{DB1E29FA-9AF0-5248-9421-26DA4A0788CB}" srcOrd="2" destOrd="0" presId="urn:microsoft.com/office/officeart/2016/7/layout/RepeatingBendingProcessNew"/>
    <dgm:cxn modelId="{8C420BAD-665C-5246-81D1-290D590A7EF1}" type="presParOf" srcId="{71C52976-90A7-364D-8114-95043CB685A8}" destId="{C893DFED-8ED9-7B45-AE80-1DF2CF5B873F}" srcOrd="3" destOrd="0" presId="urn:microsoft.com/office/officeart/2016/7/layout/RepeatingBendingProcessNew"/>
    <dgm:cxn modelId="{F2C4FE33-37A9-2A4A-9605-18929D4EC7E1}" type="presParOf" srcId="{C893DFED-8ED9-7B45-AE80-1DF2CF5B873F}" destId="{88463751-F123-6343-8A12-2B6E6B5F848C}" srcOrd="0" destOrd="0" presId="urn:microsoft.com/office/officeart/2016/7/layout/RepeatingBendingProcessNew"/>
    <dgm:cxn modelId="{75FEB234-45AA-744F-8695-35223E9AA40D}" type="presParOf" srcId="{71C52976-90A7-364D-8114-95043CB685A8}" destId="{60D2E7AD-BEDF-4145-8F65-D2A7E0818904}" srcOrd="4" destOrd="0" presId="urn:microsoft.com/office/officeart/2016/7/layout/RepeatingBendingProcessNew"/>
    <dgm:cxn modelId="{C4D352F6-A5B6-2849-8964-9AFB04DA63E7}" type="presParOf" srcId="{71C52976-90A7-364D-8114-95043CB685A8}" destId="{65D8746D-A2A7-B247-A27A-6511BFF11087}" srcOrd="5" destOrd="0" presId="urn:microsoft.com/office/officeart/2016/7/layout/RepeatingBendingProcessNew"/>
    <dgm:cxn modelId="{B8FE5C23-AE42-9446-ABAF-ECBAFAECA4C9}" type="presParOf" srcId="{65D8746D-A2A7-B247-A27A-6511BFF11087}" destId="{5A295B47-95DD-AA40-9476-C364491CD518}" srcOrd="0" destOrd="0" presId="urn:microsoft.com/office/officeart/2016/7/layout/RepeatingBendingProcessNew"/>
    <dgm:cxn modelId="{BDECD322-116D-A948-9DA9-26418FC7E0EF}" type="presParOf" srcId="{71C52976-90A7-364D-8114-95043CB685A8}" destId="{8C0702F7-D907-EB4E-BECC-140B526DFEFA}" srcOrd="6" destOrd="0" presId="urn:microsoft.com/office/officeart/2016/7/layout/RepeatingBendingProcessNew"/>
    <dgm:cxn modelId="{E7DCD087-34FF-3C44-A2B3-9F87DCB682EF}" type="presParOf" srcId="{71C52976-90A7-364D-8114-95043CB685A8}" destId="{3E3EDF74-932D-F04D-B854-6A4FE50AB62F}" srcOrd="7" destOrd="0" presId="urn:microsoft.com/office/officeart/2016/7/layout/RepeatingBendingProcessNew"/>
    <dgm:cxn modelId="{2D75996F-8A3C-AE4F-8E8D-65306AF81EFE}" type="presParOf" srcId="{3E3EDF74-932D-F04D-B854-6A4FE50AB62F}" destId="{F259621D-7AA8-2D4F-9853-33557620091A}" srcOrd="0" destOrd="0" presId="urn:microsoft.com/office/officeart/2016/7/layout/RepeatingBendingProcessNew"/>
    <dgm:cxn modelId="{33CFF9ED-7368-4B46-9CA8-8DF88CD27E67}" type="presParOf" srcId="{71C52976-90A7-364D-8114-95043CB685A8}" destId="{D2292833-1673-924C-BC7E-1EB3E4F4F3EE}" srcOrd="8" destOrd="0" presId="urn:microsoft.com/office/officeart/2016/7/layout/RepeatingBendingProcessNew"/>
    <dgm:cxn modelId="{BA89A0A5-C9AA-1042-968C-778528A4665D}" type="presParOf" srcId="{71C52976-90A7-364D-8114-95043CB685A8}" destId="{15F71554-34A6-334D-8310-86E8B7F1D58D}" srcOrd="9" destOrd="0" presId="urn:microsoft.com/office/officeart/2016/7/layout/RepeatingBendingProcessNew"/>
    <dgm:cxn modelId="{B5350FE1-7AB4-4E40-B263-65487CF561E7}" type="presParOf" srcId="{15F71554-34A6-334D-8310-86E8B7F1D58D}" destId="{775BF1F2-5272-E444-B410-5807554E9897}" srcOrd="0" destOrd="0" presId="urn:microsoft.com/office/officeart/2016/7/layout/RepeatingBendingProcessNew"/>
    <dgm:cxn modelId="{543713E9-6279-E147-96AF-A2D63D9A73FC}" type="presParOf" srcId="{71C52976-90A7-364D-8114-95043CB685A8}" destId="{909A05C0-D0A8-D44C-ABD8-F58BEA51139D}" srcOrd="10" destOrd="0" presId="urn:microsoft.com/office/officeart/2016/7/layout/RepeatingBendingProcessNew"/>
    <dgm:cxn modelId="{B53BE847-236A-554D-A202-EAC9F01D61A8}" type="presParOf" srcId="{71C52976-90A7-364D-8114-95043CB685A8}" destId="{844CE6B8-4B06-F945-BBE4-97F9651782A5}" srcOrd="11" destOrd="0" presId="urn:microsoft.com/office/officeart/2016/7/layout/RepeatingBendingProcessNew"/>
    <dgm:cxn modelId="{C6056626-E2E6-5148-9A21-B5C89FBFCCF8}" type="presParOf" srcId="{844CE6B8-4B06-F945-BBE4-97F9651782A5}" destId="{6548FB94-D707-8C4E-90B4-B3F42147C094}" srcOrd="0" destOrd="0" presId="urn:microsoft.com/office/officeart/2016/7/layout/RepeatingBendingProcessNew"/>
    <dgm:cxn modelId="{3AAC07DE-BBDA-984D-9F5D-7C034EE75A4E}" type="presParOf" srcId="{71C52976-90A7-364D-8114-95043CB685A8}" destId="{58F5A4EB-1A01-BC4C-9B2F-F5686BE459EC}" srcOrd="12" destOrd="0" presId="urn:microsoft.com/office/officeart/2016/7/layout/RepeatingBendingProcessNew"/>
    <dgm:cxn modelId="{1FA4E9C0-604D-5441-A5B2-5CB28EE2EDD6}" type="presParOf" srcId="{71C52976-90A7-364D-8114-95043CB685A8}" destId="{21B9E992-ABE0-F140-B226-E707F442D725}" srcOrd="13" destOrd="0" presId="urn:microsoft.com/office/officeart/2016/7/layout/RepeatingBendingProcessNew"/>
    <dgm:cxn modelId="{307DA177-6A26-2E42-BD18-81EC03BC1A32}" type="presParOf" srcId="{21B9E992-ABE0-F140-B226-E707F442D725}" destId="{D4FE72E5-47F0-564E-939A-532F6AC4A326}" srcOrd="0" destOrd="0" presId="urn:microsoft.com/office/officeart/2016/7/layout/RepeatingBendingProcessNew"/>
    <dgm:cxn modelId="{9A582D29-E6B8-D14C-BCD9-74113FD24789}" type="presParOf" srcId="{71C52976-90A7-364D-8114-95043CB685A8}" destId="{1D2A85B5-D90C-4043-8FB8-632102BE08EA}" srcOrd="14" destOrd="0" presId="urn:microsoft.com/office/officeart/2016/7/layout/RepeatingBendingProcessNew"/>
    <dgm:cxn modelId="{24B3B1AA-DE88-E445-B726-3D38B984A9AD}" type="presParOf" srcId="{71C52976-90A7-364D-8114-95043CB685A8}" destId="{13C20576-92FC-0A4A-A662-43131EDA1C8C}" srcOrd="15" destOrd="0" presId="urn:microsoft.com/office/officeart/2016/7/layout/RepeatingBendingProcessNew"/>
    <dgm:cxn modelId="{F0D2A847-DF1C-334B-940B-0599AF331538}" type="presParOf" srcId="{13C20576-92FC-0A4A-A662-43131EDA1C8C}" destId="{71A22D61-1375-194D-874E-46FEF0C8633F}" srcOrd="0" destOrd="0" presId="urn:microsoft.com/office/officeart/2016/7/layout/RepeatingBendingProcessNew"/>
    <dgm:cxn modelId="{6D154BB8-9C10-374C-B8CB-2299EFA841EA}" type="presParOf" srcId="{71C52976-90A7-364D-8114-95043CB685A8}" destId="{60E1629D-A549-EE4B-8ADB-6025F38E8BC9}" srcOrd="16" destOrd="0" presId="urn:microsoft.com/office/officeart/2016/7/layout/RepeatingBendingProcessNew"/>
    <dgm:cxn modelId="{91D85034-C2FD-BB4D-BA81-29CF4DC9A5C9}" type="presParOf" srcId="{71C52976-90A7-364D-8114-95043CB685A8}" destId="{30D1833B-E3C8-E346-AC51-270E5F3C1274}" srcOrd="17" destOrd="0" presId="urn:microsoft.com/office/officeart/2016/7/layout/RepeatingBendingProcessNew"/>
    <dgm:cxn modelId="{77EEA74F-4293-FC4E-BE36-E07A132EEC13}" type="presParOf" srcId="{30D1833B-E3C8-E346-AC51-270E5F3C1274}" destId="{2D3D9DA0-84F1-AA42-B58F-064440AD1E2A}" srcOrd="0" destOrd="0" presId="urn:microsoft.com/office/officeart/2016/7/layout/RepeatingBendingProcessNew"/>
    <dgm:cxn modelId="{8335E0F0-0078-2749-A854-A4998D940CEC}" type="presParOf" srcId="{71C52976-90A7-364D-8114-95043CB685A8}" destId="{1DA4550B-21D3-8941-8E8F-76FFFCAAAB4F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4563C-BF22-4240-9EEE-3ACDFF087E86}">
      <dsp:nvSpPr>
        <dsp:cNvPr id="0" name=""/>
        <dsp:cNvSpPr/>
      </dsp:nvSpPr>
      <dsp:spPr>
        <a:xfrm>
          <a:off x="0" y="646245"/>
          <a:ext cx="5097869" cy="675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dirty="0">
              <a:latin typeface="Arial" panose="020B0604020202020204" pitchFamily="34" charset="0"/>
              <a:cs typeface="Arial" panose="020B0604020202020204" pitchFamily="34" charset="0"/>
            </a:rPr>
            <a:t>Pobačaj</a:t>
          </a:r>
          <a:endParaRPr lang="en-US" sz="2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84" y="679229"/>
        <a:ext cx="5031901" cy="609706"/>
      </dsp:txXfrm>
    </dsp:sp>
    <dsp:sp modelId="{1BAD9D17-EA3F-9543-9317-048FC37DE932}">
      <dsp:nvSpPr>
        <dsp:cNvPr id="0" name=""/>
        <dsp:cNvSpPr/>
      </dsp:nvSpPr>
      <dsp:spPr>
        <a:xfrm>
          <a:off x="0" y="1402560"/>
          <a:ext cx="5097869" cy="675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dirty="0">
              <a:latin typeface="Arial" panose="020B0604020202020204" pitchFamily="34" charset="0"/>
              <a:cs typeface="Arial" panose="020B0604020202020204" pitchFamily="34" charset="0"/>
            </a:rPr>
            <a:t>Mogući razlozi za pobačaj</a:t>
          </a:r>
          <a:endParaRPr lang="en-US" sz="2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84" y="1435544"/>
        <a:ext cx="5031901" cy="609706"/>
      </dsp:txXfrm>
    </dsp:sp>
    <dsp:sp modelId="{6FF2BFCB-B32F-0B48-AA36-A27CC18CE81D}">
      <dsp:nvSpPr>
        <dsp:cNvPr id="0" name=""/>
        <dsp:cNvSpPr/>
      </dsp:nvSpPr>
      <dsp:spPr>
        <a:xfrm>
          <a:off x="0" y="2158875"/>
          <a:ext cx="5097869" cy="675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dirty="0">
              <a:latin typeface="Arial" panose="020B0604020202020204" pitchFamily="34" charset="0"/>
              <a:cs typeface="Arial" panose="020B0604020202020204" pitchFamily="34" charset="0"/>
            </a:rPr>
            <a:t>Etička razmišljanja o pobačaju</a:t>
          </a:r>
          <a:endParaRPr lang="en-US" sz="2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84" y="2191859"/>
        <a:ext cx="5031901" cy="609706"/>
      </dsp:txXfrm>
    </dsp:sp>
    <dsp:sp modelId="{BD20B6AB-C91F-694D-9F9A-50CBFFF78260}">
      <dsp:nvSpPr>
        <dsp:cNvPr id="0" name=""/>
        <dsp:cNvSpPr/>
      </dsp:nvSpPr>
      <dsp:spPr>
        <a:xfrm>
          <a:off x="0" y="2915190"/>
          <a:ext cx="5097869" cy="675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>
              <a:latin typeface="Calibri" panose="020F0502020204030204" pitchFamily="34" charset="0"/>
              <a:cs typeface="Calibri" panose="020F0502020204030204" pitchFamily="34" charset="0"/>
            </a:rPr>
            <a:t>Religijska razmišljanja o pobačaju</a:t>
          </a:r>
          <a:endParaRPr lang="en-US" sz="2800" b="0" i="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984" y="2948174"/>
        <a:ext cx="5031901" cy="60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5842D-8078-461A-A4CD-060A88B7AA56}">
      <dsp:nvSpPr>
        <dsp:cNvPr id="0" name=""/>
        <dsp:cNvSpPr/>
      </dsp:nvSpPr>
      <dsp:spPr>
        <a:xfrm>
          <a:off x="0" y="849034"/>
          <a:ext cx="2778929" cy="1667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>
              <a:latin typeface="Arial" panose="020B0604020202020204" pitchFamily="34" charset="0"/>
              <a:cs typeface="Arial" panose="020B0604020202020204" pitchFamily="34" charset="0"/>
            </a:rPr>
            <a:t>21 dan nakon začeća</a:t>
          </a:r>
          <a:r>
            <a:rPr lang="hr-HR" sz="1300" i="1" kern="120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hr-HR" sz="1300" kern="1200">
              <a:latin typeface="Arial" panose="020B0604020202020204" pitchFamily="34" charset="0"/>
              <a:cs typeface="Arial" panose="020B0604020202020204" pitchFamily="34" charset="0"/>
            </a:rPr>
            <a:t>j</a:t>
          </a: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avljaju</a:t>
          </a:r>
          <a:r>
            <a:rPr lang="hr-HR" sz="1300" kern="1200">
              <a:latin typeface="Arial" panose="020B0604020202020204" pitchFamily="34" charset="0"/>
              <a:cs typeface="Arial" panose="020B0604020202020204" pitchFamily="34" charset="0"/>
            </a:rPr>
            <a:t> se</a:t>
          </a: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 prvi </a:t>
          </a:r>
          <a:r>
            <a:rPr lang="hr-HR" sz="13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otkucaji srca</a:t>
          </a:r>
          <a:endParaRPr lang="hr-HR" sz="1300" kern="1200"/>
        </a:p>
      </dsp:txBody>
      <dsp:txXfrm>
        <a:off x="0" y="849034"/>
        <a:ext cx="2778929" cy="1667357"/>
      </dsp:txXfrm>
    </dsp:sp>
    <dsp:sp modelId="{326B0551-B871-48D6-AD8F-6CB232CF4AE6}">
      <dsp:nvSpPr>
        <dsp:cNvPr id="0" name=""/>
        <dsp:cNvSpPr/>
      </dsp:nvSpPr>
      <dsp:spPr>
        <a:xfrm>
          <a:off x="3056822" y="849034"/>
          <a:ext cx="2778929" cy="1667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Arial" panose="020B0604020202020204" pitchFamily="34" charset="0"/>
              <a:cs typeface="Arial" panose="020B0604020202020204" pitchFamily="34" charset="0"/>
            </a:rPr>
            <a:t>nakon </a:t>
          </a:r>
          <a:r>
            <a:rPr lang="hr-HR" sz="1300" b="1" kern="1200">
              <a:latin typeface="Arial" panose="020B0604020202020204" pitchFamily="34" charset="0"/>
              <a:cs typeface="Arial" panose="020B0604020202020204" pitchFamily="34" charset="0"/>
            </a:rPr>
            <a:t>4 </a:t>
          </a:r>
          <a:r>
            <a:rPr lang="en-US" sz="1300" b="1" kern="1200">
              <a:latin typeface="Arial" panose="020B0604020202020204" pitchFamily="34" charset="0"/>
              <a:cs typeface="Arial" panose="020B0604020202020204" pitchFamily="34" charset="0"/>
            </a:rPr>
            <a:t>tjedna</a:t>
          </a:r>
          <a:r>
            <a:rPr lang="hr-HR" sz="13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uspostavljen je</a:t>
          </a:r>
          <a:r>
            <a:rPr lang="hr-HR" sz="13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cijeli embrionalni optok krvi</a:t>
          </a:r>
          <a:endParaRPr lang="hr-HR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6822" y="849034"/>
        <a:ext cx="2778929" cy="1667357"/>
      </dsp:txXfrm>
    </dsp:sp>
    <dsp:sp modelId="{E550F936-2CF0-45E0-8A7B-1149E4239C8D}">
      <dsp:nvSpPr>
        <dsp:cNvPr id="0" name=""/>
        <dsp:cNvSpPr/>
      </dsp:nvSpPr>
      <dsp:spPr>
        <a:xfrm>
          <a:off x="6113645" y="849034"/>
          <a:ext cx="2778929" cy="1667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en-US" sz="13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1300" b="1" kern="1200"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n-US" sz="1300" b="1" kern="1200">
              <a:latin typeface="Arial" panose="020B0604020202020204" pitchFamily="34" charset="0"/>
              <a:cs typeface="Arial" panose="020B0604020202020204" pitchFamily="34" charset="0"/>
            </a:rPr>
            <a:t> tjednu </a:t>
          </a: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trudnoće</a:t>
          </a:r>
          <a:r>
            <a:rPr lang="hr-HR" sz="1300" kern="120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mozak počinje </a:t>
          </a:r>
          <a:r>
            <a:rPr lang="hr-HR" sz="13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ubrzano rasti </a:t>
          </a:r>
          <a:endParaRPr lang="hr-HR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13645" y="849034"/>
        <a:ext cx="2778929" cy="1667357"/>
      </dsp:txXfrm>
    </dsp:sp>
    <dsp:sp modelId="{FAF12319-07FE-43A7-B969-EEF7A53A9910}">
      <dsp:nvSpPr>
        <dsp:cNvPr id="0" name=""/>
        <dsp:cNvSpPr/>
      </dsp:nvSpPr>
      <dsp:spPr>
        <a:xfrm>
          <a:off x="0" y="2794285"/>
          <a:ext cx="2778929" cy="1667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>
              <a:latin typeface="Arial" panose="020B0604020202020204" pitchFamily="34" charset="0"/>
              <a:cs typeface="Arial" panose="020B0604020202020204" pitchFamily="34" charset="0"/>
            </a:rPr>
            <a:t>u 7</a:t>
          </a:r>
          <a:r>
            <a:rPr lang="en-US" sz="1300" b="1" kern="1200">
              <a:latin typeface="Arial" panose="020B0604020202020204" pitchFamily="34" charset="0"/>
              <a:cs typeface="Arial" panose="020B0604020202020204" pitchFamily="34" charset="0"/>
            </a:rPr>
            <a:t> tjednu</a:t>
          </a:r>
          <a:r>
            <a:rPr lang="hr-HR" sz="1300" b="1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kern="1200">
              <a:latin typeface="Arial" panose="020B0604020202020204" pitchFamily="34" charset="0"/>
              <a:cs typeface="Arial" panose="020B0604020202020204" pitchFamily="34" charset="0"/>
            </a:rPr>
            <a:t>započinju prvi spontani pokreti</a:t>
          </a:r>
          <a:endParaRPr lang="hr-HR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94285"/>
        <a:ext cx="2778929" cy="1667357"/>
      </dsp:txXfrm>
    </dsp:sp>
    <dsp:sp modelId="{128FF3D7-19CB-4FB9-A66F-E7CA261AB9ED}">
      <dsp:nvSpPr>
        <dsp:cNvPr id="0" name=""/>
        <dsp:cNvSpPr/>
      </dsp:nvSpPr>
      <dsp:spPr>
        <a:xfrm>
          <a:off x="3056822" y="2794285"/>
          <a:ext cx="2778929" cy="1667357"/>
        </a:xfrm>
        <a:prstGeom prst="horizontalScroll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u="sng" kern="1200">
              <a:latin typeface="Arial" panose="020B0604020202020204" pitchFamily="34" charset="0"/>
              <a:cs typeface="Arial" panose="020B0604020202020204" pitchFamily="34" charset="0"/>
            </a:rPr>
            <a:t>s navršenih 8 tjedana ima slijedeće značajke:</a:t>
          </a:r>
          <a:endParaRPr lang="hr-HR" sz="13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5242" y="3002705"/>
        <a:ext cx="2466299" cy="1250517"/>
      </dsp:txXfrm>
    </dsp:sp>
    <dsp:sp modelId="{54DC79DD-D696-4361-9919-FB4357F6AE3B}">
      <dsp:nvSpPr>
        <dsp:cNvPr id="0" name=""/>
        <dsp:cNvSpPr/>
      </dsp:nvSpPr>
      <dsp:spPr>
        <a:xfrm>
          <a:off x="6113645" y="2794285"/>
          <a:ext cx="2778929" cy="1667357"/>
        </a:xfrm>
        <a:prstGeom prst="horizontalScroll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prepoznatljivo ljudsko vanjsko obličje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razvijene udove i osnove unutarnjih organa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izražena</a:t>
          </a: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unutarnja</a:t>
          </a: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vanjska</a:t>
          </a: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spolna</a:t>
          </a: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obilježja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započeto</a:t>
          </a: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kern="1200" dirty="0" err="1">
              <a:latin typeface="Arial" panose="020B0604020202020204" pitchFamily="34" charset="0"/>
              <a:cs typeface="Arial" panose="020B0604020202020204" pitchFamily="34" charset="0"/>
            </a:rPr>
            <a:t>okoštavanje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2065" y="3002705"/>
        <a:ext cx="2466299" cy="1250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9FBB9-1819-4F3A-A5A4-510736C8B9F0}">
      <dsp:nvSpPr>
        <dsp:cNvPr id="0" name=""/>
        <dsp:cNvSpPr/>
      </dsp:nvSpPr>
      <dsp:spPr>
        <a:xfrm>
          <a:off x="0" y="0"/>
          <a:ext cx="7315200" cy="1317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Medicinske</a:t>
          </a:r>
          <a:r>
            <a:rPr lang="hr-HR" sz="2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postojanje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oboljenja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koje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bi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moglo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ozbiljno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ugroziti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zdravlje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život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žene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87" y="38587"/>
        <a:ext cx="5782247" cy="1240272"/>
      </dsp:txXfrm>
    </dsp:sp>
    <dsp:sp modelId="{8DA6AA34-F5F3-442B-B496-055921BFB50A}">
      <dsp:nvSpPr>
        <dsp:cNvPr id="0" name=""/>
        <dsp:cNvSpPr/>
      </dsp:nvSpPr>
      <dsp:spPr>
        <a:xfrm>
          <a:off x="612648" y="1556982"/>
          <a:ext cx="7315200" cy="1317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n-US" sz="2400" b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tičke</a:t>
          </a:r>
          <a:r>
            <a:rPr lang="en-US" sz="2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pravn</a:t>
          </a:r>
          <a:r>
            <a:rPr lang="hr-HR" sz="2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trudnoća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uzrokovana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silovanjem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ili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obljubom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nad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nemoćnom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ili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malol</a:t>
          </a: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j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etnom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osobom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incest</a:t>
          </a:r>
        </a:p>
      </dsp:txBody>
      <dsp:txXfrm>
        <a:off x="651235" y="1595569"/>
        <a:ext cx="5769037" cy="1240272"/>
      </dsp:txXfrm>
    </dsp:sp>
    <dsp:sp modelId="{A17A1649-8F7F-4F42-B04B-45FC15D31012}">
      <dsp:nvSpPr>
        <dsp:cNvPr id="0" name=""/>
        <dsp:cNvSpPr/>
      </dsp:nvSpPr>
      <dsp:spPr>
        <a:xfrm>
          <a:off x="1216151" y="3113965"/>
          <a:ext cx="7315200" cy="1317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Eugeni</a:t>
          </a:r>
          <a:r>
            <a:rPr lang="hr-HR" sz="2400" b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čke</a:t>
          </a:r>
          <a:r>
            <a:rPr lang="hr-HR" sz="2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biološko-genetski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faktori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koji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oštećuju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plod,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oboljenje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majke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u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prvom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trom</a:t>
          </a: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j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esečju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trudnoće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od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rubeole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upotreba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tetraciklina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nepodudarnost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krvnih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grupa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4738" y="3152552"/>
        <a:ext cx="5778181" cy="1240272"/>
      </dsp:txXfrm>
    </dsp:sp>
    <dsp:sp modelId="{A2C4DCAD-D25C-4D1A-B9D0-3B50019F799E}">
      <dsp:nvSpPr>
        <dsp:cNvPr id="0" name=""/>
        <dsp:cNvSpPr/>
      </dsp:nvSpPr>
      <dsp:spPr>
        <a:xfrm>
          <a:off x="1828799" y="4670948"/>
          <a:ext cx="7315200" cy="1317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Socijalne</a:t>
          </a:r>
          <a:r>
            <a:rPr lang="hr-HR" sz="2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loše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materijalno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stanje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veći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broj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d</a:t>
          </a:r>
          <a:r>
            <a:rPr lang="hr-HR" sz="1800" kern="1200">
              <a:latin typeface="Arial" panose="020B0604020202020204" pitchFamily="34" charset="0"/>
              <a:cs typeface="Arial" panose="020B0604020202020204" pitchFamily="34" charset="0"/>
            </a:rPr>
            <a:t>jec</a:t>
          </a: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vanbračna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trudnoća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7386" y="4709535"/>
        <a:ext cx="5769037" cy="1240272"/>
      </dsp:txXfrm>
    </dsp:sp>
    <dsp:sp modelId="{4B362677-CC10-427C-A570-54B6FDF183FF}">
      <dsp:nvSpPr>
        <dsp:cNvPr id="0" name=""/>
        <dsp:cNvSpPr/>
      </dsp:nvSpPr>
      <dsp:spPr>
        <a:xfrm>
          <a:off x="6458859" y="1009044"/>
          <a:ext cx="856340" cy="85634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6651535" y="1009044"/>
        <a:ext cx="470988" cy="644396"/>
      </dsp:txXfrm>
    </dsp:sp>
    <dsp:sp modelId="{29092160-5F39-4DEB-987A-9A0AC2BD3D0E}">
      <dsp:nvSpPr>
        <dsp:cNvPr id="0" name=""/>
        <dsp:cNvSpPr/>
      </dsp:nvSpPr>
      <dsp:spPr>
        <a:xfrm>
          <a:off x="7071507" y="2566027"/>
          <a:ext cx="856340" cy="85634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7264183" y="2566027"/>
        <a:ext cx="470988" cy="644396"/>
      </dsp:txXfrm>
    </dsp:sp>
    <dsp:sp modelId="{A0FE0A58-C12F-4676-8902-FC00687DD3E8}">
      <dsp:nvSpPr>
        <dsp:cNvPr id="0" name=""/>
        <dsp:cNvSpPr/>
      </dsp:nvSpPr>
      <dsp:spPr>
        <a:xfrm>
          <a:off x="7675011" y="4123009"/>
          <a:ext cx="856340" cy="856340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7867687" y="4123009"/>
        <a:ext cx="470988" cy="644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BD23B-8945-48EA-AE6F-BBB451E6301A}">
      <dsp:nvSpPr>
        <dsp:cNvPr id="0" name=""/>
        <dsp:cNvSpPr/>
      </dsp:nvSpPr>
      <dsp:spPr>
        <a:xfrm>
          <a:off x="-42739" y="0"/>
          <a:ext cx="2727095" cy="2592345"/>
        </a:xfrm>
        <a:prstGeom prst="upArrow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3A99AA-8409-4981-ADCD-1B650E597FD6}">
      <dsp:nvSpPr>
        <dsp:cNvPr id="0" name=""/>
        <dsp:cNvSpPr/>
      </dsp:nvSpPr>
      <dsp:spPr>
        <a:xfrm>
          <a:off x="2766169" y="0"/>
          <a:ext cx="4627798" cy="2592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1. p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rekid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trudnoće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vrši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se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na</a:t>
          </a:r>
          <a:endParaRPr lang="hr-HR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zahtjev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trudne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žene</a:t>
          </a:r>
          <a:endParaRPr lang="hr-H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6169" y="0"/>
        <a:ext cx="4627798" cy="2592345"/>
      </dsp:txXfrm>
    </dsp:sp>
    <dsp:sp modelId="{010D908B-DDFB-423D-A5F7-00A405C20EE2}">
      <dsp:nvSpPr>
        <dsp:cNvPr id="0" name=""/>
        <dsp:cNvSpPr/>
      </dsp:nvSpPr>
      <dsp:spPr>
        <a:xfrm>
          <a:off x="775389" y="2808374"/>
          <a:ext cx="2727095" cy="2592345"/>
        </a:xfrm>
        <a:prstGeom prst="downArrow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F9BB83-41D6-4F10-A2C2-FCD38085B2CF}">
      <dsp:nvSpPr>
        <dsp:cNvPr id="0" name=""/>
        <dsp:cNvSpPr/>
      </dsp:nvSpPr>
      <dsp:spPr>
        <a:xfrm>
          <a:off x="3489728" y="2808374"/>
          <a:ext cx="4816936" cy="2592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za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prekid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trudnoće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koji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hr-HR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podnosi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maloljetnica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koja</a:t>
          </a:r>
          <a:endParaRPr lang="hr-HR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   nije navršila </a:t>
          </a:r>
          <a:r>
            <a:rPr lang="hr-HR" sz="2400" b="1" u="none" kern="1200" dirty="0">
              <a:latin typeface="Arial" panose="020B0604020202020204" pitchFamily="34" charset="0"/>
              <a:cs typeface="Arial" panose="020B0604020202020204" pitchFamily="34" charset="0"/>
            </a:rPr>
            <a:t>16 godina </a:t>
          </a: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uz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hr-HR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zahtijev</a:t>
          </a: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, potreban je i pristanak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   roditelja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</a:p>
      </dsp:txBody>
      <dsp:txXfrm>
        <a:off x="3489728" y="2808374"/>
        <a:ext cx="4816936" cy="2592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4344B-8A82-704E-97EF-FBE4766DF4B8}">
      <dsp:nvSpPr>
        <dsp:cNvPr id="0" name=""/>
        <dsp:cNvSpPr/>
      </dsp:nvSpPr>
      <dsp:spPr>
        <a:xfrm>
          <a:off x="1549619" y="1003317"/>
          <a:ext cx="323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84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02680" y="1047263"/>
        <a:ext cx="17722" cy="3547"/>
      </dsp:txXfrm>
    </dsp:sp>
    <dsp:sp modelId="{91F5C0EB-8DA0-8F47-9839-F6F6611E3261}">
      <dsp:nvSpPr>
        <dsp:cNvPr id="0" name=""/>
        <dsp:cNvSpPr/>
      </dsp:nvSpPr>
      <dsp:spPr>
        <a:xfrm>
          <a:off x="10352" y="586717"/>
          <a:ext cx="1541066" cy="9246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14" tIns="79265" rIns="75514" bIns="792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U prethistoriji zapisi o abortusu – </a:t>
          </a:r>
          <a:r>
            <a:rPr lang="hr-HR" sz="1200" kern="1200" dirty="0" err="1"/>
            <a:t>Ebersov</a:t>
          </a:r>
          <a:r>
            <a:rPr lang="hr-HR" sz="1200" kern="1200" dirty="0"/>
            <a:t> Papirus, </a:t>
          </a:r>
          <a:r>
            <a:rPr lang="hr-HR" sz="1200" kern="1200" dirty="0" err="1"/>
            <a:t>Hamurabijev</a:t>
          </a:r>
          <a:r>
            <a:rPr lang="hr-HR" sz="1200" kern="1200" dirty="0"/>
            <a:t> zakonik</a:t>
          </a:r>
          <a:endParaRPr lang="en-US" sz="1200" kern="1200" dirty="0"/>
        </a:p>
      </dsp:txBody>
      <dsp:txXfrm>
        <a:off x="10352" y="586717"/>
        <a:ext cx="1541066" cy="924640"/>
      </dsp:txXfrm>
    </dsp:sp>
    <dsp:sp modelId="{C893DFED-8ED9-7B45-AE80-1DF2CF5B873F}">
      <dsp:nvSpPr>
        <dsp:cNvPr id="0" name=""/>
        <dsp:cNvSpPr/>
      </dsp:nvSpPr>
      <dsp:spPr>
        <a:xfrm>
          <a:off x="3445131" y="1003317"/>
          <a:ext cx="323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845" y="45720"/>
              </a:lnTo>
            </a:path>
          </a:pathLst>
        </a:custGeom>
        <a:noFill/>
        <a:ln w="6350" cap="flat" cmpd="sng" algn="ctr">
          <a:solidFill>
            <a:schemeClr val="accent5">
              <a:hueOff val="-919168"/>
              <a:satOff val="-1278"/>
              <a:lumOff val="-4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98192" y="1047263"/>
        <a:ext cx="17722" cy="3547"/>
      </dsp:txXfrm>
    </dsp:sp>
    <dsp:sp modelId="{DB1E29FA-9AF0-5248-9421-26DA4A0788CB}">
      <dsp:nvSpPr>
        <dsp:cNvPr id="0" name=""/>
        <dsp:cNvSpPr/>
      </dsp:nvSpPr>
      <dsp:spPr>
        <a:xfrm>
          <a:off x="1905864" y="586717"/>
          <a:ext cx="1541066" cy="924640"/>
        </a:xfrm>
        <a:prstGeom prst="rect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14" tIns="79265" rIns="75514" bIns="792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U staroj Grčkoj pobačaj je bio toleriran kao i čedomorstvo</a:t>
          </a:r>
          <a:endParaRPr lang="en-US" sz="1200" kern="1200"/>
        </a:p>
      </dsp:txBody>
      <dsp:txXfrm>
        <a:off x="1905864" y="586717"/>
        <a:ext cx="1541066" cy="924640"/>
      </dsp:txXfrm>
    </dsp:sp>
    <dsp:sp modelId="{65D8746D-A2A7-B247-A27A-6511BFF11087}">
      <dsp:nvSpPr>
        <dsp:cNvPr id="0" name=""/>
        <dsp:cNvSpPr/>
      </dsp:nvSpPr>
      <dsp:spPr>
        <a:xfrm>
          <a:off x="5340643" y="1003317"/>
          <a:ext cx="323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845" y="45720"/>
              </a:lnTo>
            </a:path>
          </a:pathLst>
        </a:custGeom>
        <a:noFill/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93704" y="1047263"/>
        <a:ext cx="17722" cy="3547"/>
      </dsp:txXfrm>
    </dsp:sp>
    <dsp:sp modelId="{60D2E7AD-BEDF-4145-8F65-D2A7E0818904}">
      <dsp:nvSpPr>
        <dsp:cNvPr id="0" name=""/>
        <dsp:cNvSpPr/>
      </dsp:nvSpPr>
      <dsp:spPr>
        <a:xfrm>
          <a:off x="3801376" y="586717"/>
          <a:ext cx="1541066" cy="924640"/>
        </a:xfrm>
        <a:prstGeom prst="rect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14" tIns="79265" rIns="75514" bIns="792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U Hipokratovoj zakletvi nalazimo zabranu pobačaja (jedne metode)</a:t>
          </a:r>
          <a:endParaRPr lang="en-US" sz="1200" kern="1200" dirty="0"/>
        </a:p>
      </dsp:txBody>
      <dsp:txXfrm>
        <a:off x="3801376" y="586717"/>
        <a:ext cx="1541066" cy="924640"/>
      </dsp:txXfrm>
    </dsp:sp>
    <dsp:sp modelId="{3E3EDF74-932D-F04D-B854-6A4FE50AB62F}">
      <dsp:nvSpPr>
        <dsp:cNvPr id="0" name=""/>
        <dsp:cNvSpPr/>
      </dsp:nvSpPr>
      <dsp:spPr>
        <a:xfrm>
          <a:off x="7236155" y="1003317"/>
          <a:ext cx="323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845" y="45720"/>
              </a:lnTo>
            </a:path>
          </a:pathLst>
        </a:custGeom>
        <a:noFill/>
        <a:ln w="6350" cap="flat" cmpd="sng" algn="ctr">
          <a:solidFill>
            <a:schemeClr val="accent5">
              <a:hueOff val="-2757504"/>
              <a:satOff val="-3835"/>
              <a:lumOff val="-1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89216" y="1047263"/>
        <a:ext cx="17722" cy="3547"/>
      </dsp:txXfrm>
    </dsp:sp>
    <dsp:sp modelId="{8C0702F7-D907-EB4E-BECC-140B526DFEFA}">
      <dsp:nvSpPr>
        <dsp:cNvPr id="0" name=""/>
        <dsp:cNvSpPr/>
      </dsp:nvSpPr>
      <dsp:spPr>
        <a:xfrm>
          <a:off x="5696888" y="586717"/>
          <a:ext cx="1541066" cy="92464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14" tIns="79265" rIns="75514" bIns="792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(Kršćanstvo) Bog, a ne otac obitelji ima pravo nad životom i smrti</a:t>
          </a:r>
          <a:endParaRPr lang="en-US" sz="1200" kern="1200"/>
        </a:p>
      </dsp:txBody>
      <dsp:txXfrm>
        <a:off x="5696888" y="586717"/>
        <a:ext cx="1541066" cy="924640"/>
      </dsp:txXfrm>
    </dsp:sp>
    <dsp:sp modelId="{15F71554-34A6-334D-8310-86E8B7F1D58D}">
      <dsp:nvSpPr>
        <dsp:cNvPr id="0" name=""/>
        <dsp:cNvSpPr/>
      </dsp:nvSpPr>
      <dsp:spPr>
        <a:xfrm>
          <a:off x="780885" y="1509557"/>
          <a:ext cx="7582048" cy="323845"/>
        </a:xfrm>
        <a:custGeom>
          <a:avLst/>
          <a:gdLst/>
          <a:ahLst/>
          <a:cxnLst/>
          <a:rect l="0" t="0" r="0" b="0"/>
          <a:pathLst>
            <a:path>
              <a:moveTo>
                <a:pt x="7582048" y="0"/>
              </a:moveTo>
              <a:lnTo>
                <a:pt x="7582048" y="179022"/>
              </a:lnTo>
              <a:lnTo>
                <a:pt x="0" y="179022"/>
              </a:lnTo>
              <a:lnTo>
                <a:pt x="0" y="323845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82151" y="1669706"/>
        <a:ext cx="379516" cy="3547"/>
      </dsp:txXfrm>
    </dsp:sp>
    <dsp:sp modelId="{D2292833-1673-924C-BC7E-1EB3E4F4F3EE}">
      <dsp:nvSpPr>
        <dsp:cNvPr id="0" name=""/>
        <dsp:cNvSpPr/>
      </dsp:nvSpPr>
      <dsp:spPr>
        <a:xfrm>
          <a:off x="7592400" y="586717"/>
          <a:ext cx="1541066" cy="924640"/>
        </a:xfrm>
        <a:prstGeom prst="rect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14" tIns="79265" rIns="75514" bIns="792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Vjerovanje da duša ulazi u tijelo samim začećem / ili 40. dan po začeću</a:t>
          </a:r>
          <a:endParaRPr lang="en-US" sz="1200" kern="1200" dirty="0"/>
        </a:p>
      </dsp:txBody>
      <dsp:txXfrm>
        <a:off x="7592400" y="586717"/>
        <a:ext cx="1541066" cy="924640"/>
      </dsp:txXfrm>
    </dsp:sp>
    <dsp:sp modelId="{844CE6B8-4B06-F945-BBE4-97F9651782A5}">
      <dsp:nvSpPr>
        <dsp:cNvPr id="0" name=""/>
        <dsp:cNvSpPr/>
      </dsp:nvSpPr>
      <dsp:spPr>
        <a:xfrm>
          <a:off x="1549619" y="2282402"/>
          <a:ext cx="323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845" y="45720"/>
              </a:lnTo>
            </a:path>
          </a:pathLst>
        </a:custGeom>
        <a:noFill/>
        <a:ln w="6350" cap="flat" cmpd="sng" algn="ctr">
          <a:solidFill>
            <a:schemeClr val="accent5">
              <a:hueOff val="-4595840"/>
              <a:satOff val="-6392"/>
              <a:lumOff val="-24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02680" y="2326348"/>
        <a:ext cx="17722" cy="3547"/>
      </dsp:txXfrm>
    </dsp:sp>
    <dsp:sp modelId="{909A05C0-D0A8-D44C-ABD8-F58BEA51139D}">
      <dsp:nvSpPr>
        <dsp:cNvPr id="0" name=""/>
        <dsp:cNvSpPr/>
      </dsp:nvSpPr>
      <dsp:spPr>
        <a:xfrm>
          <a:off x="10352" y="1865802"/>
          <a:ext cx="1541066" cy="924640"/>
        </a:xfrm>
        <a:prstGeom prst="rect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14" tIns="79265" rIns="75514" bIns="792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Prosvjetiteljstvo - prevencija pobačaja, porast stanovništva</a:t>
          </a:r>
          <a:endParaRPr lang="en-US" sz="1200" kern="1200" dirty="0"/>
        </a:p>
      </dsp:txBody>
      <dsp:txXfrm>
        <a:off x="10352" y="1865802"/>
        <a:ext cx="1541066" cy="924640"/>
      </dsp:txXfrm>
    </dsp:sp>
    <dsp:sp modelId="{21B9E992-ABE0-F140-B226-E707F442D725}">
      <dsp:nvSpPr>
        <dsp:cNvPr id="0" name=""/>
        <dsp:cNvSpPr/>
      </dsp:nvSpPr>
      <dsp:spPr>
        <a:xfrm>
          <a:off x="3445131" y="2282402"/>
          <a:ext cx="323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845" y="45720"/>
              </a:lnTo>
            </a:path>
          </a:pathLst>
        </a:custGeom>
        <a:noFill/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98192" y="2326348"/>
        <a:ext cx="17722" cy="3547"/>
      </dsp:txXfrm>
    </dsp:sp>
    <dsp:sp modelId="{58F5A4EB-1A01-BC4C-9B2F-F5686BE459EC}">
      <dsp:nvSpPr>
        <dsp:cNvPr id="0" name=""/>
        <dsp:cNvSpPr/>
      </dsp:nvSpPr>
      <dsp:spPr>
        <a:xfrm>
          <a:off x="1905864" y="1865802"/>
          <a:ext cx="1541066" cy="924640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14" tIns="79265" rIns="75514" bIns="792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19. stoljeće- novi koncepti o začeću , embrio je živ od začeća, što utječe na crkvenu doktrinu začeće</a:t>
          </a:r>
          <a:endParaRPr lang="en-US" sz="1200" kern="1200" dirty="0"/>
        </a:p>
      </dsp:txBody>
      <dsp:txXfrm>
        <a:off x="1905864" y="1865802"/>
        <a:ext cx="1541066" cy="924640"/>
      </dsp:txXfrm>
    </dsp:sp>
    <dsp:sp modelId="{13C20576-92FC-0A4A-A662-43131EDA1C8C}">
      <dsp:nvSpPr>
        <dsp:cNvPr id="0" name=""/>
        <dsp:cNvSpPr/>
      </dsp:nvSpPr>
      <dsp:spPr>
        <a:xfrm>
          <a:off x="5340643" y="2282402"/>
          <a:ext cx="323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845" y="45720"/>
              </a:lnTo>
            </a:path>
          </a:pathLst>
        </a:custGeom>
        <a:noFill/>
        <a:ln w="6350" cap="flat" cmpd="sng" algn="ctr">
          <a:solidFill>
            <a:schemeClr val="accent5">
              <a:hueOff val="-6434176"/>
              <a:satOff val="-8949"/>
              <a:lumOff val="-343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93704" y="2326348"/>
        <a:ext cx="17722" cy="3547"/>
      </dsp:txXfrm>
    </dsp:sp>
    <dsp:sp modelId="{1D2A85B5-D90C-4043-8FB8-632102BE08EA}">
      <dsp:nvSpPr>
        <dsp:cNvPr id="0" name=""/>
        <dsp:cNvSpPr/>
      </dsp:nvSpPr>
      <dsp:spPr>
        <a:xfrm>
          <a:off x="3801376" y="1865802"/>
          <a:ext cx="1541066" cy="924640"/>
        </a:xfrm>
        <a:prstGeom prst="rect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14" tIns="79265" rIns="75514" bIns="792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/>
            <a:t>20 stoljeće, regulativa, uglavnom zabrana induciranog pobačaja</a:t>
          </a:r>
          <a:endParaRPr lang="en-US" sz="1200" kern="1200"/>
        </a:p>
      </dsp:txBody>
      <dsp:txXfrm>
        <a:off x="3801376" y="1865802"/>
        <a:ext cx="1541066" cy="924640"/>
      </dsp:txXfrm>
    </dsp:sp>
    <dsp:sp modelId="{30D1833B-E3C8-E346-AC51-270E5F3C1274}">
      <dsp:nvSpPr>
        <dsp:cNvPr id="0" name=""/>
        <dsp:cNvSpPr/>
      </dsp:nvSpPr>
      <dsp:spPr>
        <a:xfrm>
          <a:off x="7236155" y="2282402"/>
          <a:ext cx="323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3845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89216" y="2326348"/>
        <a:ext cx="17722" cy="3547"/>
      </dsp:txXfrm>
    </dsp:sp>
    <dsp:sp modelId="{60E1629D-A549-EE4B-8ADB-6025F38E8BC9}">
      <dsp:nvSpPr>
        <dsp:cNvPr id="0" name=""/>
        <dsp:cNvSpPr/>
      </dsp:nvSpPr>
      <dsp:spPr>
        <a:xfrm>
          <a:off x="5696888" y="1865802"/>
          <a:ext cx="1541066" cy="924640"/>
        </a:xfrm>
        <a:prstGeom prst="rect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14" tIns="79265" rIns="75514" bIns="792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Nacistička Njemačka – abortus se tolerira uz medicinske indikacije</a:t>
          </a:r>
          <a:endParaRPr lang="en-US" sz="1200" kern="1200" dirty="0"/>
        </a:p>
      </dsp:txBody>
      <dsp:txXfrm>
        <a:off x="5696888" y="1865802"/>
        <a:ext cx="1541066" cy="924640"/>
      </dsp:txXfrm>
    </dsp:sp>
    <dsp:sp modelId="{1DA4550B-21D3-8941-8E8F-76FFFCAAAB4F}">
      <dsp:nvSpPr>
        <dsp:cNvPr id="0" name=""/>
        <dsp:cNvSpPr/>
      </dsp:nvSpPr>
      <dsp:spPr>
        <a:xfrm>
          <a:off x="7592400" y="1865802"/>
          <a:ext cx="1541066" cy="92464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14" tIns="79265" rIns="75514" bIns="792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1960/70te </a:t>
          </a:r>
          <a:r>
            <a:rPr lang="hr-HR" sz="1200" kern="1200" dirty="0" err="1"/>
            <a:t>kontraceptivne</a:t>
          </a:r>
          <a:r>
            <a:rPr lang="hr-HR" sz="1200" kern="1200" dirty="0"/>
            <a:t> metode, liberalna regulativa na području pobačaja u Zapadnoj Europi</a:t>
          </a:r>
          <a:endParaRPr lang="en-US" sz="1200" kern="1200" dirty="0"/>
        </a:p>
      </dsp:txBody>
      <dsp:txXfrm>
        <a:off x="7592400" y="1865802"/>
        <a:ext cx="1541066" cy="92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fld id="{6CF44736-A00F-4926-B13F-CF136720F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15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246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fld id="{EEE5D66A-FA26-4A07-B098-04DC999F5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07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C0B1-C905-4862-BD27-853541189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4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DA84-7D49-4A83-8337-25EDF2BB1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2707-732D-4652-9DCB-00C849577B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5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85CE-06F2-4E22-8935-D611011EB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3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F7E2-E0EB-4B05-8320-5672ACEE6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8145-1260-4CF6-86F5-5E469F60E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2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0B524-1DDA-4B3D-A06C-C05758C4E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E0EF-49A1-4ADA-8D2E-E68AC0FA47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44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C587-42F2-4188-9366-E06BA99B0C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8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D9702-934F-4F46-AACC-40BADA6AB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6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AF05-CA0F-4B9A-9792-3E19C5282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2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D105-908D-49E5-BAA5-FDE3AE4A3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Leonardo_da_Vinci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t&amp;rct=j&amp;q=&amp;esrc=s&amp;source=web&amp;cd=1&amp;cad=rja&amp;uact=8&amp;ved=0CBwQFjAA&amp;url=http://hzjz.hr/wp-content/uploads/2013/11/pobacaji_2012.pdf&amp;ei=etsiVczUDoXwUtKDgeAB&amp;usg=AFQjCNFsqIjlDQ7b_lTchHjdsy-ev1iu1Q&amp;sig2=kFJH_0kOkoChCgj02Efb1A&amp;bvm=bv.89947451,d.d24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t&amp;rct=j&amp;q=&amp;esrc=s&amp;source=web&amp;cd=1&amp;cad=rja&amp;uact=8&amp;ved=0CBwQFjAA&amp;url=http://hzjz.hr/wp-content/uploads/2013/11/pobacaji_2012.pdf&amp;ei=etsiVczUDoXwUtKDgeAB&amp;usg=AFQjCNFsqIjlDQ7b_lTchHjdsy-ev1iu1Q&amp;sig2=kFJH_0kOkoChCgj02Efb1A&amp;bvm=bv.89947451,d.d24" TargetMode="External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t&amp;rct=j&amp;q=&amp;esrc=s&amp;source=web&amp;cd=1&amp;cad=rja&amp;uact=8&amp;ved=0CBwQFjAA&amp;url=http://hzjz.hr/wp-content/uploads/2013/11/pobacaji_2012.pdf&amp;ei=etsiVczUDoXwUtKDgeAB&amp;usg=AFQjCNFsqIjlDQ7b_lTchHjdsy-ev1iu1Q&amp;sig2=kFJH_0kOkoChCgj02Efb1A&amp;bvm=bv.89947451,d.d24" TargetMode="Externa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t&amp;rct=j&amp;q=&amp;esrc=s&amp;source=web&amp;cd=1&amp;cad=rja&amp;uact=8&amp;ved=0CBwQFjAA&amp;url=http://hzjz.hr/wp-content/uploads/2013/11/pobacaji_2012.pdf&amp;ei=etsiVczUDoXwUtKDgeAB&amp;usg=AFQjCNFsqIjlDQ7b_lTchHjdsy-ev1iu1Q&amp;sig2=kFJH_0kOkoChCgj02Efb1A&amp;bvm=bv.89947451,d.d2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hr.wikipedia.org/wiki/Bernard_Nathans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0929" y="-20016"/>
            <a:ext cx="9144000" cy="687801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0" cap="flat" cmpd="tri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5259" y="368592"/>
            <a:ext cx="5455340" cy="11968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hr-HR" sz="8000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POBAČAJ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353" y="1988121"/>
            <a:ext cx="8641151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r-HR" sz="3200" dirty="0">
              <a:solidFill>
                <a:schemeClr val="bg1"/>
              </a:solidFill>
            </a:endParaRPr>
          </a:p>
          <a:p>
            <a:pPr algn="ctr"/>
            <a:r>
              <a:rPr lang="hr-HR" sz="3200" i="1" dirty="0">
                <a:solidFill>
                  <a:schemeClr val="bg1"/>
                </a:solidFill>
              </a:rPr>
              <a:t>Osjetljiv problem / stručan, etički, politički</a:t>
            </a:r>
          </a:p>
        </p:txBody>
      </p:sp>
      <p:pic>
        <p:nvPicPr>
          <p:cNvPr id="9" name="Picture 6" descr="abortionhorror_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1769" y="3655871"/>
            <a:ext cx="7560462" cy="260081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12" y="1225689"/>
            <a:ext cx="35773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POBAČAJ</a:t>
            </a:r>
            <a:r>
              <a:rPr lang="hr-HR" sz="2400" b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 ili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ABOTRUS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(lat. abortio - pobacivanje) označava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prekid trudnoće prije sposobnosti za samostalan život</a:t>
            </a:r>
          </a:p>
          <a:p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(nekada se granica uzimala do 28. tjedna, i težine do 1000 g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a danas do </a:t>
            </a:r>
            <a:r>
              <a:rPr lang="hr-HR" sz="2400" dirty="0">
                <a:effectLst/>
                <a:cs typeface="Arial" panose="020B0604020202020204" pitchFamily="34" charset="0"/>
              </a:rPr>
              <a:t>20. tjedna i do 500 g</a:t>
            </a:r>
            <a:r>
              <a:rPr lang="hr-HR" sz="2400" b="0" dirty="0">
                <a:effectLst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472" y="358338"/>
            <a:ext cx="8101080" cy="830997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C00000"/>
                </a:solidFill>
                <a:effectLst/>
              </a:rPr>
              <a:t>POJAM "POBAČAJ„</a:t>
            </a:r>
          </a:p>
          <a:p>
            <a:pPr algn="ctr"/>
            <a:r>
              <a:rPr lang="hr-HR" sz="2400" dirty="0">
                <a:solidFill>
                  <a:srgbClr val="C00000"/>
                </a:solidFill>
                <a:effectLst/>
              </a:rPr>
              <a:t>uklanjanje ploda i posteljice iz maternice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598" y="1666442"/>
            <a:ext cx="5199460" cy="389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41916" y="5689254"/>
            <a:ext cx="477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i="1" dirty="0">
                <a:effectLst/>
                <a:cs typeface="Arial" panose="020B0604020202020204" pitchFamily="34" charset="0"/>
              </a:rPr>
              <a:t>pobačeni fetus u 10. tjednu trudnoće, koji je uklonjen jer je žena imala rak</a:t>
            </a:r>
          </a:p>
        </p:txBody>
      </p:sp>
    </p:spTree>
    <p:extLst>
      <p:ext uri="{BB962C8B-B14F-4D97-AF65-F5344CB8AC3E}">
        <p14:creationId xmlns:p14="http://schemas.microsoft.com/office/powerpoint/2010/main" val="156906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92" y="1211669"/>
            <a:ext cx="8868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SPONTANI </a:t>
            </a:r>
            <a:r>
              <a:rPr lang="hr-HR" sz="2400" b="0" dirty="0">
                <a:effectLst/>
                <a:cs typeface="Arial" panose="020B0604020202020204" pitchFamily="34" charset="0"/>
              </a:rPr>
              <a:t>(nenamjerni prekid trudnoće, izazvan npr. traumama, nepravilnošću ženinih reproduktivnih organa, infekcijama, upalama, padovima, udarcima i sl.)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NAMJERNI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(INDICIRANI, INDUCIRANI, ARTEFICIJELNI)  izazvani prekid trudnoće koji se vrši pomoću raznih sredstava i metoda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086" y="395203"/>
            <a:ext cx="7916719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effectLst/>
              </a:rPr>
              <a:t>PODJELA POBAČAJA- prema nastanku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568" y="3506206"/>
            <a:ext cx="4863461" cy="3253389"/>
          </a:xfrm>
          <a:prstGeom prst="roundRect">
            <a:avLst>
              <a:gd name="adj" fmla="val 69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653341" y="4509144"/>
            <a:ext cx="2160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i="1" dirty="0">
                <a:effectLst/>
                <a:cs typeface="Arial" panose="020B0604020202020204" pitchFamily="34" charset="0"/>
              </a:rPr>
              <a:t>spontani pobačaj </a:t>
            </a:r>
          </a:p>
          <a:p>
            <a:pPr algn="ctr"/>
            <a:r>
              <a:rPr lang="hr-HR" b="0" i="1" dirty="0">
                <a:effectLst/>
                <a:cs typeface="Arial" panose="020B0604020202020204" pitchFamily="34" charset="0"/>
              </a:rPr>
              <a:t>oko 6. tjedna trudnoće</a:t>
            </a:r>
          </a:p>
        </p:txBody>
      </p:sp>
    </p:spTree>
    <p:extLst>
      <p:ext uri="{BB962C8B-B14F-4D97-AF65-F5344CB8AC3E}">
        <p14:creationId xmlns:p14="http://schemas.microsoft.com/office/powerpoint/2010/main" val="221356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816" y="1211668"/>
            <a:ext cx="8617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i="1" dirty="0">
                <a:effectLst/>
              </a:rPr>
              <a:t>Spontani pobačaj definira se kao gubitak trudnoće prije nego je plod sposoban za samostalni život izvan maternice, </a:t>
            </a:r>
            <a:r>
              <a:rPr lang="hr-HR" sz="2400" b="0" i="1" dirty="0">
                <a:effectLst/>
              </a:rPr>
              <a:t>obično 20-og tjedna trudnoće ili ukoliko je težina fetusa manja od 500 grama</a:t>
            </a:r>
          </a:p>
          <a:p>
            <a:endParaRPr lang="hr-HR" sz="2400" i="1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i="1" dirty="0">
                <a:effectLst/>
              </a:rPr>
              <a:t>Najčešći rizični čimbenici uključuju</a:t>
            </a:r>
            <a:r>
              <a:rPr lang="hr-HR" sz="2400" b="0" dirty="0">
                <a:effectLst/>
              </a:rPr>
              <a:t>: dob trudnice, prethodne spontane pobačaje i pušenje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</a:rPr>
              <a:t>Kad je riječ o dobi, najviše spontanih pobačaja događa se  nakon 40. godine života, a posebice nakon 45</a:t>
            </a:r>
            <a:endParaRPr lang="hr-HR" sz="2400" b="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816" y="433441"/>
            <a:ext cx="8437747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C00000"/>
                </a:solidFill>
              </a:rPr>
              <a:t>SPONTANI POBAČAJ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549" y="4627988"/>
            <a:ext cx="4678692" cy="20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4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816" y="1328075"/>
            <a:ext cx="8617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i="1" dirty="0">
                <a:effectLst/>
                <a:cs typeface="Arial" panose="020B0604020202020204" pitchFamily="34" charset="0"/>
              </a:rPr>
              <a:t>namjerno prekidanje trudnoće </a:t>
            </a:r>
            <a:r>
              <a:rPr lang="hr-HR" sz="2400" b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izvođenjem kirurškog zahvata (kirurški pobačaj) ili primjenom farmaceutskih sredstava (</a:t>
            </a:r>
            <a:r>
              <a:rPr lang="hr-HR" sz="2400" b="0" dirty="0" err="1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medikamentozni</a:t>
            </a:r>
            <a:r>
              <a:rPr lang="hr-HR" sz="2400" b="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 pobačaj)</a:t>
            </a:r>
          </a:p>
          <a:p>
            <a:endParaRPr lang="hr-HR" sz="2400" b="0" i="1" dirty="0">
              <a:effectLst/>
              <a:cs typeface="Arial" panose="020B0604020202020204" pitchFamily="34" charset="0"/>
            </a:endParaRPr>
          </a:p>
          <a:p>
            <a:r>
              <a:rPr lang="hr-HR" sz="2400" b="0" dirty="0">
                <a:effectLst/>
                <a:cs typeface="Arial" panose="020B0604020202020204" pitchFamily="34" charset="0"/>
              </a:rPr>
              <a:t>      </a:t>
            </a:r>
            <a:r>
              <a:rPr lang="hr-HR" sz="2400" dirty="0">
                <a:effectLst/>
                <a:cs typeface="Arial" panose="020B0604020202020204" pitchFamily="34" charset="0"/>
              </a:rPr>
              <a:t>inducirani pobačaj može biti: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ozakonjeni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(vrši se prema zakonskim odredbama</a:t>
            </a:r>
          </a:p>
          <a:p>
            <a:pPr lvl="1"/>
            <a:r>
              <a:rPr lang="hr-HR" sz="2400" b="0" dirty="0">
                <a:effectLst/>
                <a:cs typeface="Arial" panose="020B0604020202020204" pitchFamily="34" charset="0"/>
              </a:rPr>
              <a:t>                         zemlje koja ga dopušta)</a:t>
            </a:r>
          </a:p>
          <a:p>
            <a:pPr lvl="1"/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2. kriminalni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(vrši se na nelegalan način)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348" y="152774"/>
            <a:ext cx="8255545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C00000"/>
                </a:solidFill>
              </a:rPr>
              <a:t>INDUCIRANI POBAČAJ</a:t>
            </a:r>
          </a:p>
          <a:p>
            <a:pPr algn="ctr"/>
            <a:r>
              <a:rPr lang="hr-HR" sz="3200" dirty="0">
                <a:solidFill>
                  <a:srgbClr val="C00000"/>
                </a:solidFill>
              </a:rPr>
              <a:t>izazvani, namjerni, artificijelni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8" y="5049216"/>
            <a:ext cx="4621584" cy="16236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758" y="4842478"/>
            <a:ext cx="3638550" cy="18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4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22960" y="1072170"/>
            <a:ext cx="7543530" cy="108783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HR" sz="3300" spc="-39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Neka od čestih pitanja</a:t>
            </a:r>
            <a:endParaRPr lang="en-HR" sz="3300" b="0" spc="-1" dirty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822960" y="2438370"/>
            <a:ext cx="7543530" cy="282042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sz="2100" b="0" spc="-1" dirty="0">
                <a:effectLst/>
                <a:cs typeface="Arial" panose="020B0604020202020204" pitchFamily="34" charset="0"/>
              </a:rPr>
              <a:t>Je li moralno prihvatljiv namjerni prekid trudnoće?</a:t>
            </a: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sz="2100" b="0" spc="-1" dirty="0">
                <a:effectLst/>
                <a:cs typeface="Arial" panose="020B0604020202020204" pitchFamily="34" charset="0"/>
              </a:rPr>
              <a:t>Ako je, u kojim slučajevima?</a:t>
            </a: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sz="2100" b="0" spc="-1" dirty="0">
                <a:effectLst/>
                <a:cs typeface="Arial" panose="020B0604020202020204" pitchFamily="34" charset="0"/>
              </a:rPr>
              <a:t>Kako zakonski regulirati pobačaj?</a:t>
            </a:r>
          </a:p>
          <a:p>
            <a:pPr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</a:pPr>
            <a:endParaRPr lang="en-HR" sz="2100" b="0" spc="-1" dirty="0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22960" y="1072170"/>
            <a:ext cx="7543530" cy="108783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HR" sz="3300" b="0" spc="-39" dirty="0">
                <a:solidFill>
                  <a:srgbClr val="404040"/>
                </a:solidFill>
                <a:cs typeface="Arial" panose="020B0604020202020204" pitchFamily="34" charset="0"/>
              </a:rPr>
              <a:t>Debata o pobačaju</a:t>
            </a:r>
            <a:endParaRPr lang="en-HR" sz="3300" b="0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822960" y="2438370"/>
            <a:ext cx="7543530" cy="282042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lstStyle/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Jedna od najizraženijih moralnih rasprava čovjeka</a:t>
            </a: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Vjerojatno nikada neće biti razriješena s obzirom da ima niz aspekata: medicinske, etičke, religiozne, političke, pravne, društvene, kulturalne, antropološke</a:t>
            </a: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U njoj sudjeluje niz ljudi od znanstvenika, filozofa pa do javnosti</a:t>
            </a: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 dirty="0"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Povezana je uvelike s religijskim uvjerenjima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2957"/>
            <a:ext cx="8641056" cy="725719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hr-H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Indikacije za arteficijalni abortus</a:t>
            </a:r>
            <a:br>
              <a:rPr lang="hr-HR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7543801" cy="402336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hr-H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medicinske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eugeničke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pravne </a:t>
            </a:r>
          </a:p>
          <a:p>
            <a:pPr marL="742950" indent="-742950">
              <a:buFont typeface="+mj-lt"/>
              <a:buAutoNum type="arabicPeriod"/>
            </a:pPr>
            <a:r>
              <a:rPr lang="hr-H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socijalne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964" y="2168832"/>
            <a:ext cx="432057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978183"/>
              </p:ext>
            </p:extLst>
          </p:nvPr>
        </p:nvGraphicFramePr>
        <p:xfrm>
          <a:off x="0" y="188568"/>
          <a:ext cx="9144000" cy="598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79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1676" y="433441"/>
            <a:ext cx="5178597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</a:rPr>
              <a:t>POBAČAJ U HRVATSKOJ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816" y="1358724"/>
            <a:ext cx="84377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broj legalno induciranih pobačaja u Hrvatskoj se kreće oko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4.000/god</a:t>
            </a:r>
            <a:r>
              <a:rPr lang="hr-HR" sz="2400" dirty="0">
                <a:effectLst/>
                <a:cs typeface="Arial" panose="020B0604020202020204" pitchFamily="34" charset="0"/>
              </a:rPr>
              <a:t>.</a:t>
            </a:r>
            <a:r>
              <a:rPr lang="hr-HR" sz="2400" b="0" dirty="0">
                <a:effectLst/>
                <a:cs typeface="Arial" panose="020B0604020202020204" pitchFamily="34" charset="0"/>
              </a:rPr>
              <a:t>, ali se pretpostavlja da pobačaja ima znatno više, odnosno mnogi nisu službeno zavedeni, jer je riječ o nelegalnom izvođenju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pobačaj je u Hrvatskoj zakonski reguliran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Zakonom o zdravstvenim mjerama za ostvarivanje prava na slobodno odlučivanje o rađanju iz 1978. god., </a:t>
            </a:r>
            <a:r>
              <a:rPr lang="hr-HR" sz="2400" b="0" dirty="0">
                <a:effectLst/>
                <a:cs typeface="Arial" panose="020B0604020202020204" pitchFamily="34" charset="0"/>
              </a:rPr>
              <a:t>a koji određuje da je pobačaj dozvoljen: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u="sng" dirty="0">
                <a:solidFill>
                  <a:srgbClr val="C00000"/>
                </a:solidFill>
                <a:cs typeface="Arial" panose="020B0604020202020204" pitchFamily="34" charset="0"/>
              </a:rPr>
              <a:t>do isteka 10 tjedana trudnoće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nakon tog vremena može se izvršiti samo nakon odobrenja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povjerenstva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(kojega čine dva liječnika i jedan socijalni radnik ili medicinska sestra) i u težim okolnostima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mora se izvršiti u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ovlaštenoj zdravstvenoj ustanovi</a:t>
            </a:r>
          </a:p>
        </p:txBody>
      </p:sp>
    </p:spTree>
    <p:extLst>
      <p:ext uri="{BB962C8B-B14F-4D97-AF65-F5344CB8AC3E}">
        <p14:creationId xmlns:p14="http://schemas.microsoft.com/office/powerpoint/2010/main" val="16753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3550"/>
          </a:xfr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hr-H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Socijalna indikacija</a:t>
            </a:r>
            <a:endParaRPr lang="hr-HR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402729"/>
              </p:ext>
            </p:extLst>
          </p:nvPr>
        </p:nvGraphicFramePr>
        <p:xfrm>
          <a:off x="628650" y="1268712"/>
          <a:ext cx="8263926" cy="540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23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51424" y="1538748"/>
            <a:ext cx="8821176" cy="514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0" y="857250"/>
            <a:ext cx="3037770" cy="51432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TextShape 3"/>
          <p:cNvSpPr txBox="1"/>
          <p:nvPr/>
        </p:nvSpPr>
        <p:spPr>
          <a:xfrm>
            <a:off x="369360" y="1244970"/>
            <a:ext cx="2313360" cy="432945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HR" sz="2700" b="0" spc="-39" dirty="0">
                <a:cs typeface="Arial" panose="020B0604020202020204" pitchFamily="34" charset="0"/>
              </a:rPr>
              <a:t>SADRŽAJ</a:t>
            </a:r>
            <a:endParaRPr lang="en-HR" sz="2700" b="0" spc="-1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259444523"/>
              </p:ext>
            </p:extLst>
          </p:nvPr>
        </p:nvGraphicFramePr>
        <p:xfrm>
          <a:off x="3419092" y="2368704"/>
          <a:ext cx="5097870" cy="423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2597598A-93FE-4927-BDC6-25A8A46E4C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0562" y="252186"/>
            <a:ext cx="3114929" cy="2329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787" y="818652"/>
            <a:ext cx="42242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cs typeface="Arial" panose="020B0604020202020204" pitchFamily="34" charset="0"/>
              </a:rPr>
              <a:t>pobačaj je poznat još od antičkog doba </a:t>
            </a:r>
            <a:r>
              <a:rPr lang="hr-HR" sz="2400" b="0" dirty="0">
                <a:effectLst/>
                <a:cs typeface="Arial" panose="020B0604020202020204" pitchFamily="34" charset="0"/>
              </a:rPr>
              <a:t>kada se vršio na različite načine: koristeći različite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biljke</a:t>
            </a:r>
            <a:r>
              <a:rPr lang="hr-HR" sz="2400" b="0" dirty="0">
                <a:effectLst/>
                <a:cs typeface="Arial" panose="020B0604020202020204" pitchFamily="34" charset="0"/>
              </a:rPr>
              <a:t>, pomoću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pletićkih igala, šila, kliješta, vješalica</a:t>
            </a:r>
            <a:r>
              <a:rPr lang="hr-HR" sz="2400" b="0" dirty="0">
                <a:effectLst/>
                <a:cs typeface="Arial" panose="020B0604020202020204" pitchFamily="34" charset="0"/>
              </a:rPr>
              <a:t>, određenih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kupki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itd.</a:t>
            </a:r>
          </a:p>
          <a:p>
            <a:endParaRPr lang="hr-HR" sz="2400" b="0" dirty="0">
              <a:effectLst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također se ponekad pobačaj izaziva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teškim radom, dizanjem tereta, namjernim padovima niz stepenice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i sl.</a:t>
            </a:r>
            <a:endParaRPr lang="hr-HR" sz="2400" dirty="0">
              <a:effectLst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thumb/c/c9/Da_Vinci_Studies_of_Embryos_Luc_Viatour.jpg/800px-Da_Vinci_Studies_of_Embryos_Luc_Viat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8" y="818652"/>
            <a:ext cx="3510468" cy="51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4932048" y="6101294"/>
            <a:ext cx="3510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222222"/>
                </a:solidFill>
                <a:effectLst/>
              </a:rPr>
              <a:t>Crteži </a:t>
            </a:r>
            <a:r>
              <a:rPr lang="pt-BR" b="0" dirty="0">
                <a:solidFill>
                  <a:srgbClr val="0B0080"/>
                </a:solidFill>
                <a:effectLst/>
                <a:hlinkClick r:id="rId3" tooltip="Leonardo da Vinci"/>
              </a:rPr>
              <a:t>Leonarda da Vincija</a:t>
            </a:r>
            <a:r>
              <a:rPr lang="pt-BR" b="0" dirty="0">
                <a:solidFill>
                  <a:srgbClr val="222222"/>
                </a:solidFill>
                <a:effectLst/>
              </a:rPr>
              <a:t> o ljudskom embriju i fetusu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504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0" y="857250"/>
            <a:ext cx="9143820" cy="514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TextShape 2"/>
          <p:cNvSpPr txBox="1"/>
          <p:nvPr/>
        </p:nvSpPr>
        <p:spPr>
          <a:xfrm>
            <a:off x="822960" y="1072170"/>
            <a:ext cx="7543530" cy="108783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HR" sz="3300" b="0" spc="-39" dirty="0">
                <a:solidFill>
                  <a:srgbClr val="404040"/>
                </a:solidFill>
                <a:cs typeface="Arial" panose="020B0604020202020204" pitchFamily="34" charset="0"/>
              </a:rPr>
              <a:t>Povijesni pregled…</a:t>
            </a:r>
            <a:endParaRPr lang="en-HR" sz="3300" b="0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" name="Line 3"/>
          <p:cNvSpPr/>
          <p:nvPr/>
        </p:nvSpPr>
        <p:spPr>
          <a:xfrm>
            <a:off x="895050" y="2280150"/>
            <a:ext cx="747522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4"/>
          <p:cNvSpPr/>
          <p:nvPr/>
        </p:nvSpPr>
        <p:spPr>
          <a:xfrm>
            <a:off x="0" y="5657850"/>
            <a:ext cx="9143820" cy="34263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" name="Diagram3"/>
          <p:cNvGraphicFramePr/>
          <p:nvPr/>
        </p:nvGraphicFramePr>
        <p:xfrm>
          <a:off x="0" y="2280420"/>
          <a:ext cx="9143820" cy="337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355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Medicinske metode pobačaja</a:t>
            </a:r>
            <a:endParaRPr lang="hr-H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1. Kirurški pobačaj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r-H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Medikamentozni</a:t>
            </a:r>
            <a:r>
              <a:rPr lang="hr-H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r-H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   pobačaj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725" y="2708904"/>
            <a:ext cx="3475021" cy="332870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39" y="2978940"/>
            <a:ext cx="36385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3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07" y="2978940"/>
            <a:ext cx="5940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effectLst/>
                <a:cs typeface="Arial" panose="020B0604020202020204" pitchFamily="34" charset="0"/>
              </a:rPr>
              <a:t>naziva se "hitna kontracepcija"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u našim ljekarama se mogu kupiti dvije vrste i plaćaju se oko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200 kuna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ellaOne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(mora se uzeti u roku od 5 dana) - može se slobodno kupiti u ljekarnama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Escapelle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(mora se uzeti u roku od 48 sati, a kupuje se na recept) </a:t>
            </a:r>
            <a:endParaRPr lang="hr-HR" sz="2400" dirty="0">
              <a:effectLst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161" y="993115"/>
            <a:ext cx="7752367" cy="46166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  <a:effectLst/>
              </a:rPr>
              <a:t>POBAČAJ PILULOM "ZA DAN POSLIJE"</a:t>
            </a:r>
          </a:p>
        </p:txBody>
      </p:sp>
      <p:pic>
        <p:nvPicPr>
          <p:cNvPr id="1026" name="Picture 2" descr="http://www.hra-pharma.com/index.php/en/image/185/1/0/content/ellaone__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2203" y="1612072"/>
            <a:ext cx="2880385" cy="273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8F9FB"/>
              </a:clrFrom>
              <a:clrTo>
                <a:srgbClr val="F8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4268" y="4198728"/>
            <a:ext cx="3424014" cy="3041595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701484" y="114909"/>
            <a:ext cx="7831044" cy="6300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MEDIKAMENTOZNI POBAČAJ</a:t>
            </a:r>
            <a:endParaRPr lang="hr-HR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2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2" y="278580"/>
            <a:ext cx="4932048" cy="6558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24" y="278580"/>
            <a:ext cx="3870516" cy="1077218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C00000"/>
                </a:solidFill>
                <a:effectLst/>
              </a:rPr>
              <a:t>POBAČAJ PILULOM RU-486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418" y="1628760"/>
            <a:ext cx="3960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RU-486 sastoji se od dva sintetička hormona (Mifepriston i Misoprostol), od kojih prvi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zaustavlja razvoj ploda</a:t>
            </a:r>
            <a:r>
              <a:rPr lang="hr-HR" sz="2400" b="0" dirty="0">
                <a:effectLst/>
                <a:cs typeface="Arial" panose="020B0604020202020204" pitchFamily="34" charset="0"/>
              </a:rPr>
              <a:t>, a drugi u roku do 5 dana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izaziva kontrakcije </a:t>
            </a:r>
            <a:r>
              <a:rPr lang="hr-HR" sz="2400" b="0" dirty="0">
                <a:effectLst/>
                <a:cs typeface="Arial" panose="020B0604020202020204" pitchFamily="34" charset="0"/>
              </a:rPr>
              <a:t>(trudove) i na takav se način plod izbacuje van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3"/>
          <a:stretch/>
        </p:blipFill>
        <p:spPr>
          <a:xfrm>
            <a:off x="3091351" y="4986843"/>
            <a:ext cx="2061177" cy="186261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812432" y="4751541"/>
            <a:ext cx="1260168" cy="207663"/>
          </a:xfrm>
          <a:prstGeom prst="ellipse">
            <a:avLst/>
          </a:prstGeom>
          <a:noFill/>
          <a:ln w="28575" cap="flat" cmpd="tri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9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94905" y="188568"/>
            <a:ext cx="8426772" cy="891058"/>
          </a:xfrm>
          <a:solidFill>
            <a:schemeClr val="bg2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Kirurški pobačaj</a:t>
            </a:r>
            <a:br>
              <a:rPr lang="hr-H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SZO kao kiruršku metodu izbora preporuča</a:t>
            </a:r>
            <a:endParaRPr lang="hr-H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9060"/>
            <a:ext cx="3943350" cy="24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id="{7EC87B05-E882-49F5-BBB2-096A7172CC91}"/>
              </a:ext>
            </a:extLst>
          </p:cNvPr>
          <p:cNvSpPr/>
          <p:nvPr/>
        </p:nvSpPr>
        <p:spPr>
          <a:xfrm>
            <a:off x="320730" y="1420101"/>
            <a:ext cx="3943350" cy="1800240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metodu vakumske aspiracije pomoću mehaničke ili električne pumpe za pobačaje do 12-14. tjedna </a:t>
            </a:r>
          </a:p>
        </p:txBody>
      </p:sp>
      <p:sp>
        <p:nvSpPr>
          <p:cNvPr id="6" name="Dvostruki val 5">
            <a:extLst>
              <a:ext uri="{FF2B5EF4-FFF2-40B4-BE49-F238E27FC236}">
                <a16:creationId xmlns:a16="http://schemas.microsoft.com/office/drawing/2014/main" id="{E9AFD1CC-FEA0-4089-ADE9-E1034155C184}"/>
              </a:ext>
            </a:extLst>
          </p:cNvPr>
          <p:cNvSpPr/>
          <p:nvPr/>
        </p:nvSpPr>
        <p:spPr>
          <a:xfrm>
            <a:off x="341436" y="4067502"/>
            <a:ext cx="3600480" cy="2061857"/>
          </a:xfrm>
          <a:prstGeom prst="double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 kasnije pobačaje preporuča se dilatacija ušća maternice i kiretaža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78BBFCF-5B20-4A14-B14D-1CBC193E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370" y="1465088"/>
            <a:ext cx="3999323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0" y="1247570"/>
            <a:ext cx="2250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u maternicu se uvuče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kanila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i pomoću nje se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dirty="0" err="1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isiše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 plod</a:t>
            </a:r>
            <a:r>
              <a:rPr lang="hr-HR" sz="2400" b="0" dirty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(vrši se u ranoj trudnoći)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maternica se potom očisti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kiretom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17683"/>
            <a:ext cx="9147825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hr-HR" sz="3200" dirty="0">
                <a:solidFill>
                  <a:srgbClr val="C00000"/>
                </a:solidFill>
                <a:effectLst/>
              </a:rPr>
              <a:t>POBAČAJ POMOĆU VAKUMSKE ASPIRACIJE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700" y="1448736"/>
            <a:ext cx="6658422" cy="486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35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264" y="3533760"/>
            <a:ext cx="2520336" cy="2520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6000" y="433441"/>
            <a:ext cx="6156456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C00000"/>
                </a:solidFill>
                <a:effectLst/>
              </a:rPr>
              <a:t>DILATACIJA I KIRETAŽA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00" y="1247570"/>
            <a:ext cx="882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0" dirty="0">
                <a:effectLst/>
                <a:cs typeface="Arial" panose="020B0604020202020204" pitchFamily="34" charset="0"/>
              </a:rPr>
              <a:t>dilatacija je postupak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proširenja grlića maternice </a:t>
            </a:r>
            <a:r>
              <a:rPr lang="hr-HR" sz="2400" b="0" dirty="0">
                <a:effectLst/>
                <a:cs typeface="Arial" panose="020B0604020202020204" pitchFamily="34" charset="0"/>
              </a:rPr>
              <a:t>pomoću medicinskih instrumenata, a nakon što se ona učini plod se </a:t>
            </a: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struže kiretom</a:t>
            </a:r>
            <a:r>
              <a:rPr lang="hr-HR" sz="2400" b="0" dirty="0">
                <a:effectLst/>
                <a:cs typeface="Arial" panose="020B0604020202020204" pitchFamily="34" charset="0"/>
              </a:rPr>
              <a:t>, oštrim medicinskim instrumentom koji na kraju ima izgled male </a:t>
            </a:r>
            <a:r>
              <a:rPr lang="hr-HR" sz="2400" b="0" dirty="0" err="1">
                <a:effectLst/>
                <a:cs typeface="Arial" panose="020B0604020202020204" pitchFamily="34" charset="0"/>
              </a:rPr>
              <a:t>omčice</a:t>
            </a:r>
            <a:endParaRPr lang="hr-HR" sz="2400" dirty="0">
              <a:effectLst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24" y="2888928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1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48" y="369735"/>
            <a:ext cx="8352504" cy="717809"/>
          </a:xfr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Priziv savjesti ili prigovor savjesti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48" y="2907834"/>
            <a:ext cx="8262492" cy="4023360"/>
          </a:xfrm>
        </p:spPr>
        <p:txBody>
          <a:bodyPr>
            <a:normAutofit/>
          </a:bodyPr>
          <a:lstStyle/>
          <a:p>
            <a:r>
              <a:rPr lang="hr-HR" sz="2400" b="1" dirty="0"/>
              <a:t>odnosi se na pravo osobe da odbije izvršiti neku obavezu koju mu nameće pravni sustav</a:t>
            </a:r>
            <a:r>
              <a:rPr lang="hr-HR" sz="2400" dirty="0"/>
              <a:t>, ako se ona protivi njezinim moralnim, etičkim ili vjerskim uvjerenjima</a:t>
            </a:r>
          </a:p>
          <a:p>
            <a:endParaRPr lang="hr-HR" sz="2400" dirty="0"/>
          </a:p>
          <a:p>
            <a:r>
              <a:rPr lang="hr-HR" sz="2400" dirty="0"/>
              <a:t>„Pravo na priziv savjesti je svojstveno svakom ljudskom biću jer je i savjest kao savjest svojstvena svakom ljudskom biću i čovjek u dijalogu s tim glasom savjesti donosi odluke o izboru između dobra i zla i taj glas ga prati cijeloga života.“ </a:t>
            </a:r>
          </a:p>
          <a:p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9218" name="Picture 2" descr="http://www.jebu.me/wp-content/uploads/2014/10/priziv-savje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84" y="1216219"/>
            <a:ext cx="3932563" cy="16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48" y="369735"/>
            <a:ext cx="8352504" cy="717809"/>
          </a:xfr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Priziv savjesti ili prigovor savjesti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48" y="2907834"/>
            <a:ext cx="8262492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rgbClr val="FF0000"/>
                </a:solidFill>
              </a:rPr>
              <a:t>Pravo na priziv savjesti proizlazi iz slobode savjesti, koja je zajamčena člankom 18. </a:t>
            </a:r>
            <a:r>
              <a:rPr lang="hr-HR" b="1" dirty="0">
                <a:solidFill>
                  <a:srgbClr val="FF0000"/>
                </a:solidFill>
              </a:rPr>
              <a:t>Opće deklaracije o pravima čovjeka</a:t>
            </a:r>
            <a:endParaRPr lang="hr-HR" b="1" dirty="0"/>
          </a:p>
          <a:p>
            <a:pPr>
              <a:lnSpc>
                <a:spcPct val="150000"/>
              </a:lnSpc>
            </a:pPr>
            <a:r>
              <a:rPr lang="hr-HR" b="1" dirty="0"/>
              <a:t>Ustav Republike Hrvatske, </a:t>
            </a:r>
            <a:r>
              <a:rPr lang="hr-HR" dirty="0"/>
              <a:t>jamče pravo na priziv savjesti</a:t>
            </a:r>
          </a:p>
          <a:p>
            <a:pPr>
              <a:lnSpc>
                <a:spcPct val="150000"/>
              </a:lnSpc>
            </a:pPr>
            <a:r>
              <a:rPr lang="hr-HR" dirty="0"/>
              <a:t>Ustav tako regulira mogućnost priziva savjesti i onima koji zbog svojih uvjerenja nisu pripravni obavljati vojničke dužnosti u oružanim snagama. Na sličan je način uredba o prizivu savjesti uvrštena i u zdravstvene zakone</a:t>
            </a:r>
          </a:p>
          <a:p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9218" name="Picture 2" descr="http://www.jebu.me/wp-content/uploads/2014/10/priziv-savje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84" y="1216219"/>
            <a:ext cx="3932563" cy="16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58964"/>
            <a:ext cx="7886700" cy="3469928"/>
          </a:xfrm>
          <a:prstGeom prst="rect">
            <a:avLst/>
          </a:prstGeom>
        </p:spPr>
      </p:pic>
      <p:sp>
        <p:nvSpPr>
          <p:cNvPr id="2" name="Svitak: vodoravno 1">
            <a:extLst>
              <a:ext uri="{FF2B5EF4-FFF2-40B4-BE49-F238E27FC236}">
                <a16:creationId xmlns:a16="http://schemas.microsoft.com/office/drawing/2014/main" id="{E89B4AD7-DC60-435C-94A5-E4CC8503A098}"/>
              </a:ext>
            </a:extLst>
          </p:cNvPr>
          <p:cNvSpPr/>
          <p:nvPr/>
        </p:nvSpPr>
        <p:spPr>
          <a:xfrm>
            <a:off x="628650" y="0"/>
            <a:ext cx="7886700" cy="315896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POŠTIVANJE LJUDSKOG ŽIVOTA </a:t>
            </a:r>
            <a:br>
              <a:rPr lang="hr-HR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ZAČEĆA DO SMRTI </a:t>
            </a:r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temeljno je etičko načelo </a:t>
            </a:r>
          </a:p>
          <a:p>
            <a:pPr algn="ctr"/>
            <a:r>
              <a:rPr lang="hr-HR" sz="2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 medicinske sestre i sve zdravstvene</a:t>
            </a:r>
          </a:p>
          <a:p>
            <a:pPr algn="ctr"/>
            <a:r>
              <a:rPr lang="hr-HR" sz="2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djelatnike</a:t>
            </a:r>
            <a:endParaRPr lang="hr-HR" sz="28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22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48" y="369735"/>
            <a:ext cx="8352504" cy="717809"/>
          </a:xfr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Priziv savjesti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48" y="2708904"/>
            <a:ext cx="8262492" cy="4023360"/>
          </a:xfrm>
        </p:spPr>
        <p:txBody>
          <a:bodyPr>
            <a:normAutofit/>
          </a:bodyPr>
          <a:lstStyle/>
          <a:p>
            <a:endParaRPr lang="hr-HR" dirty="0">
              <a:latin typeface="Cambria" panose="02040503050406030204" pitchFamily="18" charset="0"/>
            </a:endParaRPr>
          </a:p>
          <a:p>
            <a:pPr marL="342900" indent="-342900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 praksi je ipak najizraženiji priziv savjesti u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medicinskoj struci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a i to pravo je regulirano zakonima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 mora biti u pisanom obliku i biti priložen u dosje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    zaposlenika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 osigurati tim spreman za pružanje te usluge</a:t>
            </a:r>
          </a:p>
          <a:p>
            <a:r>
              <a:rPr lang="hr-HR" sz="2400" dirty="0">
                <a:solidFill>
                  <a:srgbClr val="FF0000"/>
                </a:solidFill>
              </a:rPr>
              <a:t>Pravo na priziv savjesti upravo je dokaz zaštite slobode pojedinca, prava na njegovo samoodređenje, specifičnu osobnost i konačno samopoštovanje</a:t>
            </a:r>
            <a:endParaRPr lang="hr-H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www.jebu.me/wp-content/uploads/2014/10/priziv-savje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84" y="1216219"/>
            <a:ext cx="3932563" cy="16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SLUČAJ KNINSKE PRIMALJE JAGE STOJAK (2013.)</a:t>
            </a:r>
            <a:b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257800" y="1825625"/>
            <a:ext cx="3886200" cy="4351338"/>
          </a:xfrm>
        </p:spPr>
        <p:txBody>
          <a:bodyPr>
            <a:noAutofit/>
          </a:bodyPr>
          <a:lstStyle/>
          <a:p>
            <a:pPr marL="342900" indent="-342900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medicinska sestra u kninskoj bolnici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Jaga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Stojak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- nije htjela sudjelovati u pobačajima, nego se pozvala na priziv savjesti, ali je zbog toga dobila otkaz</a:t>
            </a:r>
          </a:p>
          <a:p>
            <a:pPr marL="342900" indent="-342900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nakon njezine tužbe slučaj je izašao u javnost te je pod pritiskom javnosti vraćena nazad na posao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5" y="2438868"/>
            <a:ext cx="5040672" cy="31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12" y="1217074"/>
            <a:ext cx="8821176" cy="5220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502" y="278580"/>
            <a:ext cx="7470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>
                <a:solidFill>
                  <a:srgbClr val="C00000"/>
                </a:solidFill>
                <a:cs typeface="Arial" panose="020B0604020202020204" pitchFamily="34" charset="0"/>
              </a:rPr>
              <a:t>Broj legalno induciranih pobačaja u Hrvatskoj se zadnjih godina kreće oko 4.000</a:t>
            </a:r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2861772" y="6396335"/>
            <a:ext cx="5940791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0">
                <a:effectLst/>
                <a:latin typeface="Cambria" panose="02040503050406030204" pitchFamily="18" charset="0"/>
              </a:rPr>
              <a:t>Hrvatski zavod za javno zdravstvo, Izvješće za 2012. god.</a:t>
            </a:r>
          </a:p>
        </p:txBody>
      </p:sp>
    </p:spTree>
    <p:extLst>
      <p:ext uri="{BB962C8B-B14F-4D97-AF65-F5344CB8AC3E}">
        <p14:creationId xmlns:p14="http://schemas.microsoft.com/office/powerpoint/2010/main" val="404307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3" r="10542"/>
          <a:stretch/>
        </p:blipFill>
        <p:spPr>
          <a:xfrm>
            <a:off x="624215" y="1178700"/>
            <a:ext cx="8116929" cy="5679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752024" y="5589288"/>
            <a:ext cx="997714" cy="900120"/>
          </a:xfrm>
          <a:prstGeom prst="ellipse">
            <a:avLst/>
          </a:prstGeom>
          <a:noFill/>
          <a:ln w="127000" cap="flat" cmpd="tri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7812432" y="6332564"/>
            <a:ext cx="694742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hr-HR" b="0">
                <a:effectLst/>
                <a:latin typeface="Cambria" panose="02040503050406030204" pitchFamily="18" charset="0"/>
              </a:rPr>
              <a:t>Izvor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1533" y="257691"/>
            <a:ext cx="7470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>
                <a:solidFill>
                  <a:srgbClr val="C00000"/>
                </a:solidFill>
                <a:cs typeface="Arial" panose="020B0604020202020204" pitchFamily="34" charset="0"/>
              </a:rPr>
              <a:t>Broj legalno induciranih pobačaja </a:t>
            </a:r>
          </a:p>
          <a:p>
            <a:pPr algn="ctr"/>
            <a:r>
              <a:rPr lang="hr-HR" sz="2400" i="1" dirty="0">
                <a:solidFill>
                  <a:srgbClr val="C00000"/>
                </a:solidFill>
                <a:cs typeface="Arial" panose="020B0604020202020204" pitchFamily="34" charset="0"/>
              </a:rPr>
              <a:t>prema godinama trudnice</a:t>
            </a:r>
          </a:p>
        </p:txBody>
      </p:sp>
    </p:spTree>
    <p:extLst>
      <p:ext uri="{BB962C8B-B14F-4D97-AF65-F5344CB8AC3E}">
        <p14:creationId xmlns:p14="http://schemas.microsoft.com/office/powerpoint/2010/main" val="117236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49" r="15439"/>
          <a:stretch/>
        </p:blipFill>
        <p:spPr>
          <a:xfrm>
            <a:off x="161412" y="1012771"/>
            <a:ext cx="8802564" cy="5776993"/>
          </a:xfrm>
          <a:prstGeom prst="rect">
            <a:avLst/>
          </a:prstGeom>
        </p:spPr>
      </p:pic>
      <p:sp>
        <p:nvSpPr>
          <p:cNvPr id="3" name="TextBox 2">
            <a:hlinkClick r:id="rId3"/>
          </p:cNvPr>
          <p:cNvSpPr txBox="1"/>
          <p:nvPr/>
        </p:nvSpPr>
        <p:spPr>
          <a:xfrm>
            <a:off x="6462252" y="6420432"/>
            <a:ext cx="694742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hr-HR" b="0">
                <a:effectLst/>
                <a:latin typeface="Cambria" panose="02040503050406030204" pitchFamily="18" charset="0"/>
              </a:rPr>
              <a:t>Izvor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1533" y="181774"/>
            <a:ext cx="7470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>
                <a:solidFill>
                  <a:srgbClr val="C00000"/>
                </a:solidFill>
                <a:cs typeface="Arial" panose="020B0604020202020204" pitchFamily="34" charset="0"/>
              </a:rPr>
              <a:t>Broj legalno induciranih pobačaja u Hrvatskoj u odnosu na neke druge europske zemlje</a:t>
            </a:r>
          </a:p>
        </p:txBody>
      </p:sp>
    </p:spTree>
    <p:extLst>
      <p:ext uri="{BB962C8B-B14F-4D97-AF65-F5344CB8AC3E}">
        <p14:creationId xmlns:p14="http://schemas.microsoft.com/office/powerpoint/2010/main" val="5084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4" y="1178700"/>
            <a:ext cx="9122606" cy="4773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532" y="548616"/>
            <a:ext cx="780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C00000"/>
                </a:solidFill>
                <a:cs typeface="Arial" panose="020B0604020202020204" pitchFamily="34" charset="0"/>
              </a:rPr>
              <a:t>U Hrvatskoj je najniža stopa maloljetničkih trudnoća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4236856" y="6147898"/>
            <a:ext cx="694742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hr-HR" b="0">
                <a:effectLst/>
                <a:latin typeface="Cambria" panose="02040503050406030204" pitchFamily="18" charset="0"/>
              </a:rPr>
              <a:t>Izvor</a:t>
            </a:r>
          </a:p>
        </p:txBody>
      </p:sp>
    </p:spTree>
    <p:extLst>
      <p:ext uri="{BB962C8B-B14F-4D97-AF65-F5344CB8AC3E}">
        <p14:creationId xmlns:p14="http://schemas.microsoft.com/office/powerpoint/2010/main" val="335837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vetojevic.com/zabebe/images/prolifeprocho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8844"/>
            <a:ext cx="9167986" cy="47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-87389" y="2222214"/>
            <a:ext cx="3205876" cy="22270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rgbClr val="222222"/>
                </a:solidFill>
                <a:latin typeface="Cambria" panose="02040503050406030204" pitchFamily="18" charset="0"/>
              </a:rPr>
              <a:t>protivnici </a:t>
            </a:r>
            <a:r>
              <a:rPr lang="hr-HR" i="1">
                <a:solidFill>
                  <a:srgbClr val="222222"/>
                </a:solidFill>
                <a:latin typeface="Cambria" panose="02040503050406030204" pitchFamily="18" charset="0"/>
              </a:rPr>
              <a:t>pobačaja </a:t>
            </a:r>
            <a:r>
              <a:rPr lang="en-US" b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tvrde da život treba štiti od samog začetka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22180" y="2094174"/>
            <a:ext cx="3330444" cy="24831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rgbClr val="222222"/>
                </a:solidFill>
                <a:latin typeface="Cambria" panose="02040503050406030204" pitchFamily="18" charset="0"/>
              </a:rPr>
              <a:t>dok</a:t>
            </a:r>
            <a:r>
              <a:rPr lang="en-US" i="1" dirty="0">
                <a:solidFill>
                  <a:srgbClr val="222222"/>
                </a:solidFill>
                <a:latin typeface="Cambria" panose="02040503050406030204" pitchFamily="18" charset="0"/>
              </a:rPr>
              <a:t> </a:t>
            </a:r>
            <a:r>
              <a:rPr lang="en-US" i="1" dirty="0" err="1">
                <a:solidFill>
                  <a:srgbClr val="222222"/>
                </a:solidFill>
                <a:latin typeface="Cambria" panose="02040503050406030204" pitchFamily="18" charset="0"/>
              </a:rPr>
              <a:t>pobornici</a:t>
            </a:r>
            <a:r>
              <a:rPr lang="en-US" i="1" dirty="0">
                <a:solidFill>
                  <a:srgbClr val="222222"/>
                </a:solidFill>
                <a:latin typeface="Cambria" panose="02040503050406030204" pitchFamily="18" charset="0"/>
              </a:rPr>
              <a:t> </a:t>
            </a:r>
            <a:r>
              <a:rPr lang="hr-HR" i="1" dirty="0">
                <a:solidFill>
                  <a:srgbClr val="222222"/>
                </a:solidFill>
                <a:latin typeface="Cambria" panose="02040503050406030204" pitchFamily="18" charset="0"/>
              </a:rPr>
              <a:t>pobačaja </a:t>
            </a:r>
            <a:r>
              <a:rPr lang="en-US" b="0" dirty="0" err="1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misle</a:t>
            </a:r>
            <a:r>
              <a:rPr lang="en-US" b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 da </a:t>
            </a:r>
            <a:r>
              <a:rPr lang="en-US" b="0" dirty="0" err="1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žena</a:t>
            </a:r>
            <a:r>
              <a:rPr lang="en-US" b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dirty="0" err="1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ima</a:t>
            </a:r>
            <a:r>
              <a:rPr lang="en-US" b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dirty="0" err="1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pravo</a:t>
            </a:r>
            <a:r>
              <a:rPr lang="en-US" b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dirty="0" err="1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odlučivati</a:t>
            </a:r>
            <a:r>
              <a:rPr lang="en-US" b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dirty="0" err="1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što</a:t>
            </a:r>
            <a:r>
              <a:rPr lang="en-US" b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dirty="0" err="1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će</a:t>
            </a:r>
            <a:r>
              <a:rPr lang="en-US" b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dirty="0" err="1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činiti</a:t>
            </a:r>
            <a:r>
              <a:rPr lang="en-US" b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dirty="0" err="1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sa</a:t>
            </a:r>
            <a:r>
              <a:rPr lang="en-US" b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dirty="0" err="1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svojim</a:t>
            </a:r>
            <a:r>
              <a:rPr lang="en-US" b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b="0" dirty="0" err="1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tijelom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1436" y="-428501"/>
            <a:ext cx="81910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r-HR" dirty="0"/>
          </a:p>
          <a:p>
            <a:pPr algn="ctr"/>
            <a:endParaRPr lang="hr-HR" dirty="0"/>
          </a:p>
          <a:p>
            <a:r>
              <a:rPr lang="hr-HR" sz="2800" dirty="0">
                <a:cs typeface="Arial" panose="020B0604020202020204" pitchFamily="34" charset="0"/>
              </a:rPr>
              <a:t>  </a:t>
            </a:r>
            <a:r>
              <a:rPr lang="hr-HR" sz="2800" dirty="0">
                <a:solidFill>
                  <a:srgbClr val="C00000"/>
                </a:solidFill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PRO LIFE</a:t>
            </a:r>
            <a:r>
              <a:rPr lang="hr-HR" sz="2800" dirty="0">
                <a:solidFill>
                  <a:srgbClr val="C00000"/>
                </a:solidFill>
                <a:cs typeface="Arial" panose="020B0604020202020204" pitchFamily="34" charset="0"/>
              </a:rPr>
              <a:t> / </a:t>
            </a:r>
            <a:r>
              <a:rPr lang="en-US" sz="2800" dirty="0" err="1">
                <a:cs typeface="Arial" panose="020B0604020202020204" pitchFamily="34" charset="0"/>
              </a:rPr>
              <a:t>Zaštita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života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nerođenog</a:t>
            </a:r>
            <a:r>
              <a:rPr lang="en-US" sz="2800" dirty="0">
                <a:cs typeface="Arial" panose="020B0604020202020204" pitchFamily="34" charset="0"/>
              </a:rPr>
              <a:t> d</a:t>
            </a:r>
            <a:r>
              <a:rPr lang="hr-HR" sz="2800" dirty="0">
                <a:cs typeface="Arial" panose="020B0604020202020204" pitchFamily="34" charset="0"/>
              </a:rPr>
              <a:t>j</a:t>
            </a:r>
            <a:r>
              <a:rPr lang="en-US" sz="2800" dirty="0" err="1">
                <a:cs typeface="Arial" panose="020B0604020202020204" pitchFamily="34" charset="0"/>
              </a:rPr>
              <a:t>eteta</a:t>
            </a:r>
            <a:endParaRPr lang="en-US" sz="2800" dirty="0">
              <a:cs typeface="Arial" panose="020B0604020202020204" pitchFamily="34" charset="0"/>
            </a:endParaRPr>
          </a:p>
          <a:p>
            <a:r>
              <a:rPr lang="hr-HR" sz="2800" dirty="0">
                <a:cs typeface="Arial" panose="020B0604020202020204" pitchFamily="34" charset="0"/>
              </a:rPr>
              <a:t>  </a:t>
            </a:r>
            <a:r>
              <a:rPr lang="hr-HR" sz="2800" dirty="0">
                <a:solidFill>
                  <a:srgbClr val="C00000"/>
                </a:solidFill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C00000"/>
                </a:solidFill>
                <a:cs typeface="Arial" panose="020B0604020202020204" pitchFamily="34" charset="0"/>
              </a:rPr>
              <a:t>PRO CHOICE</a:t>
            </a:r>
            <a:r>
              <a:rPr lang="hr-HR" sz="2800" dirty="0">
                <a:solidFill>
                  <a:srgbClr val="C00000"/>
                </a:solidFill>
                <a:cs typeface="Arial" panose="020B0604020202020204" pitchFamily="34" charset="0"/>
              </a:rPr>
              <a:t> / </a:t>
            </a:r>
            <a:r>
              <a:rPr lang="en-US" sz="2800" dirty="0" err="1">
                <a:cs typeface="Arial" panose="020B0604020202020204" pitchFamily="34" charset="0"/>
              </a:rPr>
              <a:t>Izbor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žene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7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22960" y="1072170"/>
            <a:ext cx="7543530" cy="108783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HR" sz="3300" b="0" spc="-39">
                <a:solidFill>
                  <a:srgbClr val="404040"/>
                </a:solidFill>
                <a:latin typeface="Calibri"/>
              </a:rPr>
              <a:t>Konzervativna pozicija</a:t>
            </a:r>
            <a:endParaRPr lang="en-HR" sz="3300" b="0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822960" y="2438370"/>
            <a:ext cx="7543530" cy="282042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 lnSpcReduction="10000"/>
          </a:bodyPr>
          <a:lstStyle/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sz="1500" b="0" spc="-1">
                <a:solidFill>
                  <a:srgbClr val="C00000"/>
                </a:solidFill>
                <a:latin typeface="Calibri"/>
              </a:rPr>
              <a:t>Naziva se još „pro life” – ZA ŽIVOT</a:t>
            </a:r>
            <a:endParaRPr lang="en-HR" sz="1500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sz="1500" b="0" spc="-1">
                <a:solidFill>
                  <a:srgbClr val="404040"/>
                </a:solidFill>
                <a:latin typeface="Calibri"/>
              </a:rPr>
              <a:t>Temeljno načelo ove pozicije je da se smatra kako embrio/fetus ima isti moralni status kao odrasla osoba</a:t>
            </a:r>
            <a:endParaRPr lang="en-HR" sz="1500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sz="1500" b="0" spc="-1">
                <a:solidFill>
                  <a:srgbClr val="404040"/>
                </a:solidFill>
                <a:latin typeface="Calibri"/>
              </a:rPr>
              <a:t>Odrasla osoba ima pravo na život i embrio/fetus ima pravo na život</a:t>
            </a:r>
            <a:endParaRPr lang="en-HR" sz="1500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sz="1500" b="0" spc="-1">
                <a:solidFill>
                  <a:srgbClr val="404040"/>
                </a:solidFill>
                <a:latin typeface="Calibri"/>
              </a:rPr>
              <a:t>Osoba je svatko samom činjenicom da je ljudsko biće od začeća </a:t>
            </a:r>
            <a:endParaRPr lang="en-HR" sz="1500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sz="1500" b="0" spc="-1">
                <a:solidFill>
                  <a:srgbClr val="404040"/>
                </a:solidFill>
                <a:latin typeface="Calibri"/>
              </a:rPr>
              <a:t>Abortus nije dopušten ni u kojim okolnostima (uz raspravu, osim možda ukoliko je život majke ugrožen)</a:t>
            </a:r>
            <a:endParaRPr lang="en-HR" sz="1500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sz="1500" b="0" spc="-1">
                <a:solidFill>
                  <a:srgbClr val="C00000"/>
                </a:solidFill>
                <a:latin typeface="Calibri"/>
              </a:rPr>
              <a:t>ZAKON - zabrana pobačaja</a:t>
            </a:r>
            <a:endParaRPr lang="en-HR" sz="1500" b="0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822960" y="1072170"/>
            <a:ext cx="7543530" cy="108783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HR" sz="3300" b="0" spc="-39">
                <a:solidFill>
                  <a:srgbClr val="404040"/>
                </a:solidFill>
                <a:latin typeface="Calibri"/>
              </a:rPr>
              <a:t>Liberalna pozicija</a:t>
            </a:r>
            <a:endParaRPr lang="en-HR" sz="3300" b="0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822960" y="2438370"/>
            <a:ext cx="7543530" cy="282042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>
                <a:solidFill>
                  <a:srgbClr val="C00000"/>
                </a:solidFill>
                <a:latin typeface="Calibri"/>
              </a:rPr>
              <a:t>Naziva se još “pro choice” – ZA IZBOR</a:t>
            </a:r>
            <a:endParaRPr lang="en-HR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>
                <a:solidFill>
                  <a:srgbClr val="404040"/>
                </a:solidFill>
                <a:latin typeface="Calibri"/>
              </a:rPr>
              <a:t>Embrio/fetus nije osoba od začeća, te nema ista prava kao odrasla osoba</a:t>
            </a:r>
            <a:endParaRPr lang="en-HR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>
                <a:solidFill>
                  <a:srgbClr val="404040"/>
                </a:solidFill>
                <a:latin typeface="Calibri"/>
              </a:rPr>
              <a:t>Da bi biće bilo osoba mora imati sposobnost razumskog rasuđivanja </a:t>
            </a:r>
            <a:endParaRPr lang="en-HR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>
                <a:solidFill>
                  <a:srgbClr val="404040"/>
                </a:solidFill>
                <a:latin typeface="Calibri"/>
              </a:rPr>
              <a:t>Pobačaj je autonomni izbor svake žene; žena ima pravo raditi sa svojim tijelom što želi</a:t>
            </a:r>
            <a:endParaRPr lang="en-HR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>
                <a:solidFill>
                  <a:srgbClr val="C00000"/>
                </a:solidFill>
                <a:latin typeface="Calibri"/>
              </a:rPr>
              <a:t>ZAKON – pobačaj je dopušten bez obzira na razloge</a:t>
            </a:r>
            <a:endParaRPr lang="en-HR" b="0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9714" y="173038"/>
            <a:ext cx="8144236" cy="802608"/>
          </a:xfr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Nema žene kojoj je lako </a:t>
            </a:r>
            <a:br>
              <a:rPr lang="pl-PL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odlučiti se na pobačaj</a:t>
            </a:r>
            <a:endParaRPr lang="en-US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45CFA8A-BA19-4003-A73A-1FBCBE4D5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52" y="1486831"/>
            <a:ext cx="5905500" cy="3238500"/>
          </a:xfrm>
          <a:prstGeom prst="rect">
            <a:avLst/>
          </a:prstGeom>
        </p:spPr>
      </p:pic>
      <p:sp>
        <p:nvSpPr>
          <p:cNvPr id="4" name="Oblačić za misli: oblak 3">
            <a:extLst>
              <a:ext uri="{FF2B5EF4-FFF2-40B4-BE49-F238E27FC236}">
                <a16:creationId xmlns:a16="http://schemas.microsoft.com/office/drawing/2014/main" id="{1EBF77AA-4B91-4580-AC7F-9F41EE06692F}"/>
              </a:ext>
            </a:extLst>
          </p:cNvPr>
          <p:cNvSpPr/>
          <p:nvPr/>
        </p:nvSpPr>
        <p:spPr>
          <a:xfrm>
            <a:off x="469714" y="4869192"/>
            <a:ext cx="8422862" cy="162021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</a:pPr>
            <a:r>
              <a:rPr lang="hr-H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Medicinske sestre trebaju sudjelovati u </a:t>
            </a:r>
            <a:r>
              <a:rPr lang="hr-H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zdravstvenom prosvjećivanju i odgoju </a:t>
            </a:r>
            <a:r>
              <a:rPr lang="hr-H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mladih ljudi, pripremati ih za spolnost</a:t>
            </a:r>
            <a:endParaRPr lang="en-US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0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1400" y="4572488"/>
            <a:ext cx="5130684" cy="4351338"/>
          </a:xfrm>
        </p:spPr>
        <p:txBody>
          <a:bodyPr/>
          <a:lstStyle/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U kojem se 23 majčina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kromosoma spajaju s 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23 očeva kromosoma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pic>
        <p:nvPicPr>
          <p:cNvPr id="1026" name="Picture 2" descr="http://www.novilist.hr/var/novilist/storage/images/sci-tech/znanost/znanstvenici-otkrili-tajnu-vezanja-jajne-stanice-i-spermija/732924-1-cro-HR/Znanstvenici-otkrili-tajnu-vezanja-jajne-stanice-i-spermija_ca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94" y="1734518"/>
            <a:ext cx="4080114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sd-prirucnici.placebo.hr/images/msd-za-pacijente/1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15" y="4347215"/>
            <a:ext cx="4080114" cy="240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ačić za misli: oblak 5">
            <a:extLst>
              <a:ext uri="{FF2B5EF4-FFF2-40B4-BE49-F238E27FC236}">
                <a16:creationId xmlns:a16="http://schemas.microsoft.com/office/drawing/2014/main" id="{4354F1FF-2083-4437-8132-E72205865DB1}"/>
              </a:ext>
            </a:extLst>
          </p:cNvPr>
          <p:cNvSpPr/>
          <p:nvPr/>
        </p:nvSpPr>
        <p:spPr>
          <a:xfrm>
            <a:off x="431448" y="188569"/>
            <a:ext cx="5760768" cy="15975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hr-H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Oplodnja</a:t>
            </a:r>
            <a:r>
              <a:rPr lang="pl-PL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spajanje spermija s jajnom stanicom</a:t>
            </a:r>
            <a:br>
              <a:rPr lang="pl-PL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 čemu nastaje zigota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Oblačić za misli: oblak 8">
            <a:extLst>
              <a:ext uri="{FF2B5EF4-FFF2-40B4-BE49-F238E27FC236}">
                <a16:creationId xmlns:a16="http://schemas.microsoft.com/office/drawing/2014/main" id="{C30831F4-2534-4CE9-A051-75F4A8AA5AE4}"/>
              </a:ext>
            </a:extLst>
          </p:cNvPr>
          <p:cNvSpPr/>
          <p:nvPr/>
        </p:nvSpPr>
        <p:spPr>
          <a:xfrm>
            <a:off x="251424" y="2246960"/>
            <a:ext cx="3600480" cy="15975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hr-HR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hr-H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</a:t>
            </a:r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stadij</a:t>
            </a:r>
          </a:p>
          <a:p>
            <a:pPr marL="0" indent="0">
              <a:buNone/>
            </a:pPr>
            <a:r>
              <a:rPr lang="hr-H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embrija / zametka </a:t>
            </a:r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A794A791-EFB3-4468-9DDA-EE5F61D2A584}"/>
              </a:ext>
            </a:extLst>
          </p:cNvPr>
          <p:cNvSpPr/>
          <p:nvPr/>
        </p:nvSpPr>
        <p:spPr>
          <a:xfrm>
            <a:off x="1331568" y="4149097"/>
            <a:ext cx="1170156" cy="810108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DBFF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74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20" y="857250"/>
            <a:ext cx="9139500" cy="5143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0" y="857250"/>
            <a:ext cx="3044790" cy="5143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Line 3"/>
          <p:cNvSpPr/>
          <p:nvPr/>
        </p:nvSpPr>
        <p:spPr>
          <a:xfrm>
            <a:off x="428760" y="2836080"/>
            <a:ext cx="2057400" cy="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TextShape 4"/>
          <p:cNvSpPr txBox="1"/>
          <p:nvPr/>
        </p:nvSpPr>
        <p:spPr>
          <a:xfrm>
            <a:off x="223290" y="1543050"/>
            <a:ext cx="2615220" cy="408267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 fontScale="92000"/>
          </a:bodyPr>
          <a:lstStyle/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sz="2100" b="0" spc="-1">
                <a:solidFill>
                  <a:srgbClr val="FFFFFF"/>
                </a:solidFill>
                <a:latin typeface="Calibri Light"/>
              </a:rPr>
              <a:t>Zadaća medicinske sestre mora biti usmjerena u zdravstveno-odgojne aktivnosti i podršku posebice ženama (djevojkama) koje dvoje oko pobačaja. Jedan takav projekt podrške je “mama je mama”</a:t>
            </a:r>
            <a:endParaRPr lang="en-HR" sz="2100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sz="1950" b="0" spc="-1">
                <a:solidFill>
                  <a:srgbClr val="FFFFFF"/>
                </a:solidFill>
                <a:latin typeface="Calibri Light"/>
              </a:rPr>
              <a:t>www.maloljetni-roditelj.net</a:t>
            </a:r>
            <a:endParaRPr lang="en-HR" sz="1950" b="0" spc="-1">
              <a:solidFill>
                <a:srgbClr val="404040"/>
              </a:solidFill>
              <a:latin typeface="Univers"/>
            </a:endParaRPr>
          </a:p>
        </p:txBody>
      </p:sp>
      <p:pic>
        <p:nvPicPr>
          <p:cNvPr id="127" name="Content Placeholder 3"/>
          <p:cNvPicPr/>
          <p:nvPr/>
        </p:nvPicPr>
        <p:blipFill>
          <a:blip r:embed="rId2"/>
          <a:srcRect t="3985" b="13250"/>
          <a:stretch/>
        </p:blipFill>
        <p:spPr>
          <a:xfrm>
            <a:off x="3038040" y="1702620"/>
            <a:ext cx="6110100" cy="34384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22960" y="1072170"/>
            <a:ext cx="7543530" cy="108783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HR" sz="3300" b="0" spc="-39">
                <a:solidFill>
                  <a:srgbClr val="404040"/>
                </a:solidFill>
                <a:latin typeface="Calibri"/>
              </a:rPr>
              <a:t>Zadaća</a:t>
            </a:r>
            <a:endParaRPr lang="en-HR" sz="3300" b="0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822960" y="2438370"/>
            <a:ext cx="7543530" cy="282042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 fontScale="94000"/>
          </a:bodyPr>
          <a:lstStyle/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>
                <a:solidFill>
                  <a:srgbClr val="404040"/>
                </a:solidFill>
                <a:latin typeface="Calibri Light"/>
              </a:rPr>
              <a:t>Pronađite i pročitajte ZAKON O ZDRAVSTVENIM MJERAMA ZA OSTVARIVANJE PRAVA NA SLOBODNO ODLUČIVANJE O RAĐANJU DJECE </a:t>
            </a:r>
            <a:endParaRPr lang="en-HR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>
                <a:solidFill>
                  <a:srgbClr val="404040"/>
                </a:solidFill>
                <a:latin typeface="Calibri Light"/>
              </a:rPr>
              <a:t>Izdvojite: s kojim se mjerama zakona slažete, a s kojima se ne slažete?</a:t>
            </a:r>
            <a:endParaRPr lang="en-HR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>
                <a:solidFill>
                  <a:srgbClr val="404040"/>
                </a:solidFill>
                <a:latin typeface="Calibri Light"/>
              </a:rPr>
              <a:t>Izdvojite: Kako je pravo na pobačaj regulirano zakonom? Koji kriteriji su propisani?</a:t>
            </a:r>
            <a:endParaRPr lang="en-HR" b="0" spc="-1">
              <a:solidFill>
                <a:srgbClr val="404040"/>
              </a:solidFill>
              <a:latin typeface="Univers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spc="-1">
                <a:solidFill>
                  <a:srgbClr val="404040"/>
                </a:solidFill>
                <a:latin typeface="Calibri Light"/>
              </a:rPr>
              <a:t>Istražite projekt „mama je mama”. Kako medicinska sestra može biti podrška osobama koje dvoje o pobačaju? Koje su alternative?</a:t>
            </a:r>
            <a:endParaRPr lang="en-HR" b="0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341436" y="368592"/>
            <a:ext cx="7886700" cy="4351338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Američki liječnik </a:t>
            </a:r>
            <a:r>
              <a:rPr lang="hr-HR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Bernard Nathans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Bernard </a:t>
            </a:r>
            <a:r>
              <a:rPr lang="hr-HR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Bernard Nathans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Nathanson</a:t>
            </a:r>
            <a:r>
              <a:rPr lang="hr-HR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bio je jedan od vodećih aktivista za legalizaciju pobačaja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Nakon napretka primjene ultrazvuka u prenatalnoj medicini,  promijenio je mišljenje i snimio je dokumentarni film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hr-H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Nijemi krik" 1984.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godine, koji pokazuje proces pobačaja preko ultrazvuka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60" y="2708904"/>
            <a:ext cx="5118468" cy="37085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952" y="2708904"/>
            <a:ext cx="2559288" cy="22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72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b="1" i="1" u="sng" dirty="0">
                <a:latin typeface="Arial" panose="020B0604020202020204" pitchFamily="34" charset="0"/>
                <a:cs typeface="Arial" panose="020B0604020202020204" pitchFamily="34" charset="0"/>
              </a:rPr>
              <a:t>Vrijeme trajanja trudnoće računa se na dva načina: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1. u mjesecima razvoja zametka počevši od dana oplodnje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2. u tjednima izostanak mjesečnice, pri čemu se broji vrijeme od prvog dana zadnje mjesečnice</a:t>
            </a:r>
          </a:p>
          <a:p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Kada žena primjeti da je trudna jer joj mjesečnica kasni, </a:t>
            </a:r>
          </a:p>
          <a:p>
            <a:pPr marL="0" indent="0">
              <a:buNone/>
            </a:pP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je trudna barem 14 dana</a:t>
            </a:r>
          </a:p>
          <a:p>
            <a:endParaRPr lang="en-US" dirty="0"/>
          </a:p>
        </p:txBody>
      </p:sp>
      <p:pic>
        <p:nvPicPr>
          <p:cNvPr id="3074" name="Picture 2" descr="http://www.drveber.com/wp-content/uploads/2013/10/trudnoca-po-nedelj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133"/>
            <a:ext cx="9144000" cy="21602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vitak: vodoravno 5">
            <a:extLst>
              <a:ext uri="{FF2B5EF4-FFF2-40B4-BE49-F238E27FC236}">
                <a16:creationId xmlns:a16="http://schemas.microsoft.com/office/drawing/2014/main" id="{8A58E47A-B5FD-418D-B243-D799AF6C4AE6}"/>
              </a:ext>
            </a:extLst>
          </p:cNvPr>
          <p:cNvSpPr/>
          <p:nvPr/>
        </p:nvSpPr>
        <p:spPr>
          <a:xfrm>
            <a:off x="645828" y="98556"/>
            <a:ext cx="7886700" cy="1530204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Trudnoća  </a:t>
            </a:r>
            <a:br>
              <a:rPr lang="hr-HR" sz="28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traje od trenutka oplodnje do porođaja </a:t>
            </a:r>
            <a:endParaRPr lang="hr-HR" sz="2800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62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aminamaza.com/slike/fck/image/trudnoca/razvoj-bebe-po-tjedn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9" y="1538748"/>
            <a:ext cx="8594189" cy="324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347" y="5229240"/>
            <a:ext cx="843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EMBRIJ</a:t>
            </a:r>
            <a:r>
              <a:rPr lang="hr-HR" sz="2400" dirty="0">
                <a:effectLst/>
                <a:cs typeface="Arial" panose="020B0604020202020204" pitchFamily="34" charset="0"/>
              </a:rPr>
              <a:t> </a:t>
            </a:r>
            <a:r>
              <a:rPr lang="hr-HR" sz="2400" b="0" dirty="0">
                <a:effectLst/>
                <a:cs typeface="Arial" panose="020B0604020202020204" pitchFamily="34" charset="0"/>
              </a:rPr>
              <a:t>- </a:t>
            </a:r>
            <a:r>
              <a:rPr lang="hr-HR" sz="2400" i="1" dirty="0">
                <a:effectLst/>
                <a:cs typeface="Arial" panose="020B0604020202020204" pitchFamily="34" charset="0"/>
              </a:rPr>
              <a:t>od začeća do kraja 8. tjedna trudnoće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FETUS</a:t>
            </a:r>
            <a:r>
              <a:rPr lang="hr-HR" sz="2400" dirty="0">
                <a:effectLst/>
                <a:cs typeface="Arial" panose="020B0604020202020204" pitchFamily="34" charset="0"/>
              </a:rPr>
              <a:t>  </a:t>
            </a:r>
            <a:r>
              <a:rPr lang="hr-HR" sz="2400" b="0" dirty="0">
                <a:effectLst/>
                <a:cs typeface="Arial" panose="020B0604020202020204" pitchFamily="34" charset="0"/>
              </a:rPr>
              <a:t>-   </a:t>
            </a:r>
            <a:r>
              <a:rPr lang="hr-HR" sz="2400" dirty="0">
                <a:effectLst/>
                <a:cs typeface="Arial" panose="020B0604020202020204" pitchFamily="34" charset="0"/>
              </a:rPr>
              <a:t>od 9. tjedna trudnoće </a:t>
            </a:r>
            <a:r>
              <a:rPr lang="hr-HR" sz="2400" b="0" dirty="0">
                <a:effectLst/>
                <a:cs typeface="Arial" panose="020B0604020202020204" pitchFamily="34" charset="0"/>
              </a:rPr>
              <a:t>(formiraju se unutrašnji</a:t>
            </a:r>
          </a:p>
          <a:p>
            <a:r>
              <a:rPr lang="hr-HR" sz="2400" b="0" dirty="0">
                <a:effectLst/>
                <a:cs typeface="Arial" panose="020B0604020202020204" pitchFamily="34" charset="0"/>
              </a:rPr>
              <a:t>                    organi) </a:t>
            </a:r>
            <a:r>
              <a:rPr lang="hr-HR" sz="2400" dirty="0">
                <a:effectLst/>
                <a:cs typeface="Arial" panose="020B0604020202020204" pitchFamily="34" charset="0"/>
              </a:rPr>
              <a:t>do rođenja</a:t>
            </a:r>
          </a:p>
        </p:txBody>
      </p:sp>
      <p:sp>
        <p:nvSpPr>
          <p:cNvPr id="4" name="Dvostruki val 3">
            <a:extLst>
              <a:ext uri="{FF2B5EF4-FFF2-40B4-BE49-F238E27FC236}">
                <a16:creationId xmlns:a16="http://schemas.microsoft.com/office/drawing/2014/main" id="{80259A41-977A-4032-895E-6C25F0DA385C}"/>
              </a:ext>
            </a:extLst>
          </p:cNvPr>
          <p:cNvSpPr/>
          <p:nvPr/>
        </p:nvSpPr>
        <p:spPr>
          <a:xfrm>
            <a:off x="1961652" y="182832"/>
            <a:ext cx="5670756" cy="1350180"/>
          </a:xfrm>
          <a:prstGeom prst="double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Razvoj djeteta po tjednima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0" y="1900237"/>
            <a:ext cx="2363484" cy="1530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418" y="3416636"/>
            <a:ext cx="192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i="1">
                <a:effectLst/>
                <a:latin typeface="Cambria" panose="02040503050406030204" pitchFamily="18" charset="0"/>
              </a:rPr>
              <a:t>početak trudnoće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902" y="1346360"/>
            <a:ext cx="1909255" cy="2070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2573" y="3416636"/>
            <a:ext cx="12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i="1">
                <a:effectLst/>
                <a:latin typeface="Cambria" panose="02040503050406030204" pitchFamily="18" charset="0"/>
              </a:rPr>
              <a:t>4. tjedan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775" y="1346360"/>
            <a:ext cx="1769342" cy="20840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3362" y="3416636"/>
            <a:ext cx="12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i="1">
                <a:effectLst/>
                <a:latin typeface="Cambria" panose="02040503050406030204" pitchFamily="18" charset="0"/>
              </a:rPr>
              <a:t>5. tjedan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193" y="1346360"/>
            <a:ext cx="1900961" cy="20840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4151" y="3419716"/>
            <a:ext cx="12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i="1">
                <a:effectLst/>
                <a:latin typeface="Cambria" panose="02040503050406030204" pitchFamily="18" charset="0"/>
              </a:rPr>
              <a:t>6. tjedan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42" y="4059084"/>
            <a:ext cx="1847850" cy="207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4622" y="6118400"/>
            <a:ext cx="12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i="1">
                <a:effectLst/>
                <a:latin typeface="Cambria" panose="02040503050406030204" pitchFamily="18" charset="0"/>
              </a:rPr>
              <a:t>7. tjedan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472" y="4053217"/>
            <a:ext cx="1599383" cy="20759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03945" y="6118400"/>
            <a:ext cx="12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i="1">
                <a:effectLst/>
                <a:latin typeface="Cambria" panose="02040503050406030204" pitchFamily="18" charset="0"/>
              </a:rPr>
              <a:t>8. tjedan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610" y="4050419"/>
            <a:ext cx="1644296" cy="20787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55073" y="6107193"/>
            <a:ext cx="12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i="1">
                <a:effectLst/>
                <a:latin typeface="Cambria" panose="02040503050406030204" pitchFamily="18" charset="0"/>
              </a:rPr>
              <a:t>9. tjedan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661" y="4059084"/>
            <a:ext cx="1342699" cy="20979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69730" y="6131483"/>
            <a:ext cx="126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i="1">
                <a:effectLst/>
                <a:latin typeface="Cambria" panose="02040503050406030204" pitchFamily="18" charset="0"/>
              </a:rPr>
              <a:t>10. tjedan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116" y="4050420"/>
            <a:ext cx="1406956" cy="21066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72360" y="6120276"/>
            <a:ext cx="152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0" i="1">
                <a:effectLst/>
                <a:latin typeface="Cambria" panose="02040503050406030204" pitchFamily="18" charset="0"/>
              </a:rPr>
              <a:t>11.-12. tjedan</a:t>
            </a:r>
          </a:p>
        </p:txBody>
      </p:sp>
      <p:sp>
        <p:nvSpPr>
          <p:cNvPr id="4" name="Svitak: vodoravno 3">
            <a:extLst>
              <a:ext uri="{FF2B5EF4-FFF2-40B4-BE49-F238E27FC236}">
                <a16:creationId xmlns:a16="http://schemas.microsoft.com/office/drawing/2014/main" id="{DEA7E0DC-DF6D-4D9B-BA72-81D2C4357EBC}"/>
              </a:ext>
            </a:extLst>
          </p:cNvPr>
          <p:cNvSpPr/>
          <p:nvPr/>
        </p:nvSpPr>
        <p:spPr>
          <a:xfrm>
            <a:off x="1371767" y="98556"/>
            <a:ext cx="6710701" cy="989932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RAZVOJ PLODA DO 12. TJEDNA</a:t>
            </a:r>
          </a:p>
        </p:txBody>
      </p:sp>
    </p:spTree>
    <p:extLst>
      <p:ext uri="{BB962C8B-B14F-4D97-AF65-F5344CB8AC3E}">
        <p14:creationId xmlns:p14="http://schemas.microsoft.com/office/powerpoint/2010/main" val="45424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12A854A6-2E0A-4E23-9E28-1CB4C0735B5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1558770"/>
              </p:ext>
            </p:extLst>
          </p:nvPr>
        </p:nvGraphicFramePr>
        <p:xfrm>
          <a:off x="1" y="1718773"/>
          <a:ext cx="8892575" cy="531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7A325C05-8647-4217-A316-D15F7DD68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06" y="548616"/>
            <a:ext cx="5608806" cy="140829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C40F8C7-1EE5-44B3-B0EA-BCE10E500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192" y="337497"/>
            <a:ext cx="3036071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41436" y="368592"/>
            <a:ext cx="7543530" cy="108783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HR" sz="3300" b="0" spc="-39" dirty="0">
                <a:solidFill>
                  <a:srgbClr val="404040"/>
                </a:solidFill>
                <a:cs typeface="Arial" panose="020B0604020202020204" pitchFamily="34" charset="0"/>
              </a:rPr>
              <a:t>Razmislite o sljedećim tvrdnjama…</a:t>
            </a:r>
            <a:endParaRPr lang="en-HR" sz="3300" b="0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480060" y="2451060"/>
            <a:ext cx="8229330" cy="33345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i="1" spc="-1" dirty="0">
                <a:solidFill>
                  <a:srgbClr val="375A57"/>
                </a:solidFill>
                <a:effectLst/>
                <a:cs typeface="Arial" panose="020B0604020202020204" pitchFamily="34" charset="0"/>
              </a:rPr>
              <a:t>Pobačaj je uvijek moralne nedopustiv</a:t>
            </a:r>
            <a:endParaRPr lang="en-HR" b="0" spc="-1" dirty="0"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i="1" spc="-1" dirty="0">
                <a:solidFill>
                  <a:srgbClr val="375A57"/>
                </a:solidFill>
                <a:effectLst/>
                <a:cs typeface="Arial" panose="020B0604020202020204" pitchFamily="34" charset="0"/>
              </a:rPr>
              <a:t>Pobačaj je moralno dopustiv ako nastavak trudnoće ugrožava život žene</a:t>
            </a:r>
            <a:endParaRPr lang="en-HR" b="0" spc="-1" dirty="0"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i="1" spc="-1" dirty="0">
                <a:solidFill>
                  <a:srgbClr val="375A57"/>
                </a:solidFill>
                <a:effectLst/>
                <a:cs typeface="Arial" panose="020B0604020202020204" pitchFamily="34" charset="0"/>
              </a:rPr>
              <a:t>Pobačaj je moralno dopustiv ako nastavak trudnoće ugrožava fizičko i mentalno zdravlje žene</a:t>
            </a:r>
            <a:endParaRPr lang="en-HR" b="0" spc="-1" dirty="0"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i="1" spc="-1" dirty="0">
                <a:solidFill>
                  <a:srgbClr val="375A57"/>
                </a:solidFill>
                <a:effectLst/>
                <a:cs typeface="Arial" panose="020B0604020202020204" pitchFamily="34" charset="0"/>
              </a:rPr>
              <a:t>Pobačaj je moralno dopustiv ako je trudnoća posljedica silovanja</a:t>
            </a:r>
            <a:endParaRPr lang="en-HR" b="0" spc="-1" dirty="0"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i="1" spc="-1" dirty="0">
                <a:solidFill>
                  <a:srgbClr val="375A57"/>
                </a:solidFill>
                <a:effectLst/>
                <a:cs typeface="Arial" panose="020B0604020202020204" pitchFamily="34" charset="0"/>
              </a:rPr>
              <a:t>Pobačaj je moralno dopustiv ako je ženin socijalni i ekonomski status nepovoljan</a:t>
            </a:r>
            <a:endParaRPr lang="en-HR" b="0" spc="-1" dirty="0"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i="1" spc="-1" dirty="0">
                <a:solidFill>
                  <a:srgbClr val="375A57"/>
                </a:solidFill>
                <a:effectLst/>
                <a:cs typeface="Arial" panose="020B0604020202020204" pitchFamily="34" charset="0"/>
              </a:rPr>
              <a:t>Pobačaj je moralno dopustiv ako postoje malformacije ploda</a:t>
            </a:r>
            <a:endParaRPr lang="en-HR" b="0" spc="-1" dirty="0"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i="1" spc="-1" dirty="0">
                <a:solidFill>
                  <a:srgbClr val="375A57"/>
                </a:solidFill>
                <a:effectLst/>
                <a:cs typeface="Arial" panose="020B0604020202020204" pitchFamily="34" charset="0"/>
              </a:rPr>
              <a:t>Pobačaj je moralno dopustiv jer žena ima pravo odlučivati o svojem tijelu</a:t>
            </a:r>
            <a:endParaRPr lang="en-HR" b="0" spc="-1" dirty="0"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68580" indent="-68310">
              <a:lnSpc>
                <a:spcPct val="120000"/>
              </a:lnSpc>
              <a:spcBef>
                <a:spcPts val="899"/>
              </a:spcBef>
              <a:spcAft>
                <a:spcPts val="151"/>
              </a:spcAft>
              <a:buClr>
                <a:srgbClr val="8E9ECF"/>
              </a:buClr>
              <a:buFont typeface="Calibri"/>
              <a:buChar char=" "/>
            </a:pPr>
            <a:r>
              <a:rPr lang="en-HR" b="0" i="1" spc="-1" dirty="0">
                <a:solidFill>
                  <a:srgbClr val="375A57"/>
                </a:solidFill>
                <a:effectLst/>
                <a:cs typeface="Arial" panose="020B0604020202020204" pitchFamily="34" charset="0"/>
              </a:rPr>
              <a:t>Pobačaj je moralno nedopustiv ali ipak mora biti zakonski reguliran</a:t>
            </a:r>
            <a:endParaRPr lang="en-HR" b="0" spc="-1" dirty="0"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:p15="http://schemas.microsoft.com/office/powerpoint/2012/main" xmlns="">
      <p:transition spd="slow"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2395</TotalTime>
  <Words>1989</Words>
  <Application>Microsoft Office PowerPoint</Application>
  <PresentationFormat>Prikaz na zaslonu (4:3)</PresentationFormat>
  <Paragraphs>213</Paragraphs>
  <Slides>42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Univers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 Indikacije za arteficijalni abortus  </vt:lpstr>
      <vt:lpstr>PowerPoint prezentacija</vt:lpstr>
      <vt:lpstr>PowerPoint prezentacija</vt:lpstr>
      <vt:lpstr>Socijalna indikacija</vt:lpstr>
      <vt:lpstr>PowerPoint prezentacija</vt:lpstr>
      <vt:lpstr>PowerPoint prezentacija</vt:lpstr>
      <vt:lpstr>Medicinske metode pobačaja</vt:lpstr>
      <vt:lpstr>PowerPoint prezentacija</vt:lpstr>
      <vt:lpstr>PowerPoint prezentacija</vt:lpstr>
      <vt:lpstr>Kirurški pobačaj SZO kao kiruršku metodu izbora preporuča</vt:lpstr>
      <vt:lpstr>PowerPoint prezentacija</vt:lpstr>
      <vt:lpstr>PowerPoint prezentacija</vt:lpstr>
      <vt:lpstr>Priziv savjesti ili prigovor savjesti</vt:lpstr>
      <vt:lpstr>Priziv savjesti ili prigovor savjesti</vt:lpstr>
      <vt:lpstr>Priziv savjesti</vt:lpstr>
      <vt:lpstr>SLUČAJ KNINSKE PRIMALJE JAGE STOJAK (2013.)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Nema žene kojoj je lako  odlučiti se na pobačaj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</dc:creator>
  <cp:lastModifiedBy>Korisnik</cp:lastModifiedBy>
  <cp:revision>269</cp:revision>
  <cp:lastPrinted>1601-01-01T00:00:00Z</cp:lastPrinted>
  <dcterms:created xsi:type="dcterms:W3CDTF">2007-02-23T19:45:53Z</dcterms:created>
  <dcterms:modified xsi:type="dcterms:W3CDTF">2020-04-29T10:55:11Z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