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58" r:id="rId7"/>
    <p:sldId id="259" r:id="rId8"/>
    <p:sldId id="260" r:id="rId9"/>
    <p:sldId id="261" r:id="rId10"/>
    <p:sldId id="262" r:id="rId11"/>
    <p:sldId id="268" r:id="rId12"/>
    <p:sldId id="269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705E-3763-45CE-9BF0-FFE2CD0F0581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8529E-FEBC-4B14-A1C9-F6026242431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r-HR" b="1" i="1" dirty="0"/>
              <a:t>Odnos prema drugim sestrama i zdravstvenim djelatnicima</a:t>
            </a:r>
          </a:p>
        </p:txBody>
      </p:sp>
      <p:pic>
        <p:nvPicPr>
          <p:cNvPr id="22532" name="Picture 4" descr="http://img.ubr.ua/image/13801_20140127172454_52e67a46a52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6298229" cy="4797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Sestra se mora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Redovito i </a:t>
            </a:r>
            <a:r>
              <a:rPr lang="hr-HR" b="1" i="1" dirty="0"/>
              <a:t>trajno stručno usavršavati</a:t>
            </a:r>
            <a:r>
              <a:rPr lang="hr-HR" dirty="0"/>
              <a:t>, stjecati nova znanja kako bi mogla na najbolji način provoditi zdravstvenu zaštitu i njegu</a:t>
            </a:r>
          </a:p>
        </p:txBody>
      </p:sp>
      <p:pic>
        <p:nvPicPr>
          <p:cNvPr id="6146" name="Picture 2" descr="https://encrypted-tbn0.gstatic.com/images?q=tbn:ANd9GcTj4nXvP8CMV9IbgwXwyql1qdZUM_DpMAiXxaylK4IMyKEat9X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159506"/>
            <a:ext cx="2416564" cy="195258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23528" y="5269779"/>
            <a:ext cx="8363272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err="1"/>
              <a:t>Trajno</a:t>
            </a:r>
            <a:r>
              <a:rPr lang="en-US" sz="2400" b="1" i="1" dirty="0"/>
              <a:t>/</a:t>
            </a:r>
            <a:r>
              <a:rPr lang="en-US" sz="2400" b="1" i="1" dirty="0" err="1"/>
              <a:t>stručno</a:t>
            </a:r>
            <a:r>
              <a:rPr lang="en-US" sz="2400" b="1" i="1" dirty="0"/>
              <a:t> </a:t>
            </a:r>
            <a:r>
              <a:rPr lang="en-US" sz="2400" b="1" i="1" dirty="0" err="1"/>
              <a:t>usavršavanje</a:t>
            </a:r>
            <a:r>
              <a:rPr lang="en-US" sz="2400" b="1" i="1" dirty="0"/>
              <a:t> </a:t>
            </a:r>
            <a:r>
              <a:rPr lang="en-US" sz="2400" b="1" i="1" dirty="0" err="1"/>
              <a:t>medicinskih</a:t>
            </a:r>
            <a:r>
              <a:rPr lang="en-US" sz="2400" b="1" i="1" dirty="0"/>
              <a:t> </a:t>
            </a:r>
            <a:r>
              <a:rPr lang="en-US" sz="2400" b="1" i="1" dirty="0" err="1"/>
              <a:t>sestara</a:t>
            </a:r>
            <a:r>
              <a:rPr lang="en-US" sz="2400" b="1" i="1" dirty="0"/>
              <a:t> </a:t>
            </a:r>
            <a:r>
              <a:rPr lang="en-US" sz="2400" b="1" i="1" dirty="0" err="1"/>
              <a:t>nastavlja</a:t>
            </a:r>
            <a:r>
              <a:rPr lang="en-US" sz="2400" b="1" i="1" dirty="0"/>
              <a:t> se</a:t>
            </a:r>
            <a:endParaRPr lang="hr-HR" sz="2400" b="1" i="1" dirty="0"/>
          </a:p>
          <a:p>
            <a:r>
              <a:rPr lang="en-US" sz="2400" b="1" i="1" dirty="0"/>
              <a:t> </a:t>
            </a:r>
            <a:r>
              <a:rPr lang="en-US" sz="2400" b="1" i="1" dirty="0" err="1"/>
              <a:t>na</a:t>
            </a:r>
            <a:r>
              <a:rPr lang="en-US" sz="2400" b="1" i="1" dirty="0"/>
              <a:t> </a:t>
            </a:r>
            <a:r>
              <a:rPr lang="en-US" sz="2400" b="1" i="1" dirty="0" err="1"/>
              <a:t>završeno</a:t>
            </a:r>
            <a:r>
              <a:rPr lang="en-US" sz="2400" b="1" i="1" dirty="0"/>
              <a:t> </a:t>
            </a:r>
            <a:r>
              <a:rPr lang="en-US" sz="2400" b="1" i="1" dirty="0" err="1"/>
              <a:t>redovno</a:t>
            </a:r>
            <a:r>
              <a:rPr lang="en-US" sz="2400" b="1" i="1" dirty="0"/>
              <a:t> </a:t>
            </a:r>
            <a:r>
              <a:rPr lang="en-US" sz="2400" b="1" i="1" dirty="0" err="1"/>
              <a:t>obrazovanje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odnosi</a:t>
            </a:r>
            <a:r>
              <a:rPr lang="en-US" sz="2400" b="1" i="1" dirty="0"/>
              <a:t> se </a:t>
            </a:r>
            <a:r>
              <a:rPr lang="en-US" sz="2400" b="1" i="1" dirty="0" err="1"/>
              <a:t>na</a:t>
            </a:r>
            <a:r>
              <a:rPr lang="en-US" sz="2400" b="1" i="1" dirty="0"/>
              <a:t> </a:t>
            </a:r>
            <a:r>
              <a:rPr lang="en-US" sz="2400" b="1" i="1" dirty="0" err="1"/>
              <a:t>sve</a:t>
            </a:r>
            <a:r>
              <a:rPr lang="en-US" sz="2400" b="1" i="1" dirty="0"/>
              <a:t> </a:t>
            </a:r>
            <a:r>
              <a:rPr lang="en-US" sz="2400" b="1" i="1" dirty="0" err="1"/>
              <a:t>medicinske</a:t>
            </a:r>
            <a:r>
              <a:rPr lang="en-US" sz="2400" b="1" i="1" dirty="0"/>
              <a:t> </a:t>
            </a:r>
            <a:r>
              <a:rPr lang="en-US" sz="2400" b="1" i="1" dirty="0" err="1"/>
              <a:t>sestre</a:t>
            </a:r>
            <a:r>
              <a:rPr lang="en-US" sz="2400" b="1" i="1" dirty="0"/>
              <a:t> </a:t>
            </a:r>
            <a:r>
              <a:rPr lang="en-US" sz="2400" b="1" i="1" dirty="0" err="1"/>
              <a:t>koje</a:t>
            </a:r>
            <a:r>
              <a:rPr lang="en-US" sz="2400" b="1" i="1" dirty="0"/>
              <a:t> </a:t>
            </a:r>
            <a:r>
              <a:rPr lang="en-US" sz="2400" b="1" i="1" dirty="0" err="1"/>
              <a:t>pružaju</a:t>
            </a:r>
            <a:r>
              <a:rPr lang="en-US" sz="2400" b="1" i="1" dirty="0"/>
              <a:t> </a:t>
            </a:r>
            <a:r>
              <a:rPr lang="en-US" sz="2400" b="1" i="1" dirty="0" err="1"/>
              <a:t>neposrednu</a:t>
            </a:r>
            <a:r>
              <a:rPr lang="en-US" sz="2400" b="1" i="1" dirty="0"/>
              <a:t> </a:t>
            </a:r>
            <a:r>
              <a:rPr lang="en-US" sz="2400" b="1" i="1" dirty="0" err="1"/>
              <a:t>zdravstvenu</a:t>
            </a:r>
            <a:r>
              <a:rPr lang="en-US" sz="2400" b="1" i="1" dirty="0"/>
              <a:t> </a:t>
            </a:r>
            <a:r>
              <a:rPr lang="en-US" sz="2400" b="1" i="1" dirty="0" err="1"/>
              <a:t>zaštitu</a:t>
            </a:r>
            <a:r>
              <a:rPr lang="en-US" sz="2400" b="1" i="1" dirty="0"/>
              <a:t> u </a:t>
            </a:r>
            <a:r>
              <a:rPr lang="en-US" sz="2400" b="1" i="1" dirty="0" err="1"/>
              <a:t>djelatnosti</a:t>
            </a:r>
            <a:r>
              <a:rPr lang="en-US" sz="2400" b="1" i="1" dirty="0"/>
              <a:t> </a:t>
            </a:r>
            <a:r>
              <a:rPr lang="en-US" sz="2400" b="1" i="1" dirty="0" err="1"/>
              <a:t>zdravstvene</a:t>
            </a:r>
            <a:r>
              <a:rPr lang="en-US" sz="2400" b="1" i="1" dirty="0"/>
              <a:t> </a:t>
            </a:r>
            <a:r>
              <a:rPr lang="en-US" sz="2400" b="1" i="1" dirty="0" err="1"/>
              <a:t>njege</a:t>
            </a:r>
            <a:endParaRPr lang="en-US" sz="24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i="1" dirty="0" err="1">
                <a:latin typeface="+mn-lt"/>
              </a:rPr>
              <a:t>Načini</a:t>
            </a:r>
            <a:r>
              <a:rPr lang="en-US" b="1" i="1" dirty="0">
                <a:latin typeface="+mn-lt"/>
              </a:rPr>
              <a:t> </a:t>
            </a:r>
            <a:r>
              <a:rPr lang="en-US" b="1" i="1" dirty="0" err="1">
                <a:latin typeface="+mn-lt"/>
              </a:rPr>
              <a:t>trajnog</a:t>
            </a:r>
            <a:r>
              <a:rPr lang="en-US" b="1" i="1" dirty="0">
                <a:latin typeface="+mn-lt"/>
              </a:rPr>
              <a:t>/</a:t>
            </a:r>
            <a:r>
              <a:rPr lang="en-US" b="1" i="1" dirty="0" err="1">
                <a:latin typeface="+mn-lt"/>
              </a:rPr>
              <a:t>stručnog</a:t>
            </a:r>
            <a:r>
              <a:rPr lang="en-US" b="1" i="1" dirty="0">
                <a:latin typeface="+mn-lt"/>
              </a:rPr>
              <a:t> </a:t>
            </a:r>
            <a:r>
              <a:rPr lang="en-US" b="1" i="1" dirty="0" err="1">
                <a:latin typeface="+mn-lt"/>
              </a:rPr>
              <a:t>usavršavanja</a:t>
            </a:r>
            <a:r>
              <a:rPr lang="en-US" b="1" i="1" dirty="0">
                <a:latin typeface="+mn-lt"/>
              </a:rPr>
              <a:t> </a:t>
            </a:r>
            <a:r>
              <a:rPr lang="en-US" b="1" i="1" dirty="0" err="1">
                <a:latin typeface="+mn-lt"/>
              </a:rPr>
              <a:t>medicinskih</a:t>
            </a:r>
            <a:r>
              <a:rPr lang="en-US" b="1" i="1" dirty="0">
                <a:latin typeface="+mn-lt"/>
              </a:rPr>
              <a:t> </a:t>
            </a:r>
            <a:r>
              <a:rPr lang="en-US" b="1" i="1" dirty="0" err="1">
                <a:latin typeface="+mn-lt"/>
              </a:rPr>
              <a:t>sestara</a:t>
            </a:r>
            <a:r>
              <a:rPr lang="en-US" b="1" i="1" dirty="0">
                <a:latin typeface="+mn-lt"/>
              </a:rPr>
              <a:t> </a:t>
            </a:r>
            <a:r>
              <a:rPr lang="en-US" b="1" i="1" dirty="0" err="1">
                <a:latin typeface="+mn-lt"/>
              </a:rPr>
              <a:t>su</a:t>
            </a:r>
            <a:r>
              <a:rPr lang="en-US" b="1" i="1" dirty="0">
                <a:latin typeface="+mn-lt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stručni</a:t>
            </a:r>
            <a:r>
              <a:rPr lang="en-US" dirty="0"/>
              <a:t> </a:t>
            </a:r>
            <a:r>
              <a:rPr lang="en-US" dirty="0" err="1"/>
              <a:t>skupovi</a:t>
            </a:r>
            <a:r>
              <a:rPr lang="en-US" dirty="0"/>
              <a:t> (</a:t>
            </a:r>
            <a:r>
              <a:rPr lang="en-US" dirty="0" err="1"/>
              <a:t>kongresi</a:t>
            </a:r>
            <a:r>
              <a:rPr lang="en-US" dirty="0"/>
              <a:t>, </a:t>
            </a:r>
            <a:r>
              <a:rPr lang="en-US" dirty="0" err="1"/>
              <a:t>simpoziji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konferencije</a:t>
            </a:r>
            <a:r>
              <a:rPr lang="en-US" dirty="0"/>
              <a:t>), </a:t>
            </a:r>
            <a:endParaRPr lang="hr-HR" dirty="0"/>
          </a:p>
          <a:p>
            <a:r>
              <a:rPr lang="en-US" dirty="0" err="1"/>
              <a:t>stručni</a:t>
            </a:r>
            <a:r>
              <a:rPr lang="en-US" dirty="0"/>
              <a:t> </a:t>
            </a:r>
            <a:r>
              <a:rPr lang="en-US" dirty="0" err="1"/>
              <a:t>sastanci</a:t>
            </a:r>
            <a:r>
              <a:rPr lang="en-US" dirty="0"/>
              <a:t> s </a:t>
            </a:r>
            <a:r>
              <a:rPr lang="en-US" dirty="0" err="1"/>
              <a:t>predavanjem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/>
              <a:t>stručna</a:t>
            </a:r>
            <a:r>
              <a:rPr lang="en-US" dirty="0"/>
              <a:t> </a:t>
            </a:r>
            <a:r>
              <a:rPr lang="en-US" dirty="0" err="1"/>
              <a:t>savjetovanja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/>
              <a:t>tečajevi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/>
              <a:t>studijski</a:t>
            </a:r>
            <a:r>
              <a:rPr lang="en-US" dirty="0"/>
              <a:t> </a:t>
            </a:r>
            <a:r>
              <a:rPr lang="en-US" dirty="0" err="1"/>
              <a:t>boravci</a:t>
            </a:r>
            <a:r>
              <a:rPr lang="en-US" dirty="0"/>
              <a:t> s </a:t>
            </a:r>
            <a:r>
              <a:rPr lang="en-US" dirty="0" err="1"/>
              <a:t>mentorom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/>
              <a:t>publikacije</a:t>
            </a:r>
            <a:r>
              <a:rPr lang="en-US" dirty="0"/>
              <a:t> (</a:t>
            </a:r>
            <a:r>
              <a:rPr lang="en-US" dirty="0" err="1"/>
              <a:t>stručni</a:t>
            </a:r>
            <a:r>
              <a:rPr lang="en-US" dirty="0"/>
              <a:t> </a:t>
            </a:r>
            <a:r>
              <a:rPr lang="en-US" dirty="0" err="1"/>
              <a:t>članak</a:t>
            </a:r>
            <a:r>
              <a:rPr lang="en-US" dirty="0"/>
              <a:t> u </a:t>
            </a:r>
            <a:r>
              <a:rPr lang="en-US" dirty="0" err="1"/>
              <a:t>časopisu</a:t>
            </a:r>
            <a:r>
              <a:rPr lang="en-US" dirty="0"/>
              <a:t>, </a:t>
            </a:r>
            <a:r>
              <a:rPr lang="en-US" dirty="0" err="1"/>
              <a:t>uredništvo</a:t>
            </a:r>
            <a:r>
              <a:rPr lang="en-US" dirty="0"/>
              <a:t> </a:t>
            </a:r>
            <a:r>
              <a:rPr lang="en-US" dirty="0" err="1"/>
              <a:t>časopisa</a:t>
            </a:r>
            <a:r>
              <a:rPr lang="en-US" dirty="0"/>
              <a:t>, </a:t>
            </a:r>
            <a:r>
              <a:rPr lang="en-US" dirty="0" err="1"/>
              <a:t>autorstvo</a:t>
            </a:r>
            <a:r>
              <a:rPr lang="en-US" dirty="0"/>
              <a:t>, </a:t>
            </a:r>
            <a:r>
              <a:rPr lang="en-US" dirty="0" err="1"/>
              <a:t>koautorstvo</a:t>
            </a:r>
            <a:r>
              <a:rPr lang="en-US" dirty="0"/>
              <a:t>, </a:t>
            </a:r>
            <a:r>
              <a:rPr lang="en-US" dirty="0" err="1"/>
              <a:t>uredništvo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poglavlja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recenzija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sestrinstva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 err="1"/>
              <a:t>i</a:t>
            </a:r>
            <a:r>
              <a:rPr lang="en-US" dirty="0"/>
              <a:t> e-learning (online </a:t>
            </a:r>
            <a:r>
              <a:rPr lang="en-US" dirty="0" err="1"/>
              <a:t>tečajevi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online </a:t>
            </a:r>
            <a:r>
              <a:rPr lang="en-US" dirty="0" err="1"/>
              <a:t>stručni</a:t>
            </a:r>
            <a:r>
              <a:rPr lang="en-US" dirty="0"/>
              <a:t> </a:t>
            </a:r>
            <a:r>
              <a:rPr lang="en-US" dirty="0" err="1"/>
              <a:t>skupovi</a:t>
            </a:r>
            <a:r>
              <a:rPr lang="en-US" dirty="0"/>
              <a:t>). </a:t>
            </a:r>
          </a:p>
        </p:txBody>
      </p:sp>
      <p:pic>
        <p:nvPicPr>
          <p:cNvPr id="2050" name="Picture 2" descr="http://ecx.images-amazon.com/images/I/51C%2Bp%2B2aEmL._SY355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016" y="1355516"/>
            <a:ext cx="1835480" cy="148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450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i="1" dirty="0">
                <a:latin typeface="+mn-lt"/>
              </a:rPr>
              <a:t>ROKOVI TRAJNOG/STRUČNOG USAVRŠAVANJA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224299"/>
            <a:ext cx="8229600" cy="4525963"/>
          </a:xfrm>
        </p:spPr>
        <p:txBody>
          <a:bodyPr/>
          <a:lstStyle/>
          <a:p>
            <a:r>
              <a:rPr lang="en-US" b="1" dirty="0" err="1"/>
              <a:t>Medicinska</a:t>
            </a:r>
            <a:r>
              <a:rPr lang="en-US" b="1" dirty="0"/>
              <a:t> </a:t>
            </a:r>
            <a:r>
              <a:rPr lang="en-US" b="1" dirty="0" err="1"/>
              <a:t>sestra</a:t>
            </a:r>
            <a:r>
              <a:rPr lang="en-US" b="1" dirty="0"/>
              <a:t> </a:t>
            </a:r>
            <a:r>
              <a:rPr lang="en-US" b="1" dirty="0" err="1"/>
              <a:t>mora</a:t>
            </a:r>
            <a:r>
              <a:rPr lang="en-US" b="1" dirty="0"/>
              <a:t> </a:t>
            </a:r>
            <a:r>
              <a:rPr lang="en-US" dirty="0" err="1"/>
              <a:t>proći</a:t>
            </a:r>
            <a:r>
              <a:rPr lang="en-US" dirty="0"/>
              <a:t> </a:t>
            </a:r>
            <a:r>
              <a:rPr lang="en-US" dirty="0" err="1"/>
              <a:t>provjeru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šest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godina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obnavljanja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samostalan</a:t>
            </a:r>
            <a:r>
              <a:rPr lang="en-US" dirty="0"/>
              <a:t> rad. </a:t>
            </a:r>
            <a:endParaRPr lang="hr-HR" dirty="0"/>
          </a:p>
          <a:p>
            <a:r>
              <a:rPr lang="en-US" dirty="0" err="1"/>
              <a:t>Provjeru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provoditi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medicinsku</a:t>
            </a:r>
            <a:r>
              <a:rPr lang="en-US" dirty="0"/>
              <a:t> </a:t>
            </a:r>
            <a:r>
              <a:rPr lang="en-US" dirty="0" err="1"/>
              <a:t>sestru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u </a:t>
            </a:r>
            <a:r>
              <a:rPr lang="en-US" dirty="0" err="1"/>
              <a:t>razdoblju</a:t>
            </a:r>
            <a:r>
              <a:rPr lang="en-US" dirty="0"/>
              <a:t> od </a:t>
            </a: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stekla</a:t>
            </a:r>
            <a:r>
              <a:rPr lang="en-US" dirty="0"/>
              <a:t> 90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tijekom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svake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godine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stekla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bodova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shirtstore.se/pub_images/original/15118_w_166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535" y="1256345"/>
            <a:ext cx="2222797" cy="196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268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Medicinska je sestra odgovorna: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/>
              <a:t>Prema sebi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/>
              <a:t>profesiji i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/>
              <a:t>strukovnoj udruzi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Ona je samostalan član zdravstvenog tima, ima područje svoga rada, ali nužno surađuje s ostalim članovima tima</a:t>
            </a:r>
          </a:p>
        </p:txBody>
      </p:sp>
      <p:pic>
        <p:nvPicPr>
          <p:cNvPr id="5122" name="Picture 2" descr="http://img.icbdr.com/images/talentnetwork/css/iasis_nurs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7300" y="1844824"/>
            <a:ext cx="3619500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Etičko povjerenstvo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Kada sestra dozna ili uoči, u etičnom ili stručnom smislu, </a:t>
            </a:r>
            <a:r>
              <a:rPr lang="hr-HR" b="1" i="1" dirty="0"/>
              <a:t>neprimjerene postupke </a:t>
            </a:r>
            <a:r>
              <a:rPr lang="hr-HR" dirty="0"/>
              <a:t>kolegice neće raspravljati o tome s bolesnikom ni s drugim kolegicama, već je dužna s činjenicama upoznati odgovornu sestru</a:t>
            </a:r>
          </a:p>
        </p:txBody>
      </p:sp>
      <p:pic>
        <p:nvPicPr>
          <p:cNvPr id="4098" name="Picture 2" descr="http://i793.photobucket.com/albums/yy214/gifs-cantinholumad/cute-colors5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77072"/>
            <a:ext cx="2095500" cy="2238376"/>
          </a:xfrm>
          <a:prstGeom prst="rect">
            <a:avLst/>
          </a:prstGeom>
          <a:noFill/>
        </p:spPr>
      </p:pic>
      <p:pic>
        <p:nvPicPr>
          <p:cNvPr id="4100" name="Picture 4" descr="http://syracuseareapsychiatricnurses.com/images/nurse_stick_figure_sticker-p217754294329858803qjcl_400.jpg?8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149080"/>
            <a:ext cx="2369840" cy="2369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Ovisno o težini prijestupa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Može dobiti </a:t>
            </a:r>
            <a:r>
              <a:rPr lang="hr-HR" b="1" i="1" dirty="0"/>
              <a:t>opomenu ili prema potrebi pokrenuti stegovni postupak </a:t>
            </a:r>
            <a:r>
              <a:rPr lang="hr-HR" dirty="0"/>
              <a:t>pred ravnateljstvom ustanove, etičkim povjerenstvom ili udrugom medicinskih sestara</a:t>
            </a:r>
          </a:p>
        </p:txBody>
      </p:sp>
      <p:pic>
        <p:nvPicPr>
          <p:cNvPr id="3074" name="Picture 2" descr="http://www.colorado.edu/outreach/BSI/k12activities/interactive/graphics/hospit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753962"/>
            <a:ext cx="3349774" cy="3104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r-HR" b="1" i="1" dirty="0"/>
              <a:t>Etičko povjerenstvo zdravstvene ustanove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 tijelo koje osigurava obavljanje djelatnosti zdravstvene ustanove </a:t>
            </a:r>
            <a:r>
              <a:rPr lang="hr-H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načelima </a:t>
            </a:r>
            <a:r>
              <a:rPr lang="hr-HR" dirty="0"/>
              <a:t>medicinske etike i deontologije</a:t>
            </a:r>
          </a:p>
        </p:txBody>
      </p:sp>
      <p:pic>
        <p:nvPicPr>
          <p:cNvPr id="3074" name="Picture 2" descr="http://4.bp.blogspot.com/-Rm224_wGLKY/UaKM6XdzBjI/AAAAAAAAEkQ/tJbglUwV3uA/s1600/nu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41280"/>
            <a:ext cx="2851423" cy="321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r-HR" b="1" i="1" dirty="0"/>
              <a:t>Etičko povjerenstvo zdravstvene ustanove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Imenuje upravno vijeće i čini ga najmanje </a:t>
            </a:r>
          </a:p>
          <a:p>
            <a:pPr>
              <a:buNone/>
            </a:pPr>
            <a:r>
              <a:rPr lang="hr-HR" dirty="0"/>
              <a:t>    </a:t>
            </a:r>
            <a:r>
              <a:rPr lang="hr-HR" b="1" i="1" dirty="0"/>
              <a:t>5 članova</a:t>
            </a:r>
            <a:r>
              <a:rPr lang="hr-HR" dirty="0"/>
              <a:t>, od toga:</a:t>
            </a:r>
          </a:p>
          <a:p>
            <a:r>
              <a:rPr lang="hr-HR" dirty="0"/>
              <a:t>Najmanje </a:t>
            </a:r>
            <a:r>
              <a:rPr lang="hr-HR" b="1" dirty="0"/>
              <a:t>40%</a:t>
            </a:r>
            <a:r>
              <a:rPr lang="hr-HR" dirty="0"/>
              <a:t> članova suprotnog spola, </a:t>
            </a:r>
          </a:p>
          <a:p>
            <a:r>
              <a:rPr lang="hr-HR" dirty="0"/>
              <a:t>najmanje </a:t>
            </a:r>
            <a:r>
              <a:rPr lang="hr-HR" b="1" dirty="0"/>
              <a:t>1 član </a:t>
            </a:r>
            <a:r>
              <a:rPr lang="hr-HR" dirty="0"/>
              <a:t>etičkog povjerenstva mora biti  predstavnik nemedicinskih struka i </a:t>
            </a:r>
          </a:p>
          <a:p>
            <a:r>
              <a:rPr lang="hr-HR" dirty="0"/>
              <a:t>najmanje </a:t>
            </a:r>
            <a:r>
              <a:rPr lang="hr-HR" b="1" dirty="0"/>
              <a:t>1 član </a:t>
            </a:r>
            <a:r>
              <a:rPr lang="hr-HR" dirty="0"/>
              <a:t>koji nije radnik zdravstvene ustanove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Suradnja i odnos s drugim sestrama i zdravstvenim djelatnicima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r>
              <a:rPr lang="hr-HR" dirty="0"/>
              <a:t>Mora se temeljiti </a:t>
            </a:r>
            <a:r>
              <a:rPr lang="hr-HR" b="1" i="1" dirty="0"/>
              <a:t>na društveno – profesionalnim odnosima </a:t>
            </a:r>
            <a:r>
              <a:rPr lang="hr-HR" dirty="0"/>
              <a:t>koji pretpostavljaju iskrenost, otvorenost, istinu, poštenje i samopoštovanje</a:t>
            </a:r>
          </a:p>
          <a:p>
            <a:r>
              <a:rPr lang="hr-HR" dirty="0"/>
              <a:t>Odnosi se temelje na </a:t>
            </a:r>
            <a:r>
              <a:rPr lang="hr-HR" b="1" dirty="0"/>
              <a:t>poštovanju i korektnosti</a:t>
            </a:r>
          </a:p>
        </p:txBody>
      </p:sp>
      <p:pic>
        <p:nvPicPr>
          <p:cNvPr id="5" name="Picture 2" descr="http://nursinglicensemap.com/wp-content/uploads/2011/01/iStock_000010012895Small-300x1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45233"/>
            <a:ext cx="3960440" cy="2627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1F6BE0-0A98-4783-966D-57620F4CA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pc="-1" dirty="0">
                <a:solidFill>
                  <a:srgbClr val="262626"/>
                </a:solidFill>
                <a:latin typeface="Gill Sans MT"/>
              </a:rPr>
              <a:t>Suradnja medicinske sestre i drugih zdravstvenih </a:t>
            </a:r>
            <a:r>
              <a:rPr lang="sr-Latn-RS" spc="-1" dirty="0" err="1">
                <a:solidFill>
                  <a:srgbClr val="262626"/>
                </a:solidFill>
                <a:latin typeface="Gill Sans MT"/>
              </a:rPr>
              <a:t>djelatnika</a:t>
            </a:r>
            <a:br>
              <a:rPr lang="sr-Latn-RS" spc="-1" dirty="0">
                <a:solidFill>
                  <a:srgbClr val="000000"/>
                </a:solidFill>
                <a:latin typeface="Gill Sans MT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9CA46A-1227-4F61-BBBA-17E7CB5F1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temelji se na društveno – profesionalnim odnosima koji pretpostavljaju: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-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iskrenost,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-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otvorenost,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-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istinu,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-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poštenje, 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-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samopoštovanje...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876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079452-8FE0-43CF-910D-E84D8AECD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pc="-1" dirty="0">
                <a:solidFill>
                  <a:srgbClr val="262626"/>
                </a:solidFill>
                <a:latin typeface="Gill Sans MT"/>
              </a:rPr>
              <a:t>Odgovornost i reakcija medicinske sestre na propuste kolega</a:t>
            </a:r>
            <a:br>
              <a:rPr lang="sr-Latn-RS" spc="-1" dirty="0">
                <a:solidFill>
                  <a:srgbClr val="000000"/>
                </a:solidFill>
                <a:latin typeface="Gill Sans MT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24B602-EED6-45E6-9CB0-064C5102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medicinska sestra mora reagirati na stručne i etičke propuste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na dostojanstven način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nikada pred bolesnikom ili njegovom obitelji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dužna je s činjenicama upoznati odgovornu i nadređenu osobu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 err="1">
                <a:solidFill>
                  <a:srgbClr val="000000"/>
                </a:solidFill>
                <a:latin typeface="Gill Sans MT"/>
              </a:rPr>
              <a:t>slijedi</a:t>
            </a:r>
            <a:r>
              <a:rPr lang="sr-Latn-RS" spc="-1" dirty="0">
                <a:solidFill>
                  <a:srgbClr val="000000"/>
                </a:solidFill>
                <a:latin typeface="Gill Sans MT"/>
              </a:rPr>
              <a:t> opomena ili </a:t>
            </a:r>
            <a:r>
              <a:rPr lang="sr-Latn-RS" spc="-1" dirty="0" err="1">
                <a:solidFill>
                  <a:srgbClr val="000000"/>
                </a:solidFill>
                <a:latin typeface="Gill Sans MT"/>
              </a:rPr>
              <a:t>stegovni</a:t>
            </a:r>
            <a:r>
              <a:rPr lang="sr-Latn-RS" spc="-1" dirty="0">
                <a:solidFill>
                  <a:srgbClr val="000000"/>
                </a:solidFill>
                <a:latin typeface="Gill Sans MT"/>
              </a:rPr>
              <a:t> postupak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084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EE4B64-A890-4429-A1F6-941B95FD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pc="-1" dirty="0">
                <a:solidFill>
                  <a:srgbClr val="262626"/>
                </a:solidFill>
                <a:latin typeface="Gill Sans MT"/>
              </a:rPr>
              <a:t>Timski rad</a:t>
            </a:r>
            <a:br>
              <a:rPr lang="sr-Latn-RS" spc="-1" dirty="0">
                <a:solidFill>
                  <a:srgbClr val="000000"/>
                </a:solidFill>
                <a:latin typeface="Gill Sans MT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D3A287-98E5-43B9-8988-3E1857690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z="3600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sr-Latn-RS" spc="-1" dirty="0">
                <a:solidFill>
                  <a:srgbClr val="000000"/>
                </a:solidFill>
                <a:latin typeface="Gill Sans MT"/>
              </a:rPr>
              <a:t>medicinska sestra je samostalan član zdravstvenog tima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 za područje svoga rada → zdravstvena njega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 nužna je suradnja s ostalim članovima tima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 dirty="0">
                <a:solidFill>
                  <a:srgbClr val="000000"/>
                </a:solidFill>
                <a:latin typeface="Gill Sans MT"/>
              </a:rPr>
              <a:t> dobri međuljudski odnosi</a:t>
            </a: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Wingdings" charset="2"/>
              <a:buChar char=""/>
            </a:pPr>
            <a:r>
              <a:rPr lang="sr-Latn-RS" spc="-1">
                <a:solidFill>
                  <a:srgbClr val="000000"/>
                </a:solidFill>
                <a:latin typeface="Gill Sans MT"/>
              </a:rPr>
              <a:t> zajednički cilj → skrb za bolesnika</a:t>
            </a:r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708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251520" y="6926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r-HR" dirty="0"/>
              <a:t>    Staleška pripadnost i profesionalna dužnost </a:t>
            </a:r>
            <a:r>
              <a:rPr lang="hr-HR" b="1" i="1" dirty="0"/>
              <a:t>obvezuju medicinsku sestru da ne odbije </a:t>
            </a:r>
            <a:r>
              <a:rPr lang="hr-HR" dirty="0"/>
              <a:t>stručnu pomoć drugoj medicinskoj sestri ako je zatraži</a:t>
            </a:r>
          </a:p>
        </p:txBody>
      </p:sp>
      <p:pic>
        <p:nvPicPr>
          <p:cNvPr id="10244" name="Picture 4" descr="http://www.kcl.ac.uk/ImportedImages/Schools/Nursing/Campaignpage/Smiley-nurs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73772"/>
            <a:ext cx="5472608" cy="3563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Medicinske sestre obvezne su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Poštovati životna i stručna iskustva </a:t>
            </a:r>
            <a:r>
              <a:rPr lang="hr-HR" b="1" i="1" dirty="0"/>
              <a:t>starijih i nadređenih kao i svojih učitelja</a:t>
            </a:r>
          </a:p>
        </p:txBody>
      </p:sp>
      <p:pic>
        <p:nvPicPr>
          <p:cNvPr id="1026" name="Picture 2" descr="http://www.herts.ac.uk/__data/assets/image/0012/11145/nurses-tal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97425"/>
            <a:ext cx="4176707" cy="279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Medicinske sestre moraju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Savjetima pomagati učenicima </a:t>
            </a:r>
            <a:r>
              <a:rPr lang="hr-HR" dirty="0"/>
              <a:t>medicinske škole, sestrama pripravnicama, odnosno studentima</a:t>
            </a:r>
          </a:p>
        </p:txBody>
      </p:sp>
      <p:pic>
        <p:nvPicPr>
          <p:cNvPr id="8194" name="Picture 2" descr="https://epay.tarleton.edu/C20203_ustores/web/images/store_1/864797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169678"/>
            <a:ext cx="4562872" cy="3688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/>
              <a:t>Suradnike ili drugo osoblje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Sestra će </a:t>
            </a:r>
            <a:r>
              <a:rPr lang="hr-HR" b="1" i="1" dirty="0"/>
              <a:t>upozoravati na propuste</a:t>
            </a:r>
            <a:r>
              <a:rPr lang="hr-HR" dirty="0"/>
              <a:t>, i to na način koji neće povrijediti njihovo dostojanstvo, ali nikada pred bolesnikom ili njegovom obitelji</a:t>
            </a:r>
          </a:p>
        </p:txBody>
      </p:sp>
      <p:pic>
        <p:nvPicPr>
          <p:cNvPr id="2050" name="Picture 2" descr="http://ww1.prweb.com/prfiles/2013/12/06/12217374/corporate%20whistleblower%20center%20nur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63181"/>
            <a:ext cx="5112568" cy="286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545</Words>
  <Application>Microsoft Office PowerPoint</Application>
  <PresentationFormat>Prikaz na zaslonu 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3" baseType="lpstr">
      <vt:lpstr>Arial</vt:lpstr>
      <vt:lpstr>Calibri</vt:lpstr>
      <vt:lpstr>Garamond</vt:lpstr>
      <vt:lpstr>Gill Sans MT</vt:lpstr>
      <vt:lpstr>Wingdings</vt:lpstr>
      <vt:lpstr>Office tema</vt:lpstr>
      <vt:lpstr>Odnos prema drugim sestrama i zdravstvenim djelatnicima</vt:lpstr>
      <vt:lpstr>Suradnja i odnos s drugim sestrama i zdravstvenim djelatnicima</vt:lpstr>
      <vt:lpstr>Suradnja medicinske sestre i drugih zdravstvenih djelatnika </vt:lpstr>
      <vt:lpstr>Odgovornost i reakcija medicinske sestre na propuste kolega </vt:lpstr>
      <vt:lpstr>Timski rad </vt:lpstr>
      <vt:lpstr>PowerPoint prezentacija</vt:lpstr>
      <vt:lpstr>Medicinske sestre obvezne su</vt:lpstr>
      <vt:lpstr>Medicinske sestre moraju</vt:lpstr>
      <vt:lpstr>Suradnike ili drugo osoblje</vt:lpstr>
      <vt:lpstr>Sestra se mora</vt:lpstr>
      <vt:lpstr>Načini trajnog/stručnog usavršavanja medicinskih sestara su: </vt:lpstr>
      <vt:lpstr>ROKOVI TRAJNOG/STRUČNOG USAVRŠAVANJA</vt:lpstr>
      <vt:lpstr>Medicinska je sestra odgovorna:</vt:lpstr>
      <vt:lpstr>Etičko povjerenstvo</vt:lpstr>
      <vt:lpstr>Ovisno o težini prijestupa</vt:lpstr>
      <vt:lpstr>Etičko povjerenstvo zdravstvene ustanove</vt:lpstr>
      <vt:lpstr>Etičko povjerenstvo zdravstvene ustanove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 prema drugim sestrama i zdravstvenim djelatnicima</dc:title>
  <dc:creator>Duda</dc:creator>
  <cp:lastModifiedBy>Korisnik</cp:lastModifiedBy>
  <cp:revision>11</cp:revision>
  <dcterms:created xsi:type="dcterms:W3CDTF">2014-09-07T18:00:21Z</dcterms:created>
  <dcterms:modified xsi:type="dcterms:W3CDTF">2020-04-29T15:29:37Z</dcterms:modified>
</cp:coreProperties>
</file>