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1" r:id="rId1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cxnSp>
        <p:nvCxnSpPr>
          <p:cNvPr id="8" name="Ravni poveznik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zervirano mjesto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1420-678B-49A6-87FE-7FEFDE674DB3}" type="datetimeFigureOut">
              <a:rPr lang="hr-HR" smtClean="0"/>
              <a:pPr/>
              <a:t>2.12.2016.</a:t>
            </a:fld>
            <a:endParaRPr lang="hr-HR"/>
          </a:p>
        </p:txBody>
      </p:sp>
      <p:sp>
        <p:nvSpPr>
          <p:cNvPr id="16" name="Rezervirano mjesto broja slajd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156E9A-931D-487B-89B9-763D32A93E3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1420-678B-49A6-87FE-7FEFDE674DB3}" type="datetimeFigureOut">
              <a:rPr lang="hr-HR" smtClean="0"/>
              <a:pPr/>
              <a:t>2.12.2016.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6E9A-931D-487B-89B9-763D32A93E3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1420-678B-49A6-87FE-7FEFDE674DB3}" type="datetimeFigureOut">
              <a:rPr lang="hr-HR" smtClean="0"/>
              <a:pPr/>
              <a:t>2.12.2016.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6E9A-931D-487B-89B9-763D32A93E3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sadržaja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31420-678B-49A6-87FE-7FEFDE674DB3}" type="datetimeFigureOut">
              <a:rPr lang="hr-HR" smtClean="0"/>
              <a:pPr/>
              <a:t>2.12.2016.</a:t>
            </a:fld>
            <a:endParaRPr lang="hr-HR"/>
          </a:p>
        </p:txBody>
      </p:sp>
      <p:sp>
        <p:nvSpPr>
          <p:cNvPr id="15" name="Rezervirano mjesto broja slajd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F156E9A-931D-487B-89B9-763D32A93E3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6" name="Rezervirano mjesto podnožj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1420-678B-49A6-87FE-7FEFDE674DB3}" type="datetimeFigureOut">
              <a:rPr lang="hr-HR" smtClean="0"/>
              <a:pPr/>
              <a:t>2.12.2016.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6E9A-931D-487B-89B9-763D32A93E3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cxnSp>
        <p:nvCxnSpPr>
          <p:cNvPr id="7" name="Ravni poveznik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1420-678B-49A6-87FE-7FEFDE674DB3}" type="datetimeFigureOut">
              <a:rPr lang="hr-HR" smtClean="0"/>
              <a:pPr/>
              <a:t>2.12.2016.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6E9A-931D-487B-89B9-763D32A93E3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6E9A-931D-487B-89B9-763D32A93E3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1420-678B-49A6-87FE-7FEFDE674DB3}" type="datetimeFigureOut">
              <a:rPr lang="hr-HR" smtClean="0"/>
              <a:pPr/>
              <a:t>2.12.2016.</a:t>
            </a:fld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2" name="Rezervirano mjesto sadržaja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34" name="Rezervirano mjesto sadržaja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cxnSp>
        <p:nvCxnSpPr>
          <p:cNvPr id="10" name="Ravni poveznik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1420-678B-49A6-87FE-7FEFDE674DB3}" type="datetimeFigureOut">
              <a:rPr lang="hr-HR" smtClean="0"/>
              <a:pPr/>
              <a:t>2.12.2016.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6E9A-931D-487B-89B9-763D32A93E3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1420-678B-49A6-87FE-7FEFDE674DB3}" type="datetimeFigureOut">
              <a:rPr lang="hr-HR" smtClean="0"/>
              <a:pPr/>
              <a:t>2.12.2016.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56E9A-931D-487B-89B9-763D32A93E3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zervirano mjesto sadržaja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31420-678B-49A6-87FE-7FEFDE674DB3}" type="datetimeFigureOut">
              <a:rPr lang="hr-HR" smtClean="0"/>
              <a:pPr/>
              <a:t>2.12.2016.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F156E9A-931D-487B-89B9-763D32A93E3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hr-HR" smtClean="0"/>
              <a:t>Pritisnite ikonu za dodavanje slike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1420-678B-49A6-87FE-7FEFDE674DB3}" type="datetimeFigureOut">
              <a:rPr lang="hr-HR" smtClean="0"/>
              <a:pPr/>
              <a:t>2.12.2016.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156E9A-931D-487B-89B9-763D32A93E3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zervirano mjesto tekst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D431420-678B-49A6-87FE-7FEFDE674DB3}" type="datetimeFigureOut">
              <a:rPr lang="hr-HR" smtClean="0"/>
              <a:pPr/>
              <a:t>2.12.2016.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F156E9A-931D-487B-89B9-763D32A93E3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danas.net.hr/novac/kako-se-u-hrvatskoj-trazi-mito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danas.net.hr/novac/kako-se-u-hrvatskoj-trazi-mito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>
                <a:solidFill>
                  <a:srgbClr val="FF0000"/>
                </a:solidFill>
              </a:rPr>
              <a:t>ČUVANJE UGLEDA PROFESIJE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060848"/>
            <a:ext cx="4972050" cy="3480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4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1196752"/>
            <a:ext cx="8964488" cy="1503040"/>
          </a:xfrm>
        </p:spPr>
        <p:txBody>
          <a:bodyPr>
            <a:noAutofit/>
          </a:bodyPr>
          <a:lstStyle/>
          <a:p>
            <a:pPr lvl="0"/>
            <a:r>
              <a:rPr lang="hr-HR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ovezanost</a:t>
            </a: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između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medicinskih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radnika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zaposlenih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državnim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ustanovama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njihovih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kolega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privatnoj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praksi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slanje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privatniku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hr-HR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179512" y="2564904"/>
            <a:ext cx="857953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</a:rPr>
              <a:t>Događa</a:t>
            </a:r>
            <a:r>
              <a:rPr lang="en-US" sz="2000" b="1" dirty="0">
                <a:solidFill>
                  <a:schemeClr val="bg1"/>
                </a:solidFill>
              </a:rPr>
              <a:t> se da se </a:t>
            </a:r>
            <a:r>
              <a:rPr lang="en-US" sz="2000" b="1" dirty="0" err="1">
                <a:solidFill>
                  <a:schemeClr val="bg1"/>
                </a:solidFill>
              </a:rPr>
              <a:t>pacijenti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nepotrebno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upućuju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privatniku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preglede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laboratorijske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analize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slično</a:t>
            </a:r>
            <a:r>
              <a:rPr lang="en-US" sz="2000" b="1" dirty="0" smtClean="0">
                <a:solidFill>
                  <a:schemeClr val="bg1"/>
                </a:solidFill>
              </a:rPr>
              <a:t>.</a:t>
            </a:r>
            <a:endParaRPr lang="hr-HR" sz="2000" b="1" dirty="0" smtClean="0">
              <a:solidFill>
                <a:schemeClr val="bg1"/>
              </a:solidFill>
            </a:endParaRPr>
          </a:p>
          <a:p>
            <a:r>
              <a:rPr lang="en-US" sz="2000" b="1" dirty="0" smtClean="0">
                <a:solidFill>
                  <a:schemeClr val="bg1"/>
                </a:solidFill>
              </a:rPr>
              <a:t>Kao </a:t>
            </a:r>
            <a:r>
              <a:rPr lang="en-US" sz="2000" b="1" dirty="0" err="1">
                <a:solidFill>
                  <a:schemeClr val="bg1"/>
                </a:solidFill>
              </a:rPr>
              <a:t>najčešće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razloge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za</a:t>
            </a:r>
            <a:r>
              <a:rPr lang="en-US" sz="2000" b="1" dirty="0">
                <a:solidFill>
                  <a:schemeClr val="bg1"/>
                </a:solidFill>
              </a:rPr>
              <a:t> to </a:t>
            </a:r>
            <a:r>
              <a:rPr lang="en-US" sz="2000" b="1" dirty="0" err="1">
                <a:solidFill>
                  <a:schemeClr val="bg1"/>
                </a:solidFill>
              </a:rPr>
              <a:t>korumpirani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liječnik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će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navesti</a:t>
            </a:r>
            <a:r>
              <a:rPr lang="en-US" sz="2000" b="1" dirty="0">
                <a:solidFill>
                  <a:schemeClr val="bg1"/>
                </a:solidFill>
              </a:rPr>
              <a:t>: „to se </a:t>
            </a:r>
            <a:r>
              <a:rPr lang="en-US" sz="2000" b="1" dirty="0" err="1">
                <a:solidFill>
                  <a:schemeClr val="bg1"/>
                </a:solidFill>
              </a:rPr>
              <a:t>kod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nas</a:t>
            </a:r>
            <a:r>
              <a:rPr lang="en-US" sz="2000" b="1" dirty="0">
                <a:solidFill>
                  <a:schemeClr val="bg1"/>
                </a:solidFill>
              </a:rPr>
              <a:t> ne </a:t>
            </a:r>
            <a:r>
              <a:rPr lang="en-US" sz="2000" b="1" dirty="0" err="1">
                <a:solidFill>
                  <a:schemeClr val="bg1"/>
                </a:solidFill>
              </a:rPr>
              <a:t>radi</a:t>
            </a:r>
            <a:r>
              <a:rPr lang="en-US" sz="2000" b="1" dirty="0">
                <a:solidFill>
                  <a:schemeClr val="bg1"/>
                </a:solidFill>
              </a:rPr>
              <a:t>“, </a:t>
            </a:r>
            <a:r>
              <a:rPr lang="en-US" sz="2000" b="1" dirty="0" err="1">
                <a:solidFill>
                  <a:schemeClr val="bg1"/>
                </a:solidFill>
              </a:rPr>
              <a:t>ili</a:t>
            </a:r>
            <a:r>
              <a:rPr lang="en-US" sz="2000" b="1" dirty="0">
                <a:solidFill>
                  <a:schemeClr val="bg1"/>
                </a:solidFill>
              </a:rPr>
              <a:t> „da bi </a:t>
            </a:r>
            <a:r>
              <a:rPr lang="en-US" sz="2000" b="1" dirty="0" err="1">
                <a:solidFill>
                  <a:schemeClr val="bg1"/>
                </a:solidFill>
              </a:rPr>
              <a:t>došao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na</a:t>
            </a:r>
            <a:r>
              <a:rPr lang="en-US" sz="2000" b="1" dirty="0">
                <a:solidFill>
                  <a:schemeClr val="bg1"/>
                </a:solidFill>
              </a:rPr>
              <a:t> red, </a:t>
            </a:r>
            <a:r>
              <a:rPr lang="en-US" sz="2000" b="1" dirty="0" err="1">
                <a:solidFill>
                  <a:schemeClr val="bg1"/>
                </a:solidFill>
              </a:rPr>
              <a:t>morat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ćeš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čekati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dva</a:t>
            </a:r>
            <a:r>
              <a:rPr lang="en-US" sz="2000" b="1" dirty="0">
                <a:solidFill>
                  <a:schemeClr val="bg1"/>
                </a:solidFill>
              </a:rPr>
              <a:t>-tri </a:t>
            </a:r>
            <a:r>
              <a:rPr lang="en-US" sz="2000" b="1" dirty="0" err="1">
                <a:solidFill>
                  <a:schemeClr val="bg1"/>
                </a:solidFill>
              </a:rPr>
              <a:t>mjeseca</a:t>
            </a:r>
            <a:r>
              <a:rPr lang="en-US" sz="2000" b="1" dirty="0">
                <a:solidFill>
                  <a:schemeClr val="bg1"/>
                </a:solidFill>
              </a:rPr>
              <a:t>“. </a:t>
            </a:r>
            <a:r>
              <a:rPr lang="en-US" sz="2000" b="1" dirty="0" err="1">
                <a:solidFill>
                  <a:schemeClr val="bg1"/>
                </a:solidFill>
              </a:rPr>
              <a:t>Zatim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obično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usmeno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savetuje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gdje</a:t>
            </a:r>
            <a:r>
              <a:rPr lang="en-US" sz="2000" b="1" dirty="0">
                <a:solidFill>
                  <a:schemeClr val="bg1"/>
                </a:solidFill>
              </a:rPr>
              <a:t> bi </a:t>
            </a:r>
            <a:r>
              <a:rPr lang="en-US" sz="2000" b="1" dirty="0" err="1">
                <a:solidFill>
                  <a:schemeClr val="bg1"/>
                </a:solidFill>
              </a:rPr>
              <a:t>trebao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otići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ili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ti</a:t>
            </a:r>
            <a:r>
              <a:rPr lang="en-US" sz="2000" b="1" dirty="0">
                <a:solidFill>
                  <a:schemeClr val="bg1"/>
                </a:solidFill>
              </a:rPr>
              <a:t> da visit-</a:t>
            </a:r>
            <a:r>
              <a:rPr lang="en-US" sz="2000" b="1" dirty="0" err="1">
                <a:solidFill>
                  <a:schemeClr val="bg1"/>
                </a:solidFill>
              </a:rPr>
              <a:t>kartu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neke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privatne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klinike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ili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laboratorija</a:t>
            </a:r>
            <a:r>
              <a:rPr lang="en-US" sz="2000" b="1" dirty="0" smtClean="0">
                <a:solidFill>
                  <a:schemeClr val="bg1"/>
                </a:solidFill>
              </a:rPr>
              <a:t>.</a:t>
            </a:r>
            <a:endParaRPr lang="hr-HR" sz="2000" b="1" dirty="0" smtClean="0">
              <a:solidFill>
                <a:schemeClr val="bg1"/>
              </a:solidFill>
            </a:endParaRPr>
          </a:p>
          <a:p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Naravno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svaki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odlazak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privatniku</a:t>
            </a:r>
            <a:r>
              <a:rPr lang="en-US" sz="2000" b="1" dirty="0">
                <a:solidFill>
                  <a:schemeClr val="bg1"/>
                </a:solidFill>
              </a:rPr>
              <a:t> se </a:t>
            </a:r>
            <a:r>
              <a:rPr lang="en-US" sz="2000" b="1" dirty="0" err="1">
                <a:solidFill>
                  <a:schemeClr val="bg1"/>
                </a:solidFill>
              </a:rPr>
              <a:t>plaća</a:t>
            </a:r>
            <a:r>
              <a:rPr lang="en-US" sz="2000" b="1" dirty="0">
                <a:solidFill>
                  <a:schemeClr val="bg1"/>
                </a:solidFill>
              </a:rPr>
              <a:t>, a </a:t>
            </a:r>
            <a:r>
              <a:rPr lang="en-US" sz="2000" b="1" dirty="0" err="1">
                <a:solidFill>
                  <a:schemeClr val="bg1"/>
                </a:solidFill>
              </a:rPr>
              <a:t>državni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liječnikr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dobija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neku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protuuslugu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za</a:t>
            </a:r>
            <a:r>
              <a:rPr lang="en-US" sz="2000" b="1" dirty="0">
                <a:solidFill>
                  <a:schemeClr val="bg1"/>
                </a:solidFill>
              </a:rPr>
              <a:t> „</a:t>
            </a:r>
            <a:r>
              <a:rPr lang="en-US" sz="2000" b="1" dirty="0" err="1">
                <a:solidFill>
                  <a:schemeClr val="bg1"/>
                </a:solidFill>
              </a:rPr>
              <a:t>dobacivanje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mušterija</a:t>
            </a:r>
            <a:r>
              <a:rPr lang="en-US" sz="2000" b="1" dirty="0">
                <a:solidFill>
                  <a:schemeClr val="bg1"/>
                </a:solidFill>
              </a:rPr>
              <a:t>“.</a:t>
            </a:r>
            <a:endParaRPr lang="hr-HR" sz="20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To ne </a:t>
            </a:r>
            <a:r>
              <a:rPr lang="en-US" sz="2000" b="1" dirty="0" err="1">
                <a:solidFill>
                  <a:schemeClr val="bg1"/>
                </a:solidFill>
              </a:rPr>
              <a:t>znači</a:t>
            </a:r>
            <a:r>
              <a:rPr lang="en-US" sz="2000" b="1" dirty="0">
                <a:solidFill>
                  <a:schemeClr val="bg1"/>
                </a:solidFill>
              </a:rPr>
              <a:t> da je </a:t>
            </a:r>
            <a:r>
              <a:rPr lang="en-US" sz="2000" b="1" dirty="0" err="1">
                <a:solidFill>
                  <a:schemeClr val="bg1"/>
                </a:solidFill>
              </a:rPr>
              <a:t>svaki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liječnik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koji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preporuči</a:t>
            </a:r>
            <a:r>
              <a:rPr lang="en-US" sz="2000" b="1" dirty="0">
                <a:solidFill>
                  <a:schemeClr val="bg1"/>
                </a:solidFill>
              </a:rPr>
              <a:t> da </a:t>
            </a:r>
            <a:r>
              <a:rPr lang="en-US" sz="2000" b="1" dirty="0" err="1">
                <a:solidFill>
                  <a:schemeClr val="bg1"/>
                </a:solidFill>
              </a:rPr>
              <a:t>odeš</a:t>
            </a:r>
            <a:r>
              <a:rPr lang="en-US" sz="2000" b="1" dirty="0">
                <a:solidFill>
                  <a:schemeClr val="bg1"/>
                </a:solidFill>
              </a:rPr>
              <a:t> u </a:t>
            </a:r>
            <a:r>
              <a:rPr lang="en-US" sz="2000" b="1" dirty="0" err="1">
                <a:solidFill>
                  <a:schemeClr val="bg1"/>
                </a:solidFill>
              </a:rPr>
              <a:t>privatnu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ordinaciju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korumpiran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Slučaj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može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zaista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biti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hitan</a:t>
            </a:r>
            <a:r>
              <a:rPr lang="en-US" sz="2000" b="1" dirty="0">
                <a:solidFill>
                  <a:schemeClr val="bg1"/>
                </a:solidFill>
              </a:rPr>
              <a:t>, a </a:t>
            </a:r>
            <a:r>
              <a:rPr lang="en-US" sz="2000" b="1" dirty="0" err="1">
                <a:solidFill>
                  <a:schemeClr val="bg1"/>
                </a:solidFill>
              </a:rPr>
              <a:t>čekanje</a:t>
            </a:r>
            <a:r>
              <a:rPr lang="en-US" sz="2000" b="1" dirty="0">
                <a:solidFill>
                  <a:schemeClr val="bg1"/>
                </a:solidFill>
              </a:rPr>
              <a:t> u </a:t>
            </a:r>
            <a:r>
              <a:rPr lang="en-US" sz="2000" b="1" dirty="0" err="1">
                <a:solidFill>
                  <a:schemeClr val="bg1"/>
                </a:solidFill>
              </a:rPr>
              <a:t>državnoj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ustanovi</a:t>
            </a:r>
            <a:r>
              <a:rPr lang="en-US" sz="2000" b="1" dirty="0">
                <a:solidFill>
                  <a:schemeClr val="bg1"/>
                </a:solidFill>
              </a:rPr>
              <a:t>  se </a:t>
            </a:r>
            <a:r>
              <a:rPr lang="en-US" sz="2000" b="1" dirty="0" err="1">
                <a:solidFill>
                  <a:schemeClr val="bg1"/>
                </a:solidFill>
              </a:rPr>
              <a:t>otegnuti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  <a:endParaRPr lang="hr-H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195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povezanost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farmaceutske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industrije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liječnika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hr-HR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412238" y="1352397"/>
            <a:ext cx="51125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</a:rPr>
              <a:t>Ovdje</a:t>
            </a:r>
            <a:r>
              <a:rPr lang="en-US" sz="2000" b="1" dirty="0">
                <a:solidFill>
                  <a:schemeClr val="bg1"/>
                </a:solidFill>
              </a:rPr>
              <a:t> je </a:t>
            </a:r>
            <a:r>
              <a:rPr lang="en-US" sz="2000" b="1" dirty="0" err="1">
                <a:solidFill>
                  <a:schemeClr val="bg1"/>
                </a:solidFill>
              </a:rPr>
              <a:t>riječ</a:t>
            </a:r>
            <a:r>
              <a:rPr lang="en-US" sz="2000" b="1" dirty="0">
                <a:solidFill>
                  <a:schemeClr val="bg1"/>
                </a:solidFill>
              </a:rPr>
              <a:t> o </a:t>
            </a:r>
            <a:r>
              <a:rPr lang="en-US" sz="2000" b="1" dirty="0" err="1">
                <a:solidFill>
                  <a:schemeClr val="bg1"/>
                </a:solidFill>
              </a:rPr>
              <a:t>pojavi</a:t>
            </a:r>
            <a:r>
              <a:rPr lang="en-US" sz="2000" b="1" dirty="0">
                <a:solidFill>
                  <a:schemeClr val="bg1"/>
                </a:solidFill>
              </a:rPr>
              <a:t> da </a:t>
            </a:r>
            <a:r>
              <a:rPr lang="en-US" sz="2000" b="1" dirty="0" err="1">
                <a:solidFill>
                  <a:schemeClr val="bg1"/>
                </a:solidFill>
              </a:rPr>
              <a:t>liječnici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preporučuju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proizvode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neke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farmaceutske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firme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propisuju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pacijentima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uvijek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baš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njene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lijekove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preparate</a:t>
            </a:r>
            <a:r>
              <a:rPr lang="en-US" sz="2000" b="1" dirty="0">
                <a:solidFill>
                  <a:schemeClr val="bg1"/>
                </a:solidFill>
              </a:rPr>
              <a:t>, a </a:t>
            </a:r>
            <a:r>
              <a:rPr lang="en-US" sz="2000" b="1" dirty="0" err="1">
                <a:solidFill>
                  <a:schemeClr val="bg1"/>
                </a:solidFill>
              </a:rPr>
              <a:t>dotična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farmaceutska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kompanija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daje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im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zauzvrat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nekakvu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naknadu</a:t>
            </a:r>
            <a:r>
              <a:rPr lang="en-US" sz="2000" b="1" dirty="0" smtClean="0">
                <a:solidFill>
                  <a:schemeClr val="bg1"/>
                </a:solidFill>
              </a:rPr>
              <a:t>.</a:t>
            </a:r>
            <a:endParaRPr lang="hr-HR" sz="2000" b="1" dirty="0" smtClean="0">
              <a:solidFill>
                <a:schemeClr val="bg1"/>
              </a:solidFill>
            </a:endParaRPr>
          </a:p>
          <a:p>
            <a:r>
              <a:rPr lang="en-US" sz="2000" b="1" dirty="0" err="1" smtClean="0">
                <a:solidFill>
                  <a:schemeClr val="bg1"/>
                </a:solidFill>
              </a:rPr>
              <a:t>Postoji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još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jedan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vjerojatno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najmonstruozniji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oblik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korupcije</a:t>
            </a:r>
            <a:r>
              <a:rPr lang="en-US" sz="2000" b="1" dirty="0">
                <a:solidFill>
                  <a:srgbClr val="FF0000"/>
                </a:solidFill>
              </a:rPr>
              <a:t>: </a:t>
            </a:r>
            <a:r>
              <a:rPr lang="en-US" sz="2000" b="1" dirty="0" err="1">
                <a:solidFill>
                  <a:schemeClr val="bg1"/>
                </a:solidFill>
              </a:rPr>
              <a:t>kada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liječnik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propisuje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veće</a:t>
            </a:r>
            <a:r>
              <a:rPr lang="en-US" sz="2000" b="1" dirty="0">
                <a:solidFill>
                  <a:schemeClr val="bg1"/>
                </a:solidFill>
              </a:rPr>
              <a:t> doze </a:t>
            </a:r>
            <a:r>
              <a:rPr lang="en-US" sz="2000" b="1" dirty="0" err="1">
                <a:solidFill>
                  <a:schemeClr val="bg1"/>
                </a:solidFill>
              </a:rPr>
              <a:t>lijekova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nego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što</a:t>
            </a:r>
            <a:r>
              <a:rPr lang="en-US" sz="2000" b="1" dirty="0">
                <a:solidFill>
                  <a:schemeClr val="bg1"/>
                </a:solidFill>
              </a:rPr>
              <a:t> je </a:t>
            </a:r>
            <a:r>
              <a:rPr lang="en-US" sz="2000" b="1" dirty="0" err="1">
                <a:solidFill>
                  <a:schemeClr val="bg1"/>
                </a:solidFill>
              </a:rPr>
              <a:t>potrebno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ili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ih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propisuje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duže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nego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što</a:t>
            </a:r>
            <a:r>
              <a:rPr lang="en-US" sz="2000" b="1" dirty="0">
                <a:solidFill>
                  <a:schemeClr val="bg1"/>
                </a:solidFill>
              </a:rPr>
              <a:t> je </a:t>
            </a:r>
            <a:r>
              <a:rPr lang="en-US" sz="2000" b="1" dirty="0" err="1">
                <a:solidFill>
                  <a:schemeClr val="bg1"/>
                </a:solidFill>
              </a:rPr>
              <a:t>potrebno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kako</a:t>
            </a:r>
            <a:r>
              <a:rPr lang="en-US" sz="2000" b="1" dirty="0">
                <a:solidFill>
                  <a:schemeClr val="bg1"/>
                </a:solidFill>
              </a:rPr>
              <a:t> bi </a:t>
            </a:r>
            <a:r>
              <a:rPr lang="en-US" sz="2000" b="1" dirty="0" err="1">
                <a:solidFill>
                  <a:schemeClr val="bg1"/>
                </a:solidFill>
              </a:rPr>
              <a:t>farmaceutska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kompanija</a:t>
            </a:r>
            <a:r>
              <a:rPr lang="en-US" sz="2000" b="1" dirty="0">
                <a:solidFill>
                  <a:schemeClr val="bg1"/>
                </a:solidFill>
              </a:rPr>
              <a:t> s </a:t>
            </a:r>
            <a:r>
              <a:rPr lang="en-US" sz="2000" b="1" dirty="0" err="1">
                <a:solidFill>
                  <a:schemeClr val="bg1"/>
                </a:solidFill>
              </a:rPr>
              <a:t>kojom</a:t>
            </a:r>
            <a:r>
              <a:rPr lang="en-US" sz="2000" b="1" dirty="0">
                <a:solidFill>
                  <a:schemeClr val="bg1"/>
                </a:solidFill>
              </a:rPr>
              <a:t> je u </a:t>
            </a:r>
            <a:r>
              <a:rPr lang="en-US" sz="2000" b="1" dirty="0" err="1">
                <a:solidFill>
                  <a:schemeClr val="bg1"/>
                </a:solidFill>
              </a:rPr>
              <a:t>dogovoru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zaradila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više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novca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Ovdje</a:t>
            </a:r>
            <a:r>
              <a:rPr lang="en-US" sz="2000" b="1" dirty="0">
                <a:solidFill>
                  <a:schemeClr val="bg1"/>
                </a:solidFill>
              </a:rPr>
              <a:t> je </a:t>
            </a:r>
            <a:r>
              <a:rPr lang="en-US" sz="2000" b="1" dirty="0" err="1">
                <a:solidFill>
                  <a:schemeClr val="bg1"/>
                </a:solidFill>
              </a:rPr>
              <a:t>već</a:t>
            </a:r>
            <a:r>
              <a:rPr lang="en-US" sz="2000" b="1" dirty="0">
                <a:solidFill>
                  <a:schemeClr val="bg1"/>
                </a:solidFill>
              </a:rPr>
              <a:t>, pored </a:t>
            </a:r>
            <a:r>
              <a:rPr lang="en-US" sz="2000" b="1" dirty="0" err="1">
                <a:solidFill>
                  <a:schemeClr val="bg1"/>
                </a:solidFill>
              </a:rPr>
              <a:t>primanja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davanja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mita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riječ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i</a:t>
            </a:r>
            <a:r>
              <a:rPr lang="en-US" sz="2000" b="1" dirty="0">
                <a:solidFill>
                  <a:schemeClr val="bg1"/>
                </a:solidFill>
              </a:rPr>
              <a:t> o </a:t>
            </a:r>
            <a:r>
              <a:rPr lang="en-US" sz="2000" b="1" dirty="0" err="1">
                <a:solidFill>
                  <a:schemeClr val="bg1"/>
                </a:solidFill>
              </a:rPr>
              <a:t>kaznenom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djelu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nesavjesnog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liječenja</a:t>
            </a:r>
            <a:r>
              <a:rPr lang="hr-HR" sz="2000" b="1" dirty="0" smtClean="0">
                <a:solidFill>
                  <a:schemeClr val="bg1"/>
                </a:solidFill>
              </a:rPr>
              <a:t>.</a:t>
            </a:r>
            <a:endParaRPr lang="hr-HR" sz="2000" b="1" dirty="0">
              <a:solidFill>
                <a:schemeClr val="bg1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427" y="1463248"/>
            <a:ext cx="3347864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42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Slika 11. Korupcijsko iskustvo ispitanika, prema vrsti zaposlenika u javnom sektoru, u Hrvatskoj (2010.)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7587082" cy="5142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757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795592"/>
            <a:ext cx="8229600" cy="4572000"/>
          </a:xfrm>
        </p:spPr>
        <p:txBody>
          <a:bodyPr>
            <a:normAutofit/>
          </a:bodyPr>
          <a:lstStyle/>
          <a:p>
            <a:r>
              <a:rPr lang="hr-H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Koja je granica između dara kao izraza zahvalnosti i mita</a:t>
            </a:r>
            <a:r>
              <a:rPr lang="hr-HR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hr-HR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li primanjem dara moguće održavati  načelo nepristranosti</a:t>
            </a:r>
            <a:r>
              <a:rPr lang="hr-HR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hr-HR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Jesmo li primanjem dara na neki način izgubili slobodu, tj. jesmo li primanjem dara i sami kupljeni</a:t>
            </a:r>
            <a:r>
              <a:rPr lang="hr-HR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hr-HR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Što vam se čini, koji su oblici korupcije u zdravstvu najčešći, a koji najštetniji i najopasniji?</a:t>
            </a:r>
          </a:p>
          <a:p>
            <a:endParaRPr lang="hr-HR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Razmisli</a:t>
            </a:r>
            <a:endParaRPr lang="hr-HR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60648"/>
            <a:ext cx="2524125" cy="1640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56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utnik 8"/>
          <p:cNvSpPr/>
          <p:nvPr/>
        </p:nvSpPr>
        <p:spPr>
          <a:xfrm>
            <a:off x="0" y="44532"/>
            <a:ext cx="6084168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Svaki drugi hrvatski građanin smatra da se liječnicima i medicinskim sestrama mora dati mito. </a:t>
            </a:r>
            <a:endParaRPr lang="hr-HR" b="1" dirty="0" smtClean="0">
              <a:solidFill>
                <a:schemeClr val="bg1"/>
              </a:solidFill>
            </a:endParaRPr>
          </a:p>
          <a:p>
            <a:r>
              <a:rPr lang="hr-HR" b="1" dirty="0" smtClean="0">
                <a:solidFill>
                  <a:schemeClr val="bg1"/>
                </a:solidFill>
              </a:rPr>
              <a:t>No</a:t>
            </a:r>
            <a:r>
              <a:rPr lang="hr-HR" b="1" dirty="0">
                <a:solidFill>
                  <a:schemeClr val="bg1"/>
                </a:solidFill>
              </a:rPr>
              <a:t>, podmićuje se najviše u Dalmaciji i u Zagrebu. I to ne s tako malim sumama, jer dio darova prelazi vrijednost i 10.000 kuna.</a:t>
            </a:r>
            <a:endParaRPr lang="hr-HR" dirty="0">
              <a:solidFill>
                <a:schemeClr val="bg1"/>
              </a:solidFill>
            </a:endParaRPr>
          </a:p>
          <a:p>
            <a:r>
              <a:rPr lang="hr-HR" dirty="0">
                <a:solidFill>
                  <a:schemeClr val="bg1"/>
                </a:solidFill>
              </a:rPr>
              <a:t>Svaki drugi hrvatski građanin vjeruje da liječnicima i medicinskim sestrama u javnim zdravstvenim ustanovama mora "često ili vrlo često" dati mito. No, </a:t>
            </a:r>
            <a:r>
              <a:rPr lang="hr-HR" b="1" u="sng" dirty="0">
                <a:solidFill>
                  <a:schemeClr val="bg1"/>
                </a:solidFill>
              </a:rPr>
              <a:t>samo 11 posto </a:t>
            </a:r>
            <a:r>
              <a:rPr lang="hr-HR" dirty="0">
                <a:solidFill>
                  <a:schemeClr val="bg1"/>
                </a:solidFill>
              </a:rPr>
              <a:t>tih građana mito je unazad godinu dana zaista i dalo. Pokazalo je to istraživanje koje je na uzorku od tri tisuće ispitanika proveo Ekonomski institut u suradnji s Uredom za droge i kriminal pri UN-u. </a:t>
            </a:r>
            <a:r>
              <a:rPr lang="hr-HR" b="1" dirty="0">
                <a:solidFill>
                  <a:schemeClr val="bg1"/>
                </a:solidFill>
              </a:rPr>
              <a:t>Bolji pokloni liječnicima</a:t>
            </a:r>
            <a:endParaRPr lang="hr-HR" dirty="0">
              <a:solidFill>
                <a:schemeClr val="bg1"/>
              </a:solidFill>
            </a:endParaRPr>
          </a:p>
          <a:p>
            <a:r>
              <a:rPr lang="hr-HR" dirty="0">
                <a:solidFill>
                  <a:schemeClr val="bg1"/>
                </a:solidFill>
              </a:rPr>
              <a:t/>
            </a:r>
            <a:br>
              <a:rPr lang="hr-HR" dirty="0">
                <a:solidFill>
                  <a:schemeClr val="bg1"/>
                </a:solidFill>
              </a:rPr>
            </a:br>
            <a:r>
              <a:rPr lang="hr-HR" dirty="0">
                <a:solidFill>
                  <a:schemeClr val="bg1"/>
                </a:solidFill>
              </a:rPr>
              <a:t>Istraživanje je također pokazalo, piše </a:t>
            </a:r>
            <a:r>
              <a:rPr lang="hr-HR" b="1" u="sng" dirty="0">
                <a:solidFill>
                  <a:schemeClr val="bg1"/>
                </a:solidFill>
              </a:rPr>
              <a:t>Glas </a:t>
            </a:r>
            <a:r>
              <a:rPr lang="hr-HR" b="1" u="sng" dirty="0" smtClean="0">
                <a:solidFill>
                  <a:schemeClr val="bg1"/>
                </a:solidFill>
              </a:rPr>
              <a:t>Slavonije</a:t>
            </a:r>
            <a:r>
              <a:rPr lang="hr-HR" dirty="0" smtClean="0">
                <a:solidFill>
                  <a:schemeClr val="bg1"/>
                </a:solidFill>
              </a:rPr>
              <a:t> </a:t>
            </a:r>
            <a:r>
              <a:rPr lang="hr-HR" dirty="0">
                <a:solidFill>
                  <a:schemeClr val="bg1"/>
                </a:solidFill>
              </a:rPr>
              <a:t>da pacijenti vrjednije poklone i novac češće daju liječnicima (48 posto slučajeva), dok medicinskim sestrama poklanjaju mahom hranu, slatkiše i kavu (21 posto slučajeva). </a:t>
            </a:r>
            <a:br>
              <a:rPr lang="hr-HR" dirty="0">
                <a:solidFill>
                  <a:schemeClr val="bg1"/>
                </a:solidFill>
              </a:rPr>
            </a:br>
            <a:r>
              <a:rPr lang="hr-HR" dirty="0">
                <a:solidFill>
                  <a:schemeClr val="bg1"/>
                </a:solidFill>
              </a:rPr>
              <a:t/>
            </a:r>
            <a:br>
              <a:rPr lang="hr-HR" dirty="0">
                <a:solidFill>
                  <a:schemeClr val="bg1"/>
                </a:solidFill>
              </a:rPr>
            </a:br>
            <a:r>
              <a:rPr lang="hr-HR" b="1" i="1" u="sng" dirty="0">
                <a:solidFill>
                  <a:schemeClr val="bg1"/>
                </a:solidFill>
              </a:rPr>
              <a:t>Prosječni iznos mita u Hrvatskoj iznosi 2.050 kuna, </a:t>
            </a:r>
            <a:r>
              <a:rPr lang="hr-HR" dirty="0">
                <a:solidFill>
                  <a:schemeClr val="bg1"/>
                </a:solidFill>
              </a:rPr>
              <a:t>pri čemu je u 28 posto slučajeva riječ o iznosu manjem od tisuću kuna. Vrlo su rijetko darovi vrjedniji od 10.000 kuna, a najzastupljeniji su oni od tri do pet tisuća kuna. Mito najčešće daju Dalmatinci i Zagrepčani, dok ga najmanje ima u Istri i Primorsko-goranskoj županiji.</a:t>
            </a:r>
          </a:p>
          <a:p>
            <a:endParaRPr lang="hr-HR" dirty="0"/>
          </a:p>
        </p:txBody>
      </p:sp>
      <p:pic>
        <p:nvPicPr>
          <p:cNvPr id="13" name="Slika 12" descr="Priča stranog ulagača: Kako se u Hrvatskoj traži mito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348880"/>
            <a:ext cx="2808312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765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052736"/>
            <a:ext cx="6518910" cy="4889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51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bg1"/>
                </a:solidFill>
              </a:rPr>
              <a:t>medicinska </a:t>
            </a:r>
            <a:r>
              <a:rPr lang="hr-HR" dirty="0">
                <a:solidFill>
                  <a:schemeClr val="bg1"/>
                </a:solidFill>
              </a:rPr>
              <a:t>sestra se mora ponašati tako da </a:t>
            </a:r>
            <a:r>
              <a:rPr lang="hr-HR" b="1" i="1" dirty="0">
                <a:solidFill>
                  <a:schemeClr val="bg1"/>
                </a:solidFill>
              </a:rPr>
              <a:t>podiže ugled svoje profesije</a:t>
            </a:r>
          </a:p>
          <a:p>
            <a:r>
              <a:rPr lang="hr-HR" dirty="0" smtClean="0">
                <a:solidFill>
                  <a:schemeClr val="bg1"/>
                </a:solidFill>
              </a:rPr>
              <a:t>medicinska </a:t>
            </a:r>
            <a:r>
              <a:rPr lang="hr-HR" dirty="0">
                <a:solidFill>
                  <a:schemeClr val="bg1"/>
                </a:solidFill>
              </a:rPr>
              <a:t>sestra </a:t>
            </a:r>
            <a:r>
              <a:rPr lang="hr-HR" b="1" dirty="0">
                <a:solidFill>
                  <a:schemeClr val="bg1"/>
                </a:solidFill>
              </a:rPr>
              <a:t>ne smije svoj status koristiti u svrhu promoviranja proizvoda </a:t>
            </a:r>
            <a:r>
              <a:rPr lang="hr-HR" dirty="0">
                <a:solidFill>
                  <a:schemeClr val="bg1"/>
                </a:solidFill>
              </a:rPr>
              <a:t>i usluga s namjerom ostvarivanja svojih materijalnih interesa</a:t>
            </a:r>
          </a:p>
          <a:p>
            <a:r>
              <a:rPr lang="hr-HR" dirty="0" smtClean="0">
                <a:solidFill>
                  <a:schemeClr val="bg1"/>
                </a:solidFill>
              </a:rPr>
              <a:t>medicinska </a:t>
            </a:r>
            <a:r>
              <a:rPr lang="hr-HR" dirty="0">
                <a:solidFill>
                  <a:schemeClr val="bg1"/>
                </a:solidFill>
              </a:rPr>
              <a:t>sestra </a:t>
            </a:r>
            <a:r>
              <a:rPr lang="hr-HR" b="1" i="1" dirty="0">
                <a:solidFill>
                  <a:schemeClr val="bg1"/>
                </a:solidFill>
              </a:rPr>
              <a:t>mora odbiti </a:t>
            </a:r>
            <a:r>
              <a:rPr lang="hr-HR" dirty="0">
                <a:solidFill>
                  <a:schemeClr val="bg1"/>
                </a:solidFill>
              </a:rPr>
              <a:t>bilo koji poklon ili uslugu koji bi se mogli interpretirati kao pokušaj stjecanja osobnih povlastica ili koristi</a:t>
            </a:r>
          </a:p>
          <a:p>
            <a:r>
              <a:rPr lang="hr-HR" dirty="0" smtClean="0">
                <a:solidFill>
                  <a:schemeClr val="bg1"/>
                </a:solidFill>
              </a:rPr>
              <a:t>medicinska </a:t>
            </a:r>
            <a:r>
              <a:rPr lang="hr-HR" dirty="0">
                <a:solidFill>
                  <a:schemeClr val="bg1"/>
                </a:solidFill>
              </a:rPr>
              <a:t>sestra </a:t>
            </a:r>
            <a:r>
              <a:rPr lang="hr-HR" b="1" i="1" dirty="0">
                <a:solidFill>
                  <a:schemeClr val="bg1"/>
                </a:solidFill>
              </a:rPr>
              <a:t>ne smije tražiti niti primiti zajam</a:t>
            </a:r>
            <a:r>
              <a:rPr lang="hr-HR" dirty="0">
                <a:solidFill>
                  <a:schemeClr val="bg1"/>
                </a:solidFill>
              </a:rPr>
              <a:t> od pacijenta ili njegove rodbine</a:t>
            </a:r>
          </a:p>
          <a:p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b="1" dirty="0">
                <a:solidFill>
                  <a:srgbClr val="FF0000"/>
                </a:solidFill>
              </a:rPr>
              <a:t>Odredbe Etičkog kodeksa HKMS:</a:t>
            </a:r>
            <a:r>
              <a:rPr lang="hr-HR" dirty="0">
                <a:solidFill>
                  <a:srgbClr val="FF0000"/>
                </a:solidFill>
              </a:rPr>
              <a:t/>
            </a:r>
            <a:br>
              <a:rPr lang="hr-HR" dirty="0">
                <a:solidFill>
                  <a:srgbClr val="FF0000"/>
                </a:solidFill>
              </a:rPr>
            </a:b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49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ponašanje koje je devijacija od normalnog obavljanja javne dužnosti radi osobne (ili druge: obiteljske, porodične, privatne klike, interesne grupe) </a:t>
            </a:r>
            <a:r>
              <a:rPr lang="hr-HR" dirty="0" smtClean="0"/>
              <a:t>koristi</a:t>
            </a:r>
            <a:endParaRPr lang="hr-HR" dirty="0"/>
          </a:p>
          <a:p>
            <a:r>
              <a:rPr lang="hr-HR" dirty="0" smtClean="0"/>
              <a:t> </a:t>
            </a:r>
            <a:r>
              <a:rPr lang="hr-HR" dirty="0"/>
              <a:t>uključuje djelatnosti kao što su podmićivanje, nepotizam te zloupotreba položaja za osobnu korist</a:t>
            </a:r>
          </a:p>
          <a:p>
            <a:r>
              <a:rPr lang="hr-HR" dirty="0" smtClean="0"/>
              <a:t>situacija </a:t>
            </a:r>
            <a:r>
              <a:rPr lang="hr-HR" dirty="0"/>
              <a:t>razmjene u kojoj javni službenik smatra svoj položaj izvorom prihoda i želi uvećati osobni dobitak</a:t>
            </a:r>
          </a:p>
          <a:p>
            <a:r>
              <a:rPr lang="hr-HR" dirty="0" smtClean="0"/>
              <a:t> </a:t>
            </a:r>
            <a:r>
              <a:rPr lang="hr-HR" dirty="0"/>
              <a:t>prema istraživanjima korupcije je najviše prisutna u zdravstvu, sudstvu i politici</a:t>
            </a:r>
          </a:p>
          <a:p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/>
              <a:t>Korupcija</a:t>
            </a:r>
            <a:r>
              <a:rPr lang="hr-HR" dirty="0"/>
              <a:t> </a:t>
            </a:r>
            <a:br>
              <a:rPr lang="hr-HR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7501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bg1"/>
                </a:solidFill>
              </a:rPr>
              <a:t>najčešći </a:t>
            </a:r>
            <a:r>
              <a:rPr lang="hr-HR" b="1" dirty="0">
                <a:solidFill>
                  <a:schemeClr val="bg1"/>
                </a:solidFill>
              </a:rPr>
              <a:t>oblik korupcije koji označava plaćanje fiksnog iznosa, postotka ugovora ili druge materijalne ili novčane vrijednosti djelatniku javne uprave </a:t>
            </a:r>
          </a:p>
          <a:p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Mito</a:t>
            </a:r>
            <a:br>
              <a:rPr lang="hr-H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39" y="3264134"/>
            <a:ext cx="5371679" cy="298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54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b="1" dirty="0">
                <a:solidFill>
                  <a:schemeClr val="bg1"/>
                </a:solidFill>
              </a:rPr>
              <a:t>OBLICI KORUPCIJE U ZDRAVSTVU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556792"/>
            <a:ext cx="3566160" cy="472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25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905115"/>
            <a:ext cx="8229600" cy="1219200"/>
          </a:xfrm>
        </p:spPr>
        <p:txBody>
          <a:bodyPr>
            <a:normAutofit fontScale="90000"/>
          </a:bodyPr>
          <a:lstStyle/>
          <a:p>
            <a:pPr lvl="0"/>
            <a:r>
              <a:rPr lang="hr-HR" b="1" dirty="0" err="1" smtClean="0">
                <a:solidFill>
                  <a:schemeClr val="bg1"/>
                </a:solidFill>
              </a:rPr>
              <a:t>P</a:t>
            </a:r>
            <a:r>
              <a:rPr lang="en-US" b="1" dirty="0" err="1" smtClean="0">
                <a:solidFill>
                  <a:schemeClr val="bg1"/>
                </a:solidFill>
              </a:rPr>
              <a:t>rimanje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novca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ili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poklona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hr-HR" b="1" dirty="0" smtClean="0">
                <a:solidFill>
                  <a:schemeClr val="bg1"/>
                </a:solidFill>
              </a:rPr>
              <a:t/>
            </a:r>
            <a:br>
              <a:rPr lang="hr-HR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od </a:t>
            </a:r>
            <a:r>
              <a:rPr lang="en-US" b="1" dirty="0" err="1">
                <a:solidFill>
                  <a:schemeClr val="bg1"/>
                </a:solidFill>
              </a:rPr>
              <a:t>pacijenata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Pravokutnik 2"/>
          <p:cNvSpPr/>
          <p:nvPr/>
        </p:nvSpPr>
        <p:spPr>
          <a:xfrm>
            <a:off x="369876" y="2276872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Svaki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put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medicinski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radnik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dobije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od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pacijenta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nekakvu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korist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nešto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uradio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nije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uradio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svom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poslu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on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čini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kazneno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djelo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primanja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hr-HR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Svejedno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da li je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nešto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tražio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od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pacijenta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ne,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nije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važno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li se to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dogodilo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poslije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obavljene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usluge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mijenja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situaciju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da li je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dobio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nešto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morao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učiniti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nešto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nije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smio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hr-HR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Sve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okolnosti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utječu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visinu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kazne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hr-HR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ukoliko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zakonito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obavljen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posao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dobije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simboličan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poklon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male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vrijednosti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neće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pozvan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odgovornost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hr-H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lika 3" descr="Priča stranog ulagača: Kako se u Hrvatskoj traži mito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678" y="396123"/>
            <a:ext cx="2232248" cy="1728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073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3204" y="476672"/>
            <a:ext cx="8229600" cy="1219200"/>
          </a:xfrm>
        </p:spPr>
        <p:txBody>
          <a:bodyPr>
            <a:normAutofit fontScale="90000"/>
          </a:bodyPr>
          <a:lstStyle/>
          <a:p>
            <a:pPr lvl="0" algn="ctr"/>
            <a:r>
              <a:rPr lang="hr-HR" b="1" dirty="0" err="1" smtClean="0">
                <a:solidFill>
                  <a:srgbClr val="FF0000"/>
                </a:solidFill>
              </a:rPr>
              <a:t>Z</a:t>
            </a:r>
            <a:r>
              <a:rPr lang="en-US" b="1" dirty="0" err="1" smtClean="0">
                <a:solidFill>
                  <a:srgbClr val="FF0000"/>
                </a:solidFill>
              </a:rPr>
              <a:t>loupotreba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službenog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položaja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hr-HR" b="1" dirty="0">
                <a:solidFill>
                  <a:schemeClr val="bg1"/>
                </a:solidFill>
              </a:rPr>
              <a:t/>
            </a:r>
            <a:br>
              <a:rPr lang="hr-HR" b="1" dirty="0">
                <a:solidFill>
                  <a:schemeClr val="bg1"/>
                </a:solidFill>
              </a:rPr>
            </a:br>
            <a:endParaRPr lang="hr-HR" b="1" dirty="0">
              <a:solidFill>
                <a:schemeClr val="bg1"/>
              </a:solidFill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251520" y="1556792"/>
            <a:ext cx="87129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</a:rPr>
              <a:t>Kada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liječnik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zloupotrijebi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neku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svoju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ovlast</a:t>
            </a:r>
            <a:r>
              <a:rPr lang="en-US" sz="2800" b="1" dirty="0">
                <a:solidFill>
                  <a:schemeClr val="bg1"/>
                </a:solidFill>
              </a:rPr>
              <a:t>, </a:t>
            </a:r>
            <a:r>
              <a:rPr lang="hr-HR" sz="2800" b="1" dirty="0" smtClean="0">
                <a:solidFill>
                  <a:schemeClr val="bg1"/>
                </a:solidFill>
              </a:rPr>
              <a:t>npr.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endParaRPr lang="hr-HR" sz="2800" b="1" dirty="0" smtClean="0">
              <a:solidFill>
                <a:schemeClr val="bg1"/>
              </a:solidFill>
            </a:endParaRPr>
          </a:p>
          <a:p>
            <a:r>
              <a:rPr lang="en-US" sz="2800" b="1" dirty="0" err="1" smtClean="0">
                <a:solidFill>
                  <a:schemeClr val="bg1"/>
                </a:solidFill>
              </a:rPr>
              <a:t>otvori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ti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bolovanje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iako</a:t>
            </a:r>
            <a:r>
              <a:rPr lang="en-US" sz="2800" b="1" dirty="0">
                <a:solidFill>
                  <a:schemeClr val="bg1"/>
                </a:solidFill>
              </a:rPr>
              <a:t> nisi </a:t>
            </a:r>
            <a:r>
              <a:rPr lang="en-US" sz="2800" b="1" dirty="0" err="1">
                <a:solidFill>
                  <a:schemeClr val="bg1"/>
                </a:solidFill>
              </a:rPr>
              <a:t>bolestan</a:t>
            </a:r>
            <a:r>
              <a:rPr lang="en-US" sz="2800" b="1" dirty="0" smtClean="0">
                <a:solidFill>
                  <a:schemeClr val="bg1"/>
                </a:solidFill>
              </a:rPr>
              <a:t>,</a:t>
            </a:r>
            <a:endParaRPr lang="hr-HR" sz="2800" b="1" dirty="0" smtClean="0">
              <a:solidFill>
                <a:schemeClr val="bg1"/>
              </a:solidFill>
            </a:endParaRPr>
          </a:p>
          <a:p>
            <a:r>
              <a:rPr lang="en-US" sz="2800" b="1" dirty="0" err="1" smtClean="0">
                <a:solidFill>
                  <a:schemeClr val="bg1"/>
                </a:solidFill>
              </a:rPr>
              <a:t>stavi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te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na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više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mjesto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na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listi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čekanja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nego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što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ti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pripada</a:t>
            </a:r>
            <a:endParaRPr lang="hr-HR" sz="2800" b="1" dirty="0">
              <a:solidFill>
                <a:schemeClr val="bg1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803561"/>
            <a:ext cx="3505200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35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52</TotalTime>
  <Words>723</Words>
  <Application>Microsoft Office PowerPoint</Application>
  <PresentationFormat>On-screen Show (4:3)</PresentationFormat>
  <Paragraphs>41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Constantia</vt:lpstr>
      <vt:lpstr>Wingdings 2</vt:lpstr>
      <vt:lpstr>Papir</vt:lpstr>
      <vt:lpstr>ČUVANJE UGLEDA PROFESIJE</vt:lpstr>
      <vt:lpstr>PowerPoint Presentation</vt:lpstr>
      <vt:lpstr>PowerPoint Presentation</vt:lpstr>
      <vt:lpstr>Odredbe Etičkog kodeksa HKMS: </vt:lpstr>
      <vt:lpstr>Korupcija  </vt:lpstr>
      <vt:lpstr>Mito </vt:lpstr>
      <vt:lpstr>OBLICI KORUPCIJE U ZDRAVSTVU </vt:lpstr>
      <vt:lpstr>Primanje novca ili poklona  od pacijenata </vt:lpstr>
      <vt:lpstr>Zloupotreba službenog položaja  </vt:lpstr>
      <vt:lpstr>Povezanost između medicinskih radnika zaposlenih u državnim ustanovama i njihovih kolega u privatnoj praksi (slanje privatniku)  </vt:lpstr>
      <vt:lpstr>Kao povezanost farmaceutske industrije i liječnika </vt:lpstr>
      <vt:lpstr>PowerPoint Presentation</vt:lpstr>
      <vt:lpstr>Razmisli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ČUVANJE UGLEDA PROFESIJE</dc:title>
  <dc:creator>kotisnik-TOSH</dc:creator>
  <cp:lastModifiedBy>Microsoft</cp:lastModifiedBy>
  <cp:revision>9</cp:revision>
  <dcterms:created xsi:type="dcterms:W3CDTF">2013-03-25T18:19:45Z</dcterms:created>
  <dcterms:modified xsi:type="dcterms:W3CDTF">2016-12-02T10:38:00Z</dcterms:modified>
</cp:coreProperties>
</file>