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75" r:id="rId10"/>
    <p:sldId id="276" r:id="rId11"/>
    <p:sldId id="277" r:id="rId12"/>
    <p:sldId id="278" r:id="rId13"/>
    <p:sldId id="264" r:id="rId14"/>
    <p:sldId id="265" r:id="rId15"/>
    <p:sldId id="274" r:id="rId16"/>
    <p:sldId id="279" r:id="rId17"/>
    <p:sldId id="280" r:id="rId18"/>
    <p:sldId id="281" r:id="rId19"/>
    <p:sldId id="282" r:id="rId20"/>
    <p:sldId id="268" r:id="rId21"/>
    <p:sldId id="26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1426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69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00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70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45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7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6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39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5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62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06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23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AA15-CE23-4BF6-A26E-EA8EABAA3D5A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C934-90FD-4075-9609-1B81C95BD3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136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Medicinska sestra i bolesnik /</a:t>
            </a:r>
            <a:b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POŠTOVANJE I JEDNAKO POSTUPANJE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96952"/>
            <a:ext cx="2982468" cy="3392054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7EB89D2B-F7AF-464F-B6CF-6E60475EC4A8}"/>
              </a:ext>
            </a:extLst>
          </p:cNvPr>
          <p:cNvSpPr/>
          <p:nvPr/>
        </p:nvSpPr>
        <p:spPr>
          <a:xfrm>
            <a:off x="2915816" y="1628800"/>
            <a:ext cx="453650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stranica 46, 47 u udžbeniku Etika u sestrinstvu</a:t>
            </a:r>
          </a:p>
        </p:txBody>
      </p:sp>
    </p:spTree>
    <p:extLst>
      <p:ext uri="{BB962C8B-B14F-4D97-AF65-F5344CB8AC3E}">
        <p14:creationId xmlns:p14="http://schemas.microsoft.com/office/powerpoint/2010/main" val="328944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28560" y="113103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3300" b="1" spc="-1">
                <a:solidFill>
                  <a:srgbClr val="C00000"/>
                </a:solidFill>
                <a:latin typeface="Calibri Light"/>
              </a:rPr>
              <a:t>?</a:t>
            </a:r>
            <a:r>
              <a:rPr lang="sr-Latn-RS" sz="4500" b="1" spc="-1">
                <a:solidFill>
                  <a:srgbClr val="C00000"/>
                </a:solidFill>
                <a:latin typeface="Calibri Light"/>
              </a:rPr>
              <a:t>?</a:t>
            </a:r>
            <a:r>
              <a:rPr lang="sr-Latn-RS" sz="5400" b="1" spc="-1">
                <a:solidFill>
                  <a:srgbClr val="C00000"/>
                </a:solidFill>
                <a:latin typeface="Calibri Light"/>
              </a:rPr>
              <a:t>?</a:t>
            </a:r>
            <a:r>
              <a:rPr lang="sr-Latn-RS" sz="6000" b="1" spc="-1">
                <a:solidFill>
                  <a:srgbClr val="C00000"/>
                </a:solidFill>
                <a:latin typeface="Calibri Light"/>
              </a:rPr>
              <a:t>?</a:t>
            </a:r>
            <a:r>
              <a:rPr lang="sr-Latn-RS" sz="6600" b="1" spc="-1">
                <a:solidFill>
                  <a:srgbClr val="C00000"/>
                </a:solidFill>
                <a:latin typeface="Calibri Light"/>
              </a:rPr>
              <a:t>?</a:t>
            </a:r>
            <a:endParaRPr lang="sr-Latn-RS" sz="66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628560" y="212517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 dirty="0">
              <a:solidFill>
                <a:srgbClr val="000000"/>
              </a:solidFill>
              <a:latin typeface="Calibri"/>
            </a:endParaRPr>
          </a:p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1" spc="-1" dirty="0">
                <a:solidFill>
                  <a:srgbClr val="000000"/>
                </a:solidFill>
                <a:latin typeface="Calibri"/>
              </a:rPr>
              <a:t>Navedi</a:t>
            </a:r>
            <a:r>
              <a:rPr lang="sr-Latn-RS" sz="2800" spc="-1" dirty="0">
                <a:solidFill>
                  <a:srgbClr val="000000"/>
                </a:solidFill>
                <a:latin typeface="Calibri"/>
              </a:rPr>
              <a:t> i </a:t>
            </a:r>
            <a:r>
              <a:rPr lang="sr-Latn-RS" sz="2800" b="1" spc="-1" dirty="0">
                <a:solidFill>
                  <a:srgbClr val="000000"/>
                </a:solidFill>
                <a:latin typeface="Calibri"/>
              </a:rPr>
              <a:t>obrazloži</a:t>
            </a:r>
            <a:r>
              <a:rPr lang="sr-Latn-RS" sz="2800" spc="-1" dirty="0">
                <a:solidFill>
                  <a:srgbClr val="000000"/>
                </a:solidFill>
                <a:latin typeface="Calibri"/>
              </a:rPr>
              <a:t> što sve uključuje pravilan odnos prema bolesniku i prema radu sa aspekta rada medicinske sestre?</a:t>
            </a:r>
          </a:p>
        </p:txBody>
      </p:sp>
      <p:pic>
        <p:nvPicPr>
          <p:cNvPr id="93" name="Slika 3"/>
          <p:cNvPicPr/>
          <p:nvPr/>
        </p:nvPicPr>
        <p:blipFill>
          <a:blip r:embed="rId2"/>
          <a:stretch/>
        </p:blipFill>
        <p:spPr>
          <a:xfrm>
            <a:off x="2195736" y="3933056"/>
            <a:ext cx="4137818" cy="25887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28560" y="113103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3300" b="1" spc="-1" dirty="0">
                <a:solidFill>
                  <a:srgbClr val="C00000"/>
                </a:solidFill>
                <a:latin typeface="Calibri Light"/>
              </a:rPr>
              <a:t>Odnosi – etika - ponašanje</a:t>
            </a:r>
            <a:endParaRPr lang="sr-Latn-RS" sz="3300" b="1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628560" y="222642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100" spc="-1">
                <a:solidFill>
                  <a:srgbClr val="000000"/>
                </a:solidFill>
                <a:latin typeface="Calibri"/>
              </a:rPr>
              <a:t>Svrha etike je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razvoj 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odnosa s drugim ljudima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100" spc="-1">
                <a:solidFill>
                  <a:srgbClr val="000000"/>
                </a:solidFill>
                <a:latin typeface="Calibri"/>
              </a:rPr>
              <a:t>Moralno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ponašanje</a:t>
            </a: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100" b="1" spc="-1">
                <a:solidFill>
                  <a:srgbClr val="000000"/>
                </a:solidFill>
                <a:latin typeface="Calibri"/>
              </a:rPr>
              <a:t>„Osluškivanje” 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bolesnikovih potreba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100" spc="-1">
                <a:solidFill>
                  <a:srgbClr val="000000"/>
                </a:solidFill>
                <a:latin typeface="Calibri"/>
              </a:rPr>
              <a:t>Holistički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pristup</a:t>
            </a: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100" spc="-1">
                <a:solidFill>
                  <a:srgbClr val="000000"/>
                </a:solidFill>
                <a:latin typeface="Calibri"/>
              </a:rPr>
              <a:t>Dobra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komunikacija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= preduvjet za kvalitetnu sestrinsku skrb</a:t>
            </a:r>
          </a:p>
        </p:txBody>
      </p:sp>
      <p:pic>
        <p:nvPicPr>
          <p:cNvPr id="96" name="Slika 5"/>
          <p:cNvPicPr/>
          <p:nvPr/>
        </p:nvPicPr>
        <p:blipFill>
          <a:blip r:embed="rId2"/>
          <a:stretch/>
        </p:blipFill>
        <p:spPr>
          <a:xfrm>
            <a:off x="7459830" y="1246860"/>
            <a:ext cx="1441260" cy="1527390"/>
          </a:xfrm>
          <a:prstGeom prst="rect">
            <a:avLst/>
          </a:prstGeom>
          <a:ln>
            <a:noFill/>
          </a:ln>
        </p:spPr>
      </p:pic>
      <p:pic>
        <p:nvPicPr>
          <p:cNvPr id="97" name="Slika 6"/>
          <p:cNvPicPr/>
          <p:nvPr/>
        </p:nvPicPr>
        <p:blipFill>
          <a:blip r:embed="rId3"/>
          <a:stretch/>
        </p:blipFill>
        <p:spPr>
          <a:xfrm>
            <a:off x="6090390" y="2928690"/>
            <a:ext cx="2424600" cy="126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28560" y="113103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3300" b="1" spc="-1">
                <a:solidFill>
                  <a:srgbClr val="C00000"/>
                </a:solidFill>
                <a:latin typeface="Calibri Light"/>
              </a:rPr>
              <a:t>Odnosi – etika - ponašanje</a:t>
            </a:r>
            <a:endParaRPr lang="sr-Latn-RS" sz="33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77700" y="223668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100" b="1" spc="-1">
                <a:solidFill>
                  <a:srgbClr val="000000"/>
                </a:solidFill>
                <a:latin typeface="Calibri"/>
              </a:rPr>
              <a:t>Očekivanja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od bolesnika – poštivanje njegovih prava, partnerski odnos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100" b="1" spc="-1">
                <a:solidFill>
                  <a:srgbClr val="000000"/>
                </a:solidFill>
                <a:latin typeface="Calibri"/>
              </a:rPr>
              <a:t>Informiranje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bolesnika o zahvatima i svoj zdravstvenoj skrbi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100" spc="-1">
                <a:solidFill>
                  <a:srgbClr val="000000"/>
                </a:solidFill>
                <a:latin typeface="Calibri"/>
              </a:rPr>
              <a:t>Dobra i pravilna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komunikacija</a:t>
            </a: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marL="171450" indent="-1711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100" b="1" spc="-1">
                <a:solidFill>
                  <a:srgbClr val="000000"/>
                </a:solidFill>
                <a:latin typeface="Calibri"/>
              </a:rPr>
              <a:t>Stalna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komunikacija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Slika 4"/>
          <p:cNvPicPr/>
          <p:nvPr/>
        </p:nvPicPr>
        <p:blipFill>
          <a:blip r:embed="rId2"/>
          <a:stretch/>
        </p:blipFill>
        <p:spPr>
          <a:xfrm>
            <a:off x="5080590" y="4516560"/>
            <a:ext cx="1507680" cy="1221480"/>
          </a:xfrm>
          <a:prstGeom prst="rect">
            <a:avLst/>
          </a:prstGeom>
          <a:ln>
            <a:noFill/>
          </a:ln>
        </p:spPr>
      </p:pic>
      <p:pic>
        <p:nvPicPr>
          <p:cNvPr id="101" name="Slika 5"/>
          <p:cNvPicPr/>
          <p:nvPr/>
        </p:nvPicPr>
        <p:blipFill>
          <a:blip r:embed="rId3"/>
          <a:stretch/>
        </p:blipFill>
        <p:spPr>
          <a:xfrm>
            <a:off x="6958170" y="4062420"/>
            <a:ext cx="1605960" cy="122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37512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latin typeface="+mn-lt"/>
              </a:rPr>
              <a:t>Medicinska sestra:</a:t>
            </a:r>
            <a:br>
              <a:rPr lang="hr-HR" b="1" dirty="0">
                <a:latin typeface="+mn-lt"/>
              </a:rPr>
            </a:br>
            <a:endParaRPr lang="hr-HR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i="1" dirty="0"/>
              <a:t>osobno je odgovorna za zaštitu dostojanstva pacijenata bez obzira na dob, spol, rasu, sposobnosti, seksualnu orijentaciju, ekonomski status, stil života, kulturna, religijska i politička uvjerenja= </a:t>
            </a:r>
            <a:r>
              <a:rPr lang="hr-HR" b="1" i="1" dirty="0"/>
              <a:t>jednakost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i="1" dirty="0"/>
              <a:t>poštivati pacijenta kao ljudsko biće</a:t>
            </a:r>
            <a:endParaRPr lang="hr-HR" dirty="0"/>
          </a:p>
          <a:p>
            <a:r>
              <a:rPr lang="hr-HR" i="1" dirty="0"/>
              <a:t>poštivati svjetonazor, moralna i vjerska uvjerenja pacijenata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 descr="http://geminiindustries.com/media/catalog/product/cache/2/thumbnail/256x/5e06319eda06f020e43594a9c230972d/n/u/nurses-hat---graph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840" y="116632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83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69776" y="1412776"/>
            <a:ext cx="5382344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2800" i="1" dirty="0"/>
              <a:t>Medicinska sestra uvijek i u svako doba mora održavati </a:t>
            </a:r>
            <a:r>
              <a:rPr lang="hr-HR" sz="2800" b="1" i="1" dirty="0"/>
              <a:t>profesionalne granice </a:t>
            </a:r>
            <a:r>
              <a:rPr lang="hr-HR" sz="2800" i="1" dirty="0"/>
              <a:t>u odnosu s pacijentom</a:t>
            </a:r>
            <a:endParaRPr lang="hr-HR" sz="2800" dirty="0"/>
          </a:p>
          <a:p>
            <a:endParaRPr lang="hr-HR" sz="2800" dirty="0"/>
          </a:p>
          <a:p>
            <a:r>
              <a:rPr lang="hr-HR" sz="2800" i="1" dirty="0"/>
              <a:t>U koju god kuću stupim, radit ću na korist bolesnika, kloneći se hotimičnog oštećivanja, a osobito zavođenja žena i muškaraca, robova i slobodnih.</a:t>
            </a:r>
            <a:endParaRPr lang="hr-HR" sz="2800" dirty="0"/>
          </a:p>
          <a:p>
            <a:r>
              <a:rPr lang="hr-HR" sz="2800" b="1" dirty="0"/>
              <a:t>Hipokratova prisega</a:t>
            </a:r>
          </a:p>
        </p:txBody>
      </p:sp>
      <p:pic>
        <p:nvPicPr>
          <p:cNvPr id="2050" name="Picture 2" descr="http://www.graphics20.com/funny/wp-content/uploads/2013/03/Nurses-Day-Graphics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54048"/>
            <a:ext cx="3049953" cy="30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1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latin typeface="+mn-lt"/>
              </a:rPr>
              <a:t>Medicinska sestra mora u što </a:t>
            </a:r>
            <a:br>
              <a:rPr lang="hr-HR" b="1" dirty="0">
                <a:latin typeface="+mn-lt"/>
              </a:rPr>
            </a:br>
            <a:r>
              <a:rPr lang="hr-HR" b="1" dirty="0">
                <a:latin typeface="+mn-lt"/>
              </a:rPr>
              <a:t>kraćem roku izvijestiti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Odgovornu ili nadređenu osobu, ako postoji bilo kakav </a:t>
            </a:r>
            <a:r>
              <a:rPr lang="hr-HR" b="1" i="1" dirty="0"/>
              <a:t>PRIGOVOR SAVJESTI </a:t>
            </a:r>
            <a:r>
              <a:rPr lang="hr-HR" dirty="0"/>
              <a:t>bitan za obavljanje njene profesionalne djelatnosti.</a:t>
            </a:r>
          </a:p>
          <a:p>
            <a:r>
              <a:rPr lang="hr-HR" dirty="0"/>
              <a:t>U tom slučaju </a:t>
            </a:r>
            <a:r>
              <a:rPr lang="hr-HR" b="1" i="1" dirty="0"/>
              <a:t>NE SMIJE </a:t>
            </a:r>
            <a:r>
              <a:rPr lang="hr-HR" dirty="0"/>
              <a:t>prestati pružati zdravstvenu njegu, ako bi time uzrokovala trajne posljedice za zdravlje ili ugrozila život pacijenta</a:t>
            </a:r>
          </a:p>
          <a:p>
            <a:endParaRPr lang="hr-HR" dirty="0"/>
          </a:p>
        </p:txBody>
      </p:sp>
      <p:pic>
        <p:nvPicPr>
          <p:cNvPr id="3074" name="Picture 2" descr="http://classroomclipart.com/images/gallery/Clipart/Medical/nurse-at-hospital-setting-up-iv-drip-clipart-71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06" y="4653136"/>
            <a:ext cx="230109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28560" y="113103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Latn-RS" sz="3000" b="1" spc="-1">
                <a:solidFill>
                  <a:srgbClr val="C00000"/>
                </a:solidFill>
                <a:latin typeface="Calibri Light"/>
              </a:rPr>
              <a:t>3. Članak Etičkog kodeksa HKMS:</a:t>
            </a:r>
            <a:br>
              <a:rPr sz="1350"/>
            </a:br>
            <a:r>
              <a:rPr lang="sr-Latn-RS" sz="3000" b="1" spc="-1">
                <a:solidFill>
                  <a:srgbClr val="C00000"/>
                </a:solidFill>
                <a:latin typeface="Calibri Light"/>
              </a:rPr>
              <a:t> Odnos prema pacijentu</a:t>
            </a:r>
            <a:endParaRPr lang="sr-Latn-RS" sz="30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628560" y="216216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sr-Latn-RS" sz="2100" b="1" i="1" spc="-1">
                <a:solidFill>
                  <a:srgbClr val="000000"/>
                </a:solidFill>
                <a:latin typeface="Calibri"/>
              </a:rPr>
              <a:t>3.1.</a:t>
            </a:r>
            <a:r>
              <a:rPr lang="sr-Latn-RS" sz="2100" i="1" spc="-1">
                <a:solidFill>
                  <a:srgbClr val="000000"/>
                </a:solidFill>
                <a:latin typeface="Calibri"/>
              </a:rPr>
              <a:t> „Medicinska sestra mora prepoznati i poštovati ulogu pacijenta kao partnera u zdravstvenoj njezi te njegov doprinos u zdravstvenoj njezi.”</a:t>
            </a:r>
            <a:endParaRPr lang="sr-Latn-RS" sz="21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Slika 3"/>
          <p:cNvPicPr/>
          <p:nvPr/>
        </p:nvPicPr>
        <p:blipFill>
          <a:blip r:embed="rId2"/>
          <a:stretch/>
        </p:blipFill>
        <p:spPr>
          <a:xfrm>
            <a:off x="3275856" y="3861048"/>
            <a:ext cx="2029316" cy="27315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28560" y="113103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Latn-RS" sz="3000" b="1" spc="-1">
                <a:solidFill>
                  <a:srgbClr val="C00000"/>
                </a:solidFill>
                <a:latin typeface="Calibri Light"/>
              </a:rPr>
              <a:t>3. Članak Etičkog kodeksa HKMS:</a:t>
            </a:r>
            <a:br>
              <a:rPr sz="1350"/>
            </a:br>
            <a:r>
              <a:rPr lang="sr-Latn-RS" sz="3000" b="1" spc="-1">
                <a:solidFill>
                  <a:srgbClr val="C00000"/>
                </a:solidFill>
                <a:latin typeface="Calibri Light"/>
              </a:rPr>
              <a:t> Odnos prema pacijentu</a:t>
            </a:r>
            <a:endParaRPr lang="sr-Latn-RS" sz="30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628560" y="212517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sr-Latn-RS" sz="2100" b="1" i="1" spc="-1">
                <a:solidFill>
                  <a:srgbClr val="000000"/>
                </a:solidFill>
                <a:latin typeface="Calibri"/>
              </a:rPr>
              <a:t>3.2.</a:t>
            </a:r>
            <a:r>
              <a:rPr lang="sr-Latn-RS" sz="2100" i="1" spc="-1">
                <a:solidFill>
                  <a:srgbClr val="000000"/>
                </a:solidFill>
                <a:latin typeface="Calibri"/>
              </a:rPr>
              <a:t> „Medicinska sestra osobno je odgovorna u djelokrugu svoga rada za promicanje i zaštitu interesa i dostojanstva pacijenata, bez obzira na spol, dob, rasu, sposobnosti, spolnu orijentaciju, ekonomski status, životni stil, religijska ili politička uvjerenja.</a:t>
            </a:r>
            <a:endParaRPr lang="sr-Latn-RS" sz="21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Slika 3"/>
          <p:cNvPicPr/>
          <p:nvPr/>
        </p:nvPicPr>
        <p:blipFill>
          <a:blip r:embed="rId2"/>
          <a:stretch/>
        </p:blipFill>
        <p:spPr>
          <a:xfrm>
            <a:off x="3275856" y="4264920"/>
            <a:ext cx="1847934" cy="23324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28560" y="113103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Latn-RS" sz="3000" b="1" spc="-1">
                <a:solidFill>
                  <a:srgbClr val="C00000"/>
                </a:solidFill>
                <a:latin typeface="Calibri Light"/>
              </a:rPr>
              <a:t>3. Članak Etičkog kodeksa HKMS:</a:t>
            </a:r>
            <a:br>
              <a:rPr sz="1350"/>
            </a:br>
            <a:r>
              <a:rPr lang="sr-Latn-RS" sz="3000" b="1" spc="-1">
                <a:solidFill>
                  <a:srgbClr val="C00000"/>
                </a:solidFill>
                <a:latin typeface="Calibri Light"/>
              </a:rPr>
              <a:t> Odnos prema pacijentu</a:t>
            </a:r>
            <a:endParaRPr lang="sr-Latn-RS" sz="30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628560" y="217755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sr-Latn-RS" sz="2100" b="1" i="1" spc="-1">
                <a:solidFill>
                  <a:srgbClr val="000000"/>
                </a:solidFill>
                <a:latin typeface="Calibri"/>
              </a:rPr>
              <a:t>3.3.</a:t>
            </a:r>
            <a:r>
              <a:rPr lang="sr-Latn-RS" sz="2100" i="1" spc="-1">
                <a:solidFill>
                  <a:srgbClr val="000000"/>
                </a:solidFill>
                <a:latin typeface="Calibri"/>
              </a:rPr>
              <a:t> „Medicinska sestra uvijek i u svako doba mora održavati profesionalne granice u odnosu s pacijentom. Mora jamčiti da se svi aspekti odnosa isključivo tiču potreba pacijenata.”</a:t>
            </a:r>
            <a:endParaRPr lang="sr-Latn-RS" sz="21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Slika 3"/>
          <p:cNvPicPr/>
          <p:nvPr/>
        </p:nvPicPr>
        <p:blipFill>
          <a:blip r:embed="rId2"/>
          <a:stretch/>
        </p:blipFill>
        <p:spPr>
          <a:xfrm>
            <a:off x="2699792" y="4075380"/>
            <a:ext cx="2460448" cy="25939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28560" y="113103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Latn-RS" sz="3000" b="1" spc="-1">
                <a:solidFill>
                  <a:srgbClr val="C00000"/>
                </a:solidFill>
                <a:latin typeface="Calibri Light"/>
              </a:rPr>
              <a:t>3. Članak Etičkog kodeksa HKMS:</a:t>
            </a:r>
            <a:br>
              <a:rPr sz="1350"/>
            </a:br>
            <a:r>
              <a:rPr lang="sr-Latn-RS" sz="3000" b="1" spc="-1">
                <a:solidFill>
                  <a:srgbClr val="C00000"/>
                </a:solidFill>
                <a:latin typeface="Calibri Light"/>
              </a:rPr>
              <a:t> Odnos prema pacijentu</a:t>
            </a:r>
            <a:endParaRPr lang="sr-Latn-RS" sz="30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628560" y="174366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sr-Latn-RS" sz="2100" b="1" i="1" spc="-1">
                <a:solidFill>
                  <a:srgbClr val="000000"/>
                </a:solidFill>
                <a:latin typeface="Calibri"/>
              </a:rPr>
              <a:t>3.4.</a:t>
            </a:r>
            <a:r>
              <a:rPr lang="sr-Latn-RS" sz="2100" i="1" spc="-1">
                <a:solidFill>
                  <a:srgbClr val="000000"/>
                </a:solidFill>
                <a:latin typeface="Calibri"/>
              </a:rPr>
              <a:t> „Medicinska sestra mora u što kraćem roku izvijestiti odgovornu ili nadređenu osobu, ako postoji bilo kakav priziv savjesti bitan za obavljanje njene profesionalne djelatnosti. U tom slučaju ne smije prestati pružati zdravstvenu njegu, ako bi time uzrokovala trajne posljedice za zdravlje ili ugrozila život pacijenta.”</a:t>
            </a:r>
            <a:endParaRPr lang="sr-Latn-RS" sz="21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Slika 3"/>
          <p:cNvPicPr/>
          <p:nvPr/>
        </p:nvPicPr>
        <p:blipFill>
          <a:blip r:embed="rId2"/>
          <a:stretch/>
        </p:blipFill>
        <p:spPr>
          <a:xfrm>
            <a:off x="2771800" y="4072140"/>
            <a:ext cx="2304470" cy="25972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115616" y="2967334"/>
            <a:ext cx="727280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i="1" dirty="0"/>
              <a:t>Svaka osoba ima pravo na odgovarajuću medicinsku zaštitu bez diskriminacije.</a:t>
            </a:r>
            <a:endParaRPr lang="hr-HR" sz="2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272808" cy="50405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 err="1"/>
              <a:t>Lisabonska</a:t>
            </a:r>
            <a:r>
              <a:rPr lang="hr-HR" b="1" dirty="0"/>
              <a:t> deklaracija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723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28560" y="100521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3300" b="1" spc="-1">
                <a:solidFill>
                  <a:srgbClr val="C00000"/>
                </a:solidFill>
                <a:latin typeface="Calibri Light"/>
              </a:rPr>
              <a:t>Zadatak</a:t>
            </a:r>
            <a:endParaRPr lang="sr-Latn-RS" sz="33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628560" y="193968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85830" indent="-3855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r-Latn-RS" sz="2100" b="1" spc="-1">
                <a:solidFill>
                  <a:srgbClr val="000000"/>
                </a:solidFill>
                <a:latin typeface="Calibri"/>
              </a:rPr>
              <a:t>Obrazloži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i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potkrijepi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primjerom 3.1. članak Etičkog kodeksa HKMS</a:t>
            </a:r>
          </a:p>
          <a:p>
            <a:pPr marL="385830" indent="-3855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r-Latn-RS" sz="2100" b="1" spc="-1">
                <a:solidFill>
                  <a:srgbClr val="000000"/>
                </a:solidFill>
                <a:latin typeface="Calibri"/>
              </a:rPr>
              <a:t>Obrazloži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i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potkrijepi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primjerom 3.2. članak Etičkog kodeksa HKMS</a:t>
            </a:r>
          </a:p>
          <a:p>
            <a:pPr marL="385830" indent="-3855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r-Latn-RS" sz="2100" b="1" spc="-1">
                <a:solidFill>
                  <a:srgbClr val="000000"/>
                </a:solidFill>
                <a:latin typeface="Calibri"/>
              </a:rPr>
              <a:t>Obrazloži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i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potkrijepi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primjerom 3.3. članak Etičkog kodeksa HKMS</a:t>
            </a:r>
          </a:p>
          <a:p>
            <a:pPr marL="385830" indent="-3855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r-Latn-RS" sz="2100" b="1" spc="-1">
                <a:solidFill>
                  <a:srgbClr val="000000"/>
                </a:solidFill>
                <a:latin typeface="Calibri"/>
              </a:rPr>
              <a:t>Obrazloži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i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potkrijepi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primjerom 3.4. članak Etičkog kodeksa HKMS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sr-Latn-RS" sz="2100" spc="-1">
                <a:solidFill>
                  <a:srgbClr val="000000"/>
                </a:solidFill>
                <a:latin typeface="Calibri"/>
              </a:rPr>
              <a:t>4. </a:t>
            </a:r>
            <a:r>
              <a:rPr lang="sr-Latn-RS" sz="2100" b="1" spc="-1">
                <a:solidFill>
                  <a:srgbClr val="000000"/>
                </a:solidFill>
                <a:latin typeface="Calibri"/>
              </a:rPr>
              <a:t>Izradite</a:t>
            </a:r>
            <a:r>
              <a:rPr lang="sr-Latn-RS" sz="2100" spc="-1">
                <a:solidFill>
                  <a:srgbClr val="000000"/>
                </a:solidFill>
                <a:latin typeface="Calibri"/>
              </a:rPr>
              <a:t> umnu mapu na temu: Medicinska sestra i bolesnik/štićenik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sr-Latn-RS" sz="21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Slika 3"/>
          <p:cNvPicPr/>
          <p:nvPr/>
        </p:nvPicPr>
        <p:blipFill>
          <a:blip r:embed="rId2"/>
          <a:stretch/>
        </p:blipFill>
        <p:spPr>
          <a:xfrm>
            <a:off x="2987824" y="4314330"/>
            <a:ext cx="2979716" cy="221101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424936" cy="2088232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/>
              <a:t> Navedi na primjeru što znači da je pacijent partner u zdravstvenoj njezi?</a:t>
            </a:r>
          </a:p>
          <a:p>
            <a:pPr marL="0" indent="0">
              <a:buNone/>
            </a:pPr>
            <a:r>
              <a:rPr lang="hr-HR" dirty="0"/>
              <a:t> Objasni profesionalnost u radu medicinske sestre/tehničara</a:t>
            </a:r>
          </a:p>
          <a:p>
            <a:pPr marL="0" indent="0">
              <a:buNone/>
            </a:pPr>
            <a:r>
              <a:rPr lang="hr-HR"/>
              <a:t> Što </a:t>
            </a:r>
            <a:r>
              <a:rPr lang="hr-HR" dirty="0"/>
              <a:t>znači „poštivati profesionalne granice“?</a:t>
            </a:r>
          </a:p>
          <a:p>
            <a:pPr marL="0" indent="0">
              <a:buNone/>
            </a:pPr>
            <a:r>
              <a:rPr lang="hr-HR" dirty="0"/>
              <a:t> Zašto sestra i pacijent ne smiju biti u emocionalnoj i intimnoj vezi?</a:t>
            </a:r>
          </a:p>
          <a:p>
            <a:endParaRPr lang="hr-HR" dirty="0"/>
          </a:p>
        </p:txBody>
      </p:sp>
      <p:pic>
        <p:nvPicPr>
          <p:cNvPr id="2" name="Picture 2" descr="http://f.tqn.com/y/webclipart/1/S/h/6/5/Doctor-and-Nu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94787"/>
            <a:ext cx="3672408" cy="40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8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Što mislite koji su oblici diskriminacije danas najprisutniji?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Za koje društvene skupine možemo reći da su danas ugrožene u pojedinim dijelovima ili gotovo na svjetskoj razini?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 U kojim oblicima i prema kojim skupinama diskriminacija dolazi do izražaja u odnosu prema bolesnicima?</a:t>
            </a:r>
          </a:p>
          <a:p>
            <a:endParaRPr lang="hr-HR" dirty="0"/>
          </a:p>
        </p:txBody>
      </p:sp>
      <p:pic>
        <p:nvPicPr>
          <p:cNvPr id="14338" name="Picture 2" descr="http://mountaincitycare.com/files/2013/05/nurse-ha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365104"/>
            <a:ext cx="3635896" cy="204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74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3925"/>
            <a:ext cx="4762500" cy="501015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220072" y="1700808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/>
              <a:t>Svoje propise odredit ću po svojim silama i znanju na korist bolesnika i štitit ću ga od svega što bi mu moglo škoditi ili nanijeti nepravdu.</a:t>
            </a:r>
            <a:endParaRPr lang="hr-HR" sz="2800" dirty="0"/>
          </a:p>
          <a:p>
            <a:r>
              <a:rPr lang="hr-HR" sz="2800" b="1" dirty="0"/>
              <a:t>Hipokratova prisega</a:t>
            </a:r>
          </a:p>
        </p:txBody>
      </p:sp>
    </p:spTree>
    <p:extLst>
      <p:ext uri="{BB962C8B-B14F-4D97-AF65-F5344CB8AC3E}">
        <p14:creationId xmlns:p14="http://schemas.microsoft.com/office/powerpoint/2010/main" val="283260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05750" cy="5913501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835696" y="1484784"/>
            <a:ext cx="5832648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i="1" dirty="0"/>
              <a:t>Bože…daj mom srcu snagu da uvijek bude spremno služiti siromasima i bogatašima, prijateljima i neprijateljima, dobrima i zlima. Učini da u njima ne vidim nikoga doli čovjeka koji pati…Obdari me, Bože, milosrđem i strpljenjem prema tvrdoglavim i nasilnim bolesnicima…</a:t>
            </a:r>
            <a:endParaRPr lang="hr-HR" sz="2800" dirty="0"/>
          </a:p>
          <a:p>
            <a:pPr algn="ctr"/>
            <a:r>
              <a:rPr lang="hr-HR" sz="2800" b="1" dirty="0"/>
              <a:t>Molitva </a:t>
            </a:r>
            <a:r>
              <a:rPr lang="hr-HR" sz="2800" b="1" dirty="0" err="1"/>
              <a:t>Mosesa</a:t>
            </a:r>
            <a:r>
              <a:rPr lang="hr-HR" sz="2800" b="1" dirty="0"/>
              <a:t> </a:t>
            </a:r>
            <a:r>
              <a:rPr lang="hr-HR" sz="2800" b="1" dirty="0" err="1"/>
              <a:t>Maimonidesa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82137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547664" y="1228397"/>
            <a:ext cx="5544616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i="1" dirty="0"/>
              <a:t>Jednako odgovorno pružao sam pomoć svima: </a:t>
            </a:r>
            <a:r>
              <a:rPr lang="hr-HR" sz="2800" i="1" dirty="0" err="1"/>
              <a:t>židovima</a:t>
            </a:r>
            <a:r>
              <a:rPr lang="hr-HR" sz="2800" i="1" dirty="0"/>
              <a:t>, kršćanima i muslimanima. Nikada na mene nije utjecao društveni položaj bolesnika i uvijek sam podjednako odgovorno liječio siromahe i bogate…</a:t>
            </a:r>
            <a:endParaRPr lang="hr-HR" sz="2800" dirty="0"/>
          </a:p>
          <a:p>
            <a:pPr algn="ctr"/>
            <a:r>
              <a:rPr lang="hr-HR" sz="2800" b="1" dirty="0"/>
              <a:t>Liječnička prisega </a:t>
            </a:r>
            <a:r>
              <a:rPr lang="hr-HR" sz="2800" b="1" dirty="0" err="1"/>
              <a:t>Amatusa</a:t>
            </a:r>
            <a:r>
              <a:rPr lang="hr-HR" sz="2800" b="1" dirty="0"/>
              <a:t> </a:t>
            </a:r>
            <a:r>
              <a:rPr lang="hr-HR" sz="2800" b="1" dirty="0" err="1"/>
              <a:t>Lusitanusa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60387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771800" y="1916832"/>
            <a:ext cx="40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dirty="0"/>
              <a:t>U vršenju dužnosti prema bolesniku neće na mene utjecati nikakvi obziri dobi, bolesti ili nemoći, vjere, etničkog podrijetla, roda, nacionalnosti, političke pripadnosti, rase, seksualne orijentacije, klasne pripadnosti ili drugih čimbenika;</a:t>
            </a:r>
            <a:endParaRPr lang="hr-HR" sz="2400" dirty="0"/>
          </a:p>
          <a:p>
            <a:pPr algn="ctr"/>
            <a:r>
              <a:rPr lang="hr-HR" sz="2400" b="1" dirty="0"/>
              <a:t>Ženevska deklaracija</a:t>
            </a:r>
          </a:p>
        </p:txBody>
      </p:sp>
    </p:spTree>
    <p:extLst>
      <p:ext uri="{BB962C8B-B14F-4D97-AF65-F5344CB8AC3E}">
        <p14:creationId xmlns:p14="http://schemas.microsoft.com/office/powerpoint/2010/main" val="212632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 prema pacijentu reguliran je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Etičkim kodeksom HKMS-a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1906" y="1772816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/>
              <a:t>Mora prepoznati i poštovati ulogu pacijenta </a:t>
            </a:r>
            <a:r>
              <a:rPr lang="hr-HR" b="1" i="1" dirty="0"/>
              <a:t>kao PARTNERA </a:t>
            </a:r>
            <a:r>
              <a:rPr lang="hr-HR" dirty="0"/>
              <a:t>u zdravstvenoj njezi te njegov doprinos toj njezi</a:t>
            </a:r>
          </a:p>
        </p:txBody>
      </p:sp>
      <p:pic>
        <p:nvPicPr>
          <p:cNvPr id="1026" name="Picture 2" descr="http://www.justretirement.com/globalassets/just-retirement/media-gallery/illustrations-without-a-shadow/new-illustrations-correct-size/web_136-old-fashioned-nurses-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39" y="3068960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54650" y="134460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sr-Latn-RS" sz="21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sr-Latn-RS" sz="2800" spc="-1" dirty="0">
                <a:solidFill>
                  <a:srgbClr val="000000"/>
                </a:solidFill>
                <a:latin typeface="Calibri"/>
              </a:rPr>
              <a:t>Odnos medicinska sestra – bolesnik/štićenik ne </a:t>
            </a:r>
            <a:r>
              <a:rPr lang="sr-Latn-RS" sz="2800" spc="-1" dirty="0" err="1">
                <a:solidFill>
                  <a:srgbClr val="000000"/>
                </a:solidFill>
                <a:latin typeface="Calibri"/>
              </a:rPr>
              <a:t>zahtjeva</a:t>
            </a:r>
            <a:r>
              <a:rPr lang="sr-Latn-RS" sz="2800" spc="-1" dirty="0">
                <a:solidFill>
                  <a:srgbClr val="000000"/>
                </a:solidFill>
                <a:latin typeface="Calibri"/>
              </a:rPr>
              <a:t> samo onaj „klasičan” oblik pružanja zdravstvene </a:t>
            </a:r>
            <a:r>
              <a:rPr lang="sr-Latn-RS" sz="2800" spc="-1" dirty="0" err="1">
                <a:solidFill>
                  <a:srgbClr val="000000"/>
                </a:solidFill>
                <a:latin typeface="Calibri"/>
              </a:rPr>
              <a:t>njege</a:t>
            </a:r>
            <a:r>
              <a:rPr lang="sr-Latn-RS" sz="2800" spc="-1" dirty="0">
                <a:solidFill>
                  <a:srgbClr val="000000"/>
                </a:solidFill>
                <a:latin typeface="Calibri"/>
              </a:rPr>
              <a:t> i skrbi bolesniku/štićeniku</a:t>
            </a: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sr-Latn-RS" sz="28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sr-Latn-RS" sz="2800" spc="-1" dirty="0">
                <a:solidFill>
                  <a:srgbClr val="000000"/>
                </a:solidFill>
                <a:latin typeface="Calibri"/>
              </a:rPr>
              <a:t>Važno je razmisliti i o pružanju skrbi bolesniku/štićeniku koji </a:t>
            </a:r>
            <a:r>
              <a:rPr lang="sr-Latn-RS" sz="2800" spc="-1" dirty="0" err="1">
                <a:solidFill>
                  <a:srgbClr val="000000"/>
                </a:solidFill>
                <a:latin typeface="Calibri"/>
              </a:rPr>
              <a:t>utječe</a:t>
            </a:r>
            <a:r>
              <a:rPr lang="sr-Latn-RS" sz="2800" spc="-1" dirty="0">
                <a:solidFill>
                  <a:srgbClr val="000000"/>
                </a:solidFill>
                <a:latin typeface="Calibri"/>
              </a:rPr>
              <a:t> i na misli bolesnika, njegove </a:t>
            </a:r>
            <a:r>
              <a:rPr lang="sr-Latn-RS" sz="2800" spc="-1" dirty="0" err="1">
                <a:solidFill>
                  <a:srgbClr val="000000"/>
                </a:solidFill>
                <a:latin typeface="Calibri"/>
              </a:rPr>
              <a:t>osjećaje</a:t>
            </a:r>
            <a:r>
              <a:rPr lang="sr-Latn-RS" sz="2800" spc="-1" dirty="0">
                <a:solidFill>
                  <a:srgbClr val="000000"/>
                </a:solidFill>
                <a:latin typeface="Calibri"/>
              </a:rPr>
              <a:t>, njegova opažanja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836</Words>
  <Application>Microsoft Office PowerPoint</Application>
  <PresentationFormat>Prikaz na zaslonu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sustava Office</vt:lpstr>
      <vt:lpstr> Medicinska sestra i bolesnik / POŠTOVANJE I JEDNAKO POSTUPANJE </vt:lpstr>
      <vt:lpstr> Lisabonska deklaracija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Odnos prema pacijentu reguliran je   Etičkim kodeksom HKMS-a</vt:lpstr>
      <vt:lpstr>PowerPoint prezentacija</vt:lpstr>
      <vt:lpstr>PowerPoint prezentacija</vt:lpstr>
      <vt:lpstr>PowerPoint prezentacija</vt:lpstr>
      <vt:lpstr>PowerPoint prezentacija</vt:lpstr>
      <vt:lpstr>Medicinska sestra: </vt:lpstr>
      <vt:lpstr>PowerPoint prezentacija</vt:lpstr>
      <vt:lpstr>Medicinska sestra mora u što  kraćem roku izvijestiti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kotisnik-TOSH</dc:creator>
  <cp:lastModifiedBy>Korisnik</cp:lastModifiedBy>
  <cp:revision>22</cp:revision>
  <dcterms:created xsi:type="dcterms:W3CDTF">2013-03-18T09:33:07Z</dcterms:created>
  <dcterms:modified xsi:type="dcterms:W3CDTF">2020-04-29T15:05:15Z</dcterms:modified>
</cp:coreProperties>
</file>