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8" r:id="rId2"/>
    <p:sldId id="302" r:id="rId3"/>
    <p:sldId id="301" r:id="rId4"/>
    <p:sldId id="303" r:id="rId5"/>
    <p:sldId id="304" r:id="rId6"/>
    <p:sldId id="270" r:id="rId7"/>
    <p:sldId id="281" r:id="rId8"/>
    <p:sldId id="258" r:id="rId9"/>
    <p:sldId id="305" r:id="rId10"/>
    <p:sldId id="307" r:id="rId11"/>
    <p:sldId id="259" r:id="rId12"/>
    <p:sldId id="260" r:id="rId13"/>
    <p:sldId id="261" r:id="rId14"/>
    <p:sldId id="282" r:id="rId1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94660"/>
  </p:normalViewPr>
  <p:slideViewPr>
    <p:cSldViewPr>
      <p:cViewPr varScale="1">
        <p:scale>
          <a:sx n="81" d="100"/>
          <a:sy n="81" d="100"/>
        </p:scale>
        <p:origin x="1459" y="7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52E9F5-8C8D-4B26-BDB9-E1EF6ECC13CF}" type="doc">
      <dgm:prSet loTypeId="urn:microsoft.com/office/officeart/2005/8/layout/arrow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hr-HR"/>
        </a:p>
      </dgm:t>
    </dgm:pt>
    <dgm:pt modelId="{1831BE81-C8B9-4136-B798-82E9E2D57BB1}">
      <dgm:prSet custT="1"/>
      <dgm:spPr/>
      <dgm:t>
        <a:bodyPr/>
        <a:lstStyle/>
        <a:p>
          <a:endParaRPr lang="hr-HR" sz="3600" b="1" i="1" dirty="0">
            <a:solidFill>
              <a:srgbClr val="FF0000"/>
            </a:solidFill>
          </a:endParaRPr>
        </a:p>
        <a:p>
          <a:r>
            <a:rPr lang="hr-HR" sz="2800" b="1" i="1" dirty="0">
              <a:solidFill>
                <a:srgbClr val="FF0000"/>
              </a:solidFill>
            </a:rPr>
            <a:t>NEDOPUSTIVO JE </a:t>
          </a:r>
          <a:r>
            <a:rPr lang="hr-HR" sz="2800" b="1" dirty="0"/>
            <a:t>pacijente nazivati </a:t>
          </a:r>
          <a:r>
            <a:rPr lang="hr-HR" sz="2800" b="1" i="1" dirty="0"/>
            <a:t>:  </a:t>
          </a:r>
        </a:p>
      </dgm:t>
    </dgm:pt>
    <dgm:pt modelId="{65412BC1-042D-4D40-A4A2-6A494F16C20C}" type="parTrans" cxnId="{431032D5-5F2F-46A9-B1BF-2318C6C49CDD}">
      <dgm:prSet/>
      <dgm:spPr/>
      <dgm:t>
        <a:bodyPr/>
        <a:lstStyle/>
        <a:p>
          <a:endParaRPr lang="hr-HR"/>
        </a:p>
      </dgm:t>
    </dgm:pt>
    <dgm:pt modelId="{23973CB3-6749-4EE9-95DE-42E92FBCDD54}" type="sibTrans" cxnId="{431032D5-5F2F-46A9-B1BF-2318C6C49CDD}">
      <dgm:prSet/>
      <dgm:spPr/>
      <dgm:t>
        <a:bodyPr/>
        <a:lstStyle/>
        <a:p>
          <a:endParaRPr lang="hr-HR"/>
        </a:p>
      </dgm:t>
    </dgm:pt>
    <dgm:pt modelId="{F6A05FAF-C483-4E6F-9851-FC9312496E55}">
      <dgm:prSet/>
      <dgm:spPr/>
      <dgm:t>
        <a:bodyPr/>
        <a:lstStyle/>
        <a:p>
          <a:r>
            <a:rPr lang="hr-HR" dirty="0"/>
            <a:t>baka, djede, teta, ne smijemo </a:t>
          </a:r>
          <a:r>
            <a:rPr lang="hr-HR" b="1" dirty="0"/>
            <a:t>tikati</a:t>
          </a:r>
          <a:r>
            <a:rPr lang="hr-HR" dirty="0"/>
            <a:t> pacijentima </a:t>
          </a:r>
        </a:p>
      </dgm:t>
    </dgm:pt>
    <dgm:pt modelId="{787DA1AA-232D-4AAF-9E7D-03C98ABED3E1}" type="parTrans" cxnId="{3BB91A2E-5633-4433-AEF1-9A36FA472118}">
      <dgm:prSet/>
      <dgm:spPr/>
      <dgm:t>
        <a:bodyPr/>
        <a:lstStyle/>
        <a:p>
          <a:endParaRPr lang="hr-HR"/>
        </a:p>
      </dgm:t>
    </dgm:pt>
    <dgm:pt modelId="{708B25FE-9DFB-4528-A41A-C6116D0DF368}" type="sibTrans" cxnId="{3BB91A2E-5633-4433-AEF1-9A36FA472118}">
      <dgm:prSet/>
      <dgm:spPr/>
      <dgm:t>
        <a:bodyPr/>
        <a:lstStyle/>
        <a:p>
          <a:endParaRPr lang="hr-HR"/>
        </a:p>
      </dgm:t>
    </dgm:pt>
    <dgm:pt modelId="{1D1F278C-26E4-4964-9D3D-DA2E8132BC09}" type="pres">
      <dgm:prSet presAssocID="{8052E9F5-8C8D-4B26-BDB9-E1EF6ECC13CF}" presName="diagram" presStyleCnt="0">
        <dgm:presLayoutVars>
          <dgm:dir/>
          <dgm:resizeHandles val="exact"/>
        </dgm:presLayoutVars>
      </dgm:prSet>
      <dgm:spPr/>
    </dgm:pt>
    <dgm:pt modelId="{38AB4A98-08E4-4A75-A3AF-52392BE528E4}" type="pres">
      <dgm:prSet presAssocID="{1831BE81-C8B9-4136-B798-82E9E2D57BB1}" presName="arrow" presStyleLbl="node1" presStyleIdx="0" presStyleCnt="2" custRadScaleRad="94949" custRadScaleInc="273">
        <dgm:presLayoutVars>
          <dgm:bulletEnabled val="1"/>
        </dgm:presLayoutVars>
      </dgm:prSet>
      <dgm:spPr/>
    </dgm:pt>
    <dgm:pt modelId="{70271730-BDB7-4DDB-BE1E-B88DB28C9B3C}" type="pres">
      <dgm:prSet presAssocID="{F6A05FAF-C483-4E6F-9851-FC9312496E55}" presName="arrow" presStyleLbl="node1" presStyleIdx="1" presStyleCnt="2">
        <dgm:presLayoutVars>
          <dgm:bulletEnabled val="1"/>
        </dgm:presLayoutVars>
      </dgm:prSet>
      <dgm:spPr/>
    </dgm:pt>
  </dgm:ptLst>
  <dgm:cxnLst>
    <dgm:cxn modelId="{3BB91A2E-5633-4433-AEF1-9A36FA472118}" srcId="{8052E9F5-8C8D-4B26-BDB9-E1EF6ECC13CF}" destId="{F6A05FAF-C483-4E6F-9851-FC9312496E55}" srcOrd="1" destOrd="0" parTransId="{787DA1AA-232D-4AAF-9E7D-03C98ABED3E1}" sibTransId="{708B25FE-9DFB-4528-A41A-C6116D0DF368}"/>
    <dgm:cxn modelId="{54069A4F-CC58-46C8-9AD6-8A578DC08AC8}" type="presOf" srcId="{8052E9F5-8C8D-4B26-BDB9-E1EF6ECC13CF}" destId="{1D1F278C-26E4-4964-9D3D-DA2E8132BC09}" srcOrd="0" destOrd="0" presId="urn:microsoft.com/office/officeart/2005/8/layout/arrow5"/>
    <dgm:cxn modelId="{6269CE7A-145A-485E-85E7-89BD0926C1C9}" type="presOf" srcId="{1831BE81-C8B9-4136-B798-82E9E2D57BB1}" destId="{38AB4A98-08E4-4A75-A3AF-52392BE528E4}" srcOrd="0" destOrd="0" presId="urn:microsoft.com/office/officeart/2005/8/layout/arrow5"/>
    <dgm:cxn modelId="{E22E6689-5CB0-47A3-BBFA-CE2A9273D3E5}" type="presOf" srcId="{F6A05FAF-C483-4E6F-9851-FC9312496E55}" destId="{70271730-BDB7-4DDB-BE1E-B88DB28C9B3C}" srcOrd="0" destOrd="0" presId="urn:microsoft.com/office/officeart/2005/8/layout/arrow5"/>
    <dgm:cxn modelId="{431032D5-5F2F-46A9-B1BF-2318C6C49CDD}" srcId="{8052E9F5-8C8D-4B26-BDB9-E1EF6ECC13CF}" destId="{1831BE81-C8B9-4136-B798-82E9E2D57BB1}" srcOrd="0" destOrd="0" parTransId="{65412BC1-042D-4D40-A4A2-6A494F16C20C}" sibTransId="{23973CB3-6749-4EE9-95DE-42E92FBCDD54}"/>
    <dgm:cxn modelId="{B6433FFB-577B-49F4-9F95-1A75C00E61A1}" type="presParOf" srcId="{1D1F278C-26E4-4964-9D3D-DA2E8132BC09}" destId="{38AB4A98-08E4-4A75-A3AF-52392BE528E4}" srcOrd="0" destOrd="0" presId="urn:microsoft.com/office/officeart/2005/8/layout/arrow5"/>
    <dgm:cxn modelId="{DA5FD27A-BE33-442A-8E35-9D610A804C59}" type="presParOf" srcId="{1D1F278C-26E4-4964-9D3D-DA2E8132BC09}" destId="{70271730-BDB7-4DDB-BE1E-B88DB28C9B3C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0EDDD0-A11B-43C8-A341-6CC6D43C88D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C64C713E-43BE-4A03-AF75-83C396E16772}">
      <dgm:prSet/>
      <dgm:spPr/>
      <dgm:t>
        <a:bodyPr/>
        <a:lstStyle/>
        <a:p>
          <a:r>
            <a:rPr lang="en-US"/>
            <a:t>Svaka riječ koja je upućena bolesniku</a:t>
          </a:r>
          <a:r>
            <a:rPr lang="hr-HR"/>
            <a:t> </a:t>
          </a:r>
          <a:r>
            <a:rPr lang="en-US"/>
            <a:t>izvodi ga iz osjećaja osamljenosti i napuštenosti, a ni jednu riječ bolesnik ne voli tako rado čuti kao svoje ime</a:t>
          </a:r>
          <a:endParaRPr lang="hr-HR" dirty="0"/>
        </a:p>
      </dgm:t>
    </dgm:pt>
    <dgm:pt modelId="{D7146407-9B58-4C08-AB28-71C823D86AE9}" type="parTrans" cxnId="{E25A9CA1-59C8-4CFA-9D99-7828E7E7A090}">
      <dgm:prSet/>
      <dgm:spPr/>
      <dgm:t>
        <a:bodyPr/>
        <a:lstStyle/>
        <a:p>
          <a:endParaRPr lang="hr-HR"/>
        </a:p>
      </dgm:t>
    </dgm:pt>
    <dgm:pt modelId="{3CC11719-08E9-474C-903D-50F08D538515}" type="sibTrans" cxnId="{E25A9CA1-59C8-4CFA-9D99-7828E7E7A090}">
      <dgm:prSet/>
      <dgm:spPr/>
      <dgm:t>
        <a:bodyPr/>
        <a:lstStyle/>
        <a:p>
          <a:endParaRPr lang="hr-HR"/>
        </a:p>
      </dgm:t>
    </dgm:pt>
    <dgm:pt modelId="{8F6696EC-3CB7-4C95-AD76-944ECA182187}">
      <dgm:prSet/>
      <dgm:spPr/>
      <dgm:t>
        <a:bodyPr/>
        <a:lstStyle/>
        <a:p>
          <a:r>
            <a:rPr lang="en-US"/>
            <a:t>Tko je oslovljen vlastitim imenom, taj više nije anoniman, nije brojka, neće biti zaboravljen i bit će liječen kao jedinka</a:t>
          </a:r>
          <a:endParaRPr lang="hr-HR" dirty="0"/>
        </a:p>
      </dgm:t>
    </dgm:pt>
    <dgm:pt modelId="{CC5DDB5C-B98D-400A-A3F0-A7C5A39F8E2C}" type="parTrans" cxnId="{2EE089F9-8CFA-4FB7-B207-801FE1A20DAE}">
      <dgm:prSet/>
      <dgm:spPr/>
      <dgm:t>
        <a:bodyPr/>
        <a:lstStyle/>
        <a:p>
          <a:endParaRPr lang="hr-HR"/>
        </a:p>
      </dgm:t>
    </dgm:pt>
    <dgm:pt modelId="{35F57C24-12C8-4811-9EDC-8EEB3DED32BE}" type="sibTrans" cxnId="{2EE089F9-8CFA-4FB7-B207-801FE1A20DAE}">
      <dgm:prSet/>
      <dgm:spPr/>
      <dgm:t>
        <a:bodyPr/>
        <a:lstStyle/>
        <a:p>
          <a:endParaRPr lang="hr-HR"/>
        </a:p>
      </dgm:t>
    </dgm:pt>
    <dgm:pt modelId="{1B469963-A567-401F-A999-F0479E8E103F}">
      <dgm:prSet/>
      <dgm:spPr/>
      <dgm:t>
        <a:bodyPr/>
        <a:lstStyle/>
        <a:p>
          <a:r>
            <a:rPr lang="en-US"/>
            <a:t>Treba naglasiti kako se upravo bespomoćni bolesnici, poglavito terminalno oboljeli, naročito boje zamjene</a:t>
          </a:r>
          <a:endParaRPr lang="hr-HR" dirty="0"/>
        </a:p>
      </dgm:t>
    </dgm:pt>
    <dgm:pt modelId="{92773C24-DF21-4980-B68B-F8430D5810DC}" type="parTrans" cxnId="{55F4868C-445B-46C7-A233-ED31A378616C}">
      <dgm:prSet/>
      <dgm:spPr/>
      <dgm:t>
        <a:bodyPr/>
        <a:lstStyle/>
        <a:p>
          <a:endParaRPr lang="hr-HR"/>
        </a:p>
      </dgm:t>
    </dgm:pt>
    <dgm:pt modelId="{159DC3DD-1FCB-4B3E-B000-4402451B1574}" type="sibTrans" cxnId="{55F4868C-445B-46C7-A233-ED31A378616C}">
      <dgm:prSet/>
      <dgm:spPr/>
      <dgm:t>
        <a:bodyPr/>
        <a:lstStyle/>
        <a:p>
          <a:endParaRPr lang="hr-HR"/>
        </a:p>
      </dgm:t>
    </dgm:pt>
    <dgm:pt modelId="{92F19DBB-D66C-448C-A47B-52FCED6C2E62}">
      <dgm:prSet/>
      <dgm:spPr/>
      <dgm:t>
        <a:bodyPr/>
        <a:lstStyle/>
        <a:p>
          <a:r>
            <a:rPr lang="en-US"/>
            <a:t>Ako je bolesnik oslovljen imenom, onda je to znak da ga poznajemo kao osobu, da su liječnicima, medicinskim sestrama i zdravstvenim djelatnicima poznati njegovi posebni problemi i njegova specifična situacija</a:t>
          </a:r>
          <a:endParaRPr lang="hr-HR" dirty="0"/>
        </a:p>
      </dgm:t>
    </dgm:pt>
    <dgm:pt modelId="{433BE94B-C90D-4C08-B732-EC8EB34E790B}" type="parTrans" cxnId="{4DBCA33E-1B19-402F-BC25-0C388F58B3B9}">
      <dgm:prSet/>
      <dgm:spPr/>
      <dgm:t>
        <a:bodyPr/>
        <a:lstStyle/>
        <a:p>
          <a:endParaRPr lang="hr-HR"/>
        </a:p>
      </dgm:t>
    </dgm:pt>
    <dgm:pt modelId="{F4B0C88B-D72F-4A55-86F2-8F9716945518}" type="sibTrans" cxnId="{4DBCA33E-1B19-402F-BC25-0C388F58B3B9}">
      <dgm:prSet/>
      <dgm:spPr/>
      <dgm:t>
        <a:bodyPr/>
        <a:lstStyle/>
        <a:p>
          <a:endParaRPr lang="hr-HR"/>
        </a:p>
      </dgm:t>
    </dgm:pt>
    <dgm:pt modelId="{D7DE1EE9-D5A0-4C05-94EF-7B5FDBFA786C}" type="pres">
      <dgm:prSet presAssocID="{EC0EDDD0-A11B-43C8-A341-6CC6D43C88DD}" presName="vert0" presStyleCnt="0">
        <dgm:presLayoutVars>
          <dgm:dir/>
          <dgm:animOne val="branch"/>
          <dgm:animLvl val="lvl"/>
        </dgm:presLayoutVars>
      </dgm:prSet>
      <dgm:spPr/>
    </dgm:pt>
    <dgm:pt modelId="{0EE7792E-D20F-4AE2-95F3-13E1EFE7CB4D}" type="pres">
      <dgm:prSet presAssocID="{C64C713E-43BE-4A03-AF75-83C396E16772}" presName="thickLine" presStyleLbl="alignNode1" presStyleIdx="0" presStyleCnt="4"/>
      <dgm:spPr/>
    </dgm:pt>
    <dgm:pt modelId="{BBCEDBA2-3542-4D47-91B0-193C4C0DA0B8}" type="pres">
      <dgm:prSet presAssocID="{C64C713E-43BE-4A03-AF75-83C396E16772}" presName="horz1" presStyleCnt="0"/>
      <dgm:spPr/>
    </dgm:pt>
    <dgm:pt modelId="{ADCA9128-E911-4140-9285-B72440049DE5}" type="pres">
      <dgm:prSet presAssocID="{C64C713E-43BE-4A03-AF75-83C396E16772}" presName="tx1" presStyleLbl="revTx" presStyleIdx="0" presStyleCnt="4"/>
      <dgm:spPr/>
    </dgm:pt>
    <dgm:pt modelId="{980A1C9F-6248-4CC4-BEC0-08022468EE52}" type="pres">
      <dgm:prSet presAssocID="{C64C713E-43BE-4A03-AF75-83C396E16772}" presName="vert1" presStyleCnt="0"/>
      <dgm:spPr/>
    </dgm:pt>
    <dgm:pt modelId="{93193996-6D61-4785-A82A-0D84DFBB5CB5}" type="pres">
      <dgm:prSet presAssocID="{8F6696EC-3CB7-4C95-AD76-944ECA182187}" presName="thickLine" presStyleLbl="alignNode1" presStyleIdx="1" presStyleCnt="4"/>
      <dgm:spPr/>
    </dgm:pt>
    <dgm:pt modelId="{F6B52B65-860A-4419-8D77-BA0C7696140F}" type="pres">
      <dgm:prSet presAssocID="{8F6696EC-3CB7-4C95-AD76-944ECA182187}" presName="horz1" presStyleCnt="0"/>
      <dgm:spPr/>
    </dgm:pt>
    <dgm:pt modelId="{CC982777-A233-4F44-9400-D11250ECC3DB}" type="pres">
      <dgm:prSet presAssocID="{8F6696EC-3CB7-4C95-AD76-944ECA182187}" presName="tx1" presStyleLbl="revTx" presStyleIdx="1" presStyleCnt="4"/>
      <dgm:spPr/>
    </dgm:pt>
    <dgm:pt modelId="{28C067DA-E019-4A9B-A56B-BCF5E4ACF2A0}" type="pres">
      <dgm:prSet presAssocID="{8F6696EC-3CB7-4C95-AD76-944ECA182187}" presName="vert1" presStyleCnt="0"/>
      <dgm:spPr/>
    </dgm:pt>
    <dgm:pt modelId="{01EACB5D-B74E-44C5-85BC-AE9BA7A31695}" type="pres">
      <dgm:prSet presAssocID="{1B469963-A567-401F-A999-F0479E8E103F}" presName="thickLine" presStyleLbl="alignNode1" presStyleIdx="2" presStyleCnt="4"/>
      <dgm:spPr/>
    </dgm:pt>
    <dgm:pt modelId="{875AFA1A-78F4-4450-AC2B-811D8988CF33}" type="pres">
      <dgm:prSet presAssocID="{1B469963-A567-401F-A999-F0479E8E103F}" presName="horz1" presStyleCnt="0"/>
      <dgm:spPr/>
    </dgm:pt>
    <dgm:pt modelId="{15A143E0-1F66-40A3-9379-35470AB91596}" type="pres">
      <dgm:prSet presAssocID="{1B469963-A567-401F-A999-F0479E8E103F}" presName="tx1" presStyleLbl="revTx" presStyleIdx="2" presStyleCnt="4"/>
      <dgm:spPr/>
    </dgm:pt>
    <dgm:pt modelId="{DA8429D3-21D5-472D-88FB-341E38A669F9}" type="pres">
      <dgm:prSet presAssocID="{1B469963-A567-401F-A999-F0479E8E103F}" presName="vert1" presStyleCnt="0"/>
      <dgm:spPr/>
    </dgm:pt>
    <dgm:pt modelId="{4239B01C-7F74-41A1-B90A-E5EA5743E848}" type="pres">
      <dgm:prSet presAssocID="{92F19DBB-D66C-448C-A47B-52FCED6C2E62}" presName="thickLine" presStyleLbl="alignNode1" presStyleIdx="3" presStyleCnt="4"/>
      <dgm:spPr/>
    </dgm:pt>
    <dgm:pt modelId="{A8B58F19-5189-4C05-AF5E-7D23241D4621}" type="pres">
      <dgm:prSet presAssocID="{92F19DBB-D66C-448C-A47B-52FCED6C2E62}" presName="horz1" presStyleCnt="0"/>
      <dgm:spPr/>
    </dgm:pt>
    <dgm:pt modelId="{44D54661-8E3C-4F0C-A40F-8EAD1F03F001}" type="pres">
      <dgm:prSet presAssocID="{92F19DBB-D66C-448C-A47B-52FCED6C2E62}" presName="tx1" presStyleLbl="revTx" presStyleIdx="3" presStyleCnt="4"/>
      <dgm:spPr/>
    </dgm:pt>
    <dgm:pt modelId="{D5C9D9DC-A996-4589-80F4-4421EB3793FD}" type="pres">
      <dgm:prSet presAssocID="{92F19DBB-D66C-448C-A47B-52FCED6C2E62}" presName="vert1" presStyleCnt="0"/>
      <dgm:spPr/>
    </dgm:pt>
  </dgm:ptLst>
  <dgm:cxnLst>
    <dgm:cxn modelId="{C7FCF516-7CE9-4652-9F56-7691929921B7}" type="presOf" srcId="{C64C713E-43BE-4A03-AF75-83C396E16772}" destId="{ADCA9128-E911-4140-9285-B72440049DE5}" srcOrd="0" destOrd="0" presId="urn:microsoft.com/office/officeart/2008/layout/LinedList"/>
    <dgm:cxn modelId="{9363E517-ADDA-4AA4-BD58-4991892FFA59}" type="presOf" srcId="{8F6696EC-3CB7-4C95-AD76-944ECA182187}" destId="{CC982777-A233-4F44-9400-D11250ECC3DB}" srcOrd="0" destOrd="0" presId="urn:microsoft.com/office/officeart/2008/layout/LinedList"/>
    <dgm:cxn modelId="{9F85481D-F6D2-4E7F-B861-A966EB38A819}" type="presOf" srcId="{92F19DBB-D66C-448C-A47B-52FCED6C2E62}" destId="{44D54661-8E3C-4F0C-A40F-8EAD1F03F001}" srcOrd="0" destOrd="0" presId="urn:microsoft.com/office/officeart/2008/layout/LinedList"/>
    <dgm:cxn modelId="{4DBCA33E-1B19-402F-BC25-0C388F58B3B9}" srcId="{EC0EDDD0-A11B-43C8-A341-6CC6D43C88DD}" destId="{92F19DBB-D66C-448C-A47B-52FCED6C2E62}" srcOrd="3" destOrd="0" parTransId="{433BE94B-C90D-4C08-B732-EC8EB34E790B}" sibTransId="{F4B0C88B-D72F-4A55-86F2-8F9716945518}"/>
    <dgm:cxn modelId="{55F4868C-445B-46C7-A233-ED31A378616C}" srcId="{EC0EDDD0-A11B-43C8-A341-6CC6D43C88DD}" destId="{1B469963-A567-401F-A999-F0479E8E103F}" srcOrd="2" destOrd="0" parTransId="{92773C24-DF21-4980-B68B-F8430D5810DC}" sibTransId="{159DC3DD-1FCB-4B3E-B000-4402451B1574}"/>
    <dgm:cxn modelId="{E25A9CA1-59C8-4CFA-9D99-7828E7E7A090}" srcId="{EC0EDDD0-A11B-43C8-A341-6CC6D43C88DD}" destId="{C64C713E-43BE-4A03-AF75-83C396E16772}" srcOrd="0" destOrd="0" parTransId="{D7146407-9B58-4C08-AB28-71C823D86AE9}" sibTransId="{3CC11719-08E9-474C-903D-50F08D538515}"/>
    <dgm:cxn modelId="{7F5B93BA-0036-4B2B-89C0-75A6790DFFD8}" type="presOf" srcId="{EC0EDDD0-A11B-43C8-A341-6CC6D43C88DD}" destId="{D7DE1EE9-D5A0-4C05-94EF-7B5FDBFA786C}" srcOrd="0" destOrd="0" presId="urn:microsoft.com/office/officeart/2008/layout/LinedList"/>
    <dgm:cxn modelId="{75D56CD3-2B4C-4023-BD7B-30BFF902CB60}" type="presOf" srcId="{1B469963-A567-401F-A999-F0479E8E103F}" destId="{15A143E0-1F66-40A3-9379-35470AB91596}" srcOrd="0" destOrd="0" presId="urn:microsoft.com/office/officeart/2008/layout/LinedList"/>
    <dgm:cxn modelId="{2EE089F9-8CFA-4FB7-B207-801FE1A20DAE}" srcId="{EC0EDDD0-A11B-43C8-A341-6CC6D43C88DD}" destId="{8F6696EC-3CB7-4C95-AD76-944ECA182187}" srcOrd="1" destOrd="0" parTransId="{CC5DDB5C-B98D-400A-A3F0-A7C5A39F8E2C}" sibTransId="{35F57C24-12C8-4811-9EDC-8EEB3DED32BE}"/>
    <dgm:cxn modelId="{C448A925-F8FC-47B5-832C-8C46F61CFDCB}" type="presParOf" srcId="{D7DE1EE9-D5A0-4C05-94EF-7B5FDBFA786C}" destId="{0EE7792E-D20F-4AE2-95F3-13E1EFE7CB4D}" srcOrd="0" destOrd="0" presId="urn:microsoft.com/office/officeart/2008/layout/LinedList"/>
    <dgm:cxn modelId="{D3AB653E-A01D-45DC-B46C-A82F4B2D7C2F}" type="presParOf" srcId="{D7DE1EE9-D5A0-4C05-94EF-7B5FDBFA786C}" destId="{BBCEDBA2-3542-4D47-91B0-193C4C0DA0B8}" srcOrd="1" destOrd="0" presId="urn:microsoft.com/office/officeart/2008/layout/LinedList"/>
    <dgm:cxn modelId="{CEEA2A1E-9447-4CEB-869A-350771972247}" type="presParOf" srcId="{BBCEDBA2-3542-4D47-91B0-193C4C0DA0B8}" destId="{ADCA9128-E911-4140-9285-B72440049DE5}" srcOrd="0" destOrd="0" presId="urn:microsoft.com/office/officeart/2008/layout/LinedList"/>
    <dgm:cxn modelId="{1E97E1E5-1ED8-4B0D-85B3-6838803AD7E6}" type="presParOf" srcId="{BBCEDBA2-3542-4D47-91B0-193C4C0DA0B8}" destId="{980A1C9F-6248-4CC4-BEC0-08022468EE52}" srcOrd="1" destOrd="0" presId="urn:microsoft.com/office/officeart/2008/layout/LinedList"/>
    <dgm:cxn modelId="{D600DEC2-3234-47BF-BAB9-3EB050168469}" type="presParOf" srcId="{D7DE1EE9-D5A0-4C05-94EF-7B5FDBFA786C}" destId="{93193996-6D61-4785-A82A-0D84DFBB5CB5}" srcOrd="2" destOrd="0" presId="urn:microsoft.com/office/officeart/2008/layout/LinedList"/>
    <dgm:cxn modelId="{01443FA4-4691-41C6-B864-AC0F7082E8C7}" type="presParOf" srcId="{D7DE1EE9-D5A0-4C05-94EF-7B5FDBFA786C}" destId="{F6B52B65-860A-4419-8D77-BA0C7696140F}" srcOrd="3" destOrd="0" presId="urn:microsoft.com/office/officeart/2008/layout/LinedList"/>
    <dgm:cxn modelId="{7EC5D9E2-2AF5-44BC-A263-7AB1B473BBC9}" type="presParOf" srcId="{F6B52B65-860A-4419-8D77-BA0C7696140F}" destId="{CC982777-A233-4F44-9400-D11250ECC3DB}" srcOrd="0" destOrd="0" presId="urn:microsoft.com/office/officeart/2008/layout/LinedList"/>
    <dgm:cxn modelId="{5F3C7F7D-3E29-4881-86F7-DEBD1CA143DA}" type="presParOf" srcId="{F6B52B65-860A-4419-8D77-BA0C7696140F}" destId="{28C067DA-E019-4A9B-A56B-BCF5E4ACF2A0}" srcOrd="1" destOrd="0" presId="urn:microsoft.com/office/officeart/2008/layout/LinedList"/>
    <dgm:cxn modelId="{F8FEE90F-E855-4C57-89DB-D6D7EAC815A1}" type="presParOf" srcId="{D7DE1EE9-D5A0-4C05-94EF-7B5FDBFA786C}" destId="{01EACB5D-B74E-44C5-85BC-AE9BA7A31695}" srcOrd="4" destOrd="0" presId="urn:microsoft.com/office/officeart/2008/layout/LinedList"/>
    <dgm:cxn modelId="{9C560614-E41E-4CD9-8A8F-DB56220CDAB1}" type="presParOf" srcId="{D7DE1EE9-D5A0-4C05-94EF-7B5FDBFA786C}" destId="{875AFA1A-78F4-4450-AC2B-811D8988CF33}" srcOrd="5" destOrd="0" presId="urn:microsoft.com/office/officeart/2008/layout/LinedList"/>
    <dgm:cxn modelId="{171BD403-9A57-4326-820C-D8045684744A}" type="presParOf" srcId="{875AFA1A-78F4-4450-AC2B-811D8988CF33}" destId="{15A143E0-1F66-40A3-9379-35470AB91596}" srcOrd="0" destOrd="0" presId="urn:microsoft.com/office/officeart/2008/layout/LinedList"/>
    <dgm:cxn modelId="{C2DABF9A-73AD-47CB-B2C6-FA8B31F0529D}" type="presParOf" srcId="{875AFA1A-78F4-4450-AC2B-811D8988CF33}" destId="{DA8429D3-21D5-472D-88FB-341E38A669F9}" srcOrd="1" destOrd="0" presId="urn:microsoft.com/office/officeart/2008/layout/LinedList"/>
    <dgm:cxn modelId="{938CBA13-3805-44E6-B171-0C97828F3899}" type="presParOf" srcId="{D7DE1EE9-D5A0-4C05-94EF-7B5FDBFA786C}" destId="{4239B01C-7F74-41A1-B90A-E5EA5743E848}" srcOrd="6" destOrd="0" presId="urn:microsoft.com/office/officeart/2008/layout/LinedList"/>
    <dgm:cxn modelId="{429C97C9-A097-44CD-ABA5-070567D00DA6}" type="presParOf" srcId="{D7DE1EE9-D5A0-4C05-94EF-7B5FDBFA786C}" destId="{A8B58F19-5189-4C05-AF5E-7D23241D4621}" srcOrd="7" destOrd="0" presId="urn:microsoft.com/office/officeart/2008/layout/LinedList"/>
    <dgm:cxn modelId="{7AF0934F-1FEC-4733-AB02-A5886588C7AF}" type="presParOf" srcId="{A8B58F19-5189-4C05-AF5E-7D23241D4621}" destId="{44D54661-8E3C-4F0C-A40F-8EAD1F03F001}" srcOrd="0" destOrd="0" presId="urn:microsoft.com/office/officeart/2008/layout/LinedList"/>
    <dgm:cxn modelId="{93C822AE-3A6C-4395-89F6-EEAAD93F3A8D}" type="presParOf" srcId="{A8B58F19-5189-4C05-AF5E-7D23241D4621}" destId="{D5C9D9DC-A996-4589-80F4-4421EB3793F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AB4A98-08E4-4A75-A3AF-52392BE528E4}">
      <dsp:nvSpPr>
        <dsp:cNvPr id="0" name=""/>
        <dsp:cNvSpPr/>
      </dsp:nvSpPr>
      <dsp:spPr>
        <a:xfrm rot="16200000">
          <a:off x="110093" y="306776"/>
          <a:ext cx="4093169" cy="4093169"/>
        </a:xfrm>
        <a:prstGeom prst="down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3600" b="1" i="1" kern="1200" dirty="0">
            <a:solidFill>
              <a:srgbClr val="FF0000"/>
            </a:solidFill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1" i="1" kern="1200" dirty="0">
              <a:solidFill>
                <a:srgbClr val="FF0000"/>
              </a:solidFill>
            </a:rPr>
            <a:t>NEDOPUSTIVO JE </a:t>
          </a:r>
          <a:r>
            <a:rPr lang="hr-HR" sz="2800" b="1" kern="1200" dirty="0"/>
            <a:t>pacijente nazivati </a:t>
          </a:r>
          <a:r>
            <a:rPr lang="hr-HR" sz="2800" b="1" i="1" kern="1200" dirty="0"/>
            <a:t>:  </a:t>
          </a:r>
        </a:p>
      </dsp:txBody>
      <dsp:txXfrm rot="5400000">
        <a:off x="110094" y="1330068"/>
        <a:ext cx="3376864" cy="2046585"/>
      </dsp:txXfrm>
    </dsp:sp>
    <dsp:sp modelId="{70271730-BDB7-4DDB-BE1E-B88DB28C9B3C}">
      <dsp:nvSpPr>
        <dsp:cNvPr id="0" name=""/>
        <dsp:cNvSpPr/>
      </dsp:nvSpPr>
      <dsp:spPr>
        <a:xfrm rot="5400000">
          <a:off x="4331114" y="324408"/>
          <a:ext cx="4093169" cy="4093169"/>
        </a:xfrm>
        <a:prstGeom prst="down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/>
            <a:t>baka, djede, teta, ne smijemo </a:t>
          </a:r>
          <a:r>
            <a:rPr lang="hr-HR" sz="3200" b="1" kern="1200" dirty="0"/>
            <a:t>tikati</a:t>
          </a:r>
          <a:r>
            <a:rPr lang="hr-HR" sz="3200" kern="1200" dirty="0"/>
            <a:t> pacijentima </a:t>
          </a:r>
        </a:p>
      </dsp:txBody>
      <dsp:txXfrm rot="-5400000">
        <a:off x="5047420" y="1347700"/>
        <a:ext cx="3376864" cy="20465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E7792E-D20F-4AE2-95F3-13E1EFE7CB4D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CA9128-E911-4140-9285-B72440049DE5}">
      <dsp:nvSpPr>
        <dsp:cNvPr id="0" name=""/>
        <dsp:cNvSpPr/>
      </dsp:nvSpPr>
      <dsp:spPr>
        <a:xfrm>
          <a:off x="0" y="0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Svaka riječ koja je upućena bolesniku</a:t>
          </a:r>
          <a:r>
            <a:rPr lang="hr-HR" sz="2000" kern="1200"/>
            <a:t> </a:t>
          </a:r>
          <a:r>
            <a:rPr lang="en-US" sz="2000" kern="1200"/>
            <a:t>izvodi ga iz osjećaja osamljenosti i napuštenosti, a ni jednu riječ bolesnik ne voli tako rado čuti kao svoje ime</a:t>
          </a:r>
          <a:endParaRPr lang="hr-HR" sz="2000" kern="1200" dirty="0"/>
        </a:p>
      </dsp:txBody>
      <dsp:txXfrm>
        <a:off x="0" y="0"/>
        <a:ext cx="8229600" cy="1131490"/>
      </dsp:txXfrm>
    </dsp:sp>
    <dsp:sp modelId="{93193996-6D61-4785-A82A-0D84DFBB5CB5}">
      <dsp:nvSpPr>
        <dsp:cNvPr id="0" name=""/>
        <dsp:cNvSpPr/>
      </dsp:nvSpPr>
      <dsp:spPr>
        <a:xfrm>
          <a:off x="0" y="113149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982777-A233-4F44-9400-D11250ECC3DB}">
      <dsp:nvSpPr>
        <dsp:cNvPr id="0" name=""/>
        <dsp:cNvSpPr/>
      </dsp:nvSpPr>
      <dsp:spPr>
        <a:xfrm>
          <a:off x="0" y="1131490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Tko je oslovljen vlastitim imenom, taj više nije anoniman, nije brojka, neće biti zaboravljen i bit će liječen kao jedinka</a:t>
          </a:r>
          <a:endParaRPr lang="hr-HR" sz="2000" kern="1200" dirty="0"/>
        </a:p>
      </dsp:txBody>
      <dsp:txXfrm>
        <a:off x="0" y="1131490"/>
        <a:ext cx="8229600" cy="1131490"/>
      </dsp:txXfrm>
    </dsp:sp>
    <dsp:sp modelId="{01EACB5D-B74E-44C5-85BC-AE9BA7A31695}">
      <dsp:nvSpPr>
        <dsp:cNvPr id="0" name=""/>
        <dsp:cNvSpPr/>
      </dsp:nvSpPr>
      <dsp:spPr>
        <a:xfrm>
          <a:off x="0" y="2262981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143E0-1F66-40A3-9379-35470AB91596}">
      <dsp:nvSpPr>
        <dsp:cNvPr id="0" name=""/>
        <dsp:cNvSpPr/>
      </dsp:nvSpPr>
      <dsp:spPr>
        <a:xfrm>
          <a:off x="0" y="2262981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Treba naglasiti kako se upravo bespomoćni bolesnici, poglavito terminalno oboljeli, naročito boje zamjene</a:t>
          </a:r>
          <a:endParaRPr lang="hr-HR" sz="2000" kern="1200" dirty="0"/>
        </a:p>
      </dsp:txBody>
      <dsp:txXfrm>
        <a:off x="0" y="2262981"/>
        <a:ext cx="8229600" cy="1131490"/>
      </dsp:txXfrm>
    </dsp:sp>
    <dsp:sp modelId="{4239B01C-7F74-41A1-B90A-E5EA5743E848}">
      <dsp:nvSpPr>
        <dsp:cNvPr id="0" name=""/>
        <dsp:cNvSpPr/>
      </dsp:nvSpPr>
      <dsp:spPr>
        <a:xfrm>
          <a:off x="0" y="339447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D54661-8E3C-4F0C-A40F-8EAD1F03F001}">
      <dsp:nvSpPr>
        <dsp:cNvPr id="0" name=""/>
        <dsp:cNvSpPr/>
      </dsp:nvSpPr>
      <dsp:spPr>
        <a:xfrm>
          <a:off x="0" y="3394472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Ako je bolesnik oslovljen imenom, onda je to znak da ga poznajemo kao osobu, da su liječnicima, medicinskim sestrama i zdravstvenim djelatnicima poznati njegovi posebni problemi i njegova specifična situacija</a:t>
          </a:r>
          <a:endParaRPr lang="hr-HR" sz="2000" kern="1200" dirty="0"/>
        </a:p>
      </dsp:txBody>
      <dsp:txXfrm>
        <a:off x="0" y="3394472"/>
        <a:ext cx="8229600" cy="1131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0F44-2717-4CB5-942D-43E8B93310D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91A3-D438-4F3E-BEAA-7476DFBB89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0F44-2717-4CB5-942D-43E8B93310D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91A3-D438-4F3E-BEAA-7476DFBB89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0F44-2717-4CB5-942D-43E8B93310D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91A3-D438-4F3E-BEAA-7476DFBB89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0F44-2717-4CB5-942D-43E8B93310D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91A3-D438-4F3E-BEAA-7476DFBB89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0F44-2717-4CB5-942D-43E8B93310D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91A3-D438-4F3E-BEAA-7476DFBB89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0F44-2717-4CB5-942D-43E8B93310D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91A3-D438-4F3E-BEAA-7476DFBB89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0F44-2717-4CB5-942D-43E8B93310D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91A3-D438-4F3E-BEAA-7476DFBB89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0F44-2717-4CB5-942D-43E8B93310D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91A3-D438-4F3E-BEAA-7476DFBB89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0F44-2717-4CB5-942D-43E8B93310D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91A3-D438-4F3E-BEAA-7476DFBB89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0F44-2717-4CB5-942D-43E8B93310D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91A3-D438-4F3E-BEAA-7476DFBB89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0F44-2717-4CB5-942D-43E8B93310D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E91A3-D438-4F3E-BEAA-7476DFBB89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10F44-2717-4CB5-942D-43E8B93310DC}" type="datetimeFigureOut">
              <a:rPr lang="hr-HR" smtClean="0"/>
              <a:pPr/>
              <a:t>18.3.2020.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E91A3-D438-4F3E-BEAA-7476DFBB89D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20FDD6-CE41-4822-B16E-CDD013BC32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KULTURNO PONAŠANJE </a:t>
            </a:r>
            <a:br>
              <a:rPr lang="hr-HR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hr-HR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MEDICINSKE SESTRE</a:t>
            </a: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D899A94-87EB-4D33-952E-F3A8A0E9C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2708920"/>
            <a:ext cx="4384480" cy="3874442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A2DB0E5D-D333-4425-B91E-BDD4DA46164F}"/>
              </a:ext>
            </a:extLst>
          </p:cNvPr>
          <p:cNvSpPr/>
          <p:nvPr/>
        </p:nvSpPr>
        <p:spPr>
          <a:xfrm>
            <a:off x="1475656" y="1858038"/>
            <a:ext cx="5616624" cy="7152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/>
                </a:solidFill>
              </a:rPr>
              <a:t>Škola za medicinske sestre Vinogradska</a:t>
            </a:r>
          </a:p>
          <a:p>
            <a:pPr algn="ctr"/>
            <a:r>
              <a:rPr lang="hr-HR" dirty="0">
                <a:solidFill>
                  <a:schemeClr val="tx1"/>
                </a:solidFill>
              </a:rPr>
              <a:t>Dubravka </a:t>
            </a:r>
            <a:r>
              <a:rPr lang="hr-HR" dirty="0" err="1">
                <a:solidFill>
                  <a:schemeClr val="tx1"/>
                </a:solidFill>
              </a:rPr>
              <a:t>Protić</a:t>
            </a:r>
            <a:r>
              <a:rPr lang="hr-HR" dirty="0">
                <a:solidFill>
                  <a:schemeClr val="tx1"/>
                </a:solidFill>
              </a:rPr>
              <a:t>, </a:t>
            </a:r>
            <a:r>
              <a:rPr lang="hr-HR" dirty="0" err="1">
                <a:solidFill>
                  <a:schemeClr val="tx1"/>
                </a:solidFill>
              </a:rPr>
              <a:t>dipl.med.techn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088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8DEA4A-3F70-40FF-938D-071F29E5B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Bolesnika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oslovljavati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njegovim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imenom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reći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mu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svoje</a:t>
            </a:r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ime</a:t>
            </a:r>
            <a:br>
              <a:rPr lang="hr-HR" dirty="0"/>
            </a:br>
            <a:endParaRPr lang="hr-HR" dirty="0"/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29CE5E8C-29D1-4FE1-9A68-AE567E4D3A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91594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903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hr-HR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Medicinska sestra nikada, ni u kojoj prilici </a:t>
            </a:r>
            <a:r>
              <a:rPr lang="hr-HR" b="1" i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ne smije: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/>
              <a:t>Ne pozdraviti ili ne ozdraviti</a:t>
            </a:r>
          </a:p>
          <a:p>
            <a:r>
              <a:rPr lang="hr-HR" dirty="0"/>
              <a:t>Držati ruke u džepu</a:t>
            </a:r>
          </a:p>
          <a:p>
            <a:r>
              <a:rPr lang="hr-HR" dirty="0"/>
              <a:t>Oslovljavati ljude neprikladno</a:t>
            </a:r>
          </a:p>
          <a:p>
            <a:r>
              <a:rPr lang="hr-HR" dirty="0"/>
              <a:t>Žvakati žvakaću gumu</a:t>
            </a:r>
          </a:p>
          <a:p>
            <a:r>
              <a:rPr lang="hr-HR" dirty="0"/>
              <a:t>Ponašati se oholo, umišljeno</a:t>
            </a:r>
          </a:p>
          <a:p>
            <a:r>
              <a:rPr lang="hr-HR" dirty="0"/>
              <a:t>Na bolničkom odjelu govoriti glasno, vikati, dovikivati se, svađati, smijati</a:t>
            </a:r>
          </a:p>
          <a:p>
            <a:r>
              <a:rPr lang="hr-HR" dirty="0"/>
              <a:t>Na bolničkom odjelu glasno slušati radio ili TV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US"/>
          </a:p>
        </p:txBody>
      </p:sp>
      <p:pic>
        <p:nvPicPr>
          <p:cNvPr id="12290" name="Picture 2" descr="http://www.ekapija.com/dokumenti/ne_negacija_130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199"/>
            <a:ext cx="4038599" cy="452596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hr-HR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Pravilan odnos prema </a:t>
            </a:r>
            <a:br>
              <a:rPr lang="hr-HR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hr-HR" sz="3200" b="1" i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bolesniku, njegovoj obitelji i suradnicima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hr-HR" sz="1600" b="1" dirty="0"/>
              <a:t>ULJUDNOST=</a:t>
            </a:r>
            <a:r>
              <a:rPr lang="hr-HR" sz="1600" dirty="0"/>
              <a:t> poštovanje, pažljivost, uvažavanje, diskretnost, razumijevanje</a:t>
            </a:r>
          </a:p>
          <a:p>
            <a:r>
              <a:rPr lang="hr-HR" sz="1600" b="1" dirty="0"/>
              <a:t>SUSRETLJIVOST= </a:t>
            </a:r>
            <a:r>
              <a:rPr lang="hr-HR" sz="1600" dirty="0"/>
              <a:t>prirodnost, otvorenost u međuljudskim odnosima, blagost, plemenitost i srdačnost</a:t>
            </a:r>
          </a:p>
          <a:p>
            <a:r>
              <a:rPr lang="hr-HR" sz="1600" b="1" dirty="0"/>
              <a:t>DOBRONAMJERNOST= </a:t>
            </a:r>
            <a:r>
              <a:rPr lang="hr-HR" sz="1600" dirty="0"/>
              <a:t>spremnost na pomoć, brižljivost</a:t>
            </a:r>
          </a:p>
          <a:p>
            <a:r>
              <a:rPr lang="hr-HR" sz="1600" b="1" dirty="0"/>
              <a:t>NESEBIČNOST= </a:t>
            </a:r>
            <a:r>
              <a:rPr lang="hr-HR" sz="1600" dirty="0"/>
              <a:t>neproračunatost, kolegijalnost</a:t>
            </a:r>
          </a:p>
          <a:p>
            <a:r>
              <a:rPr lang="hr-HR" sz="1600" b="1" dirty="0"/>
              <a:t>POUZDANOST=</a:t>
            </a:r>
            <a:r>
              <a:rPr lang="hr-HR" sz="1600" dirty="0"/>
              <a:t> odgovornost</a:t>
            </a:r>
          </a:p>
          <a:p>
            <a:r>
              <a:rPr lang="hr-HR" sz="1600" b="1" dirty="0"/>
              <a:t>KOMUNIKATIVNOST=</a:t>
            </a:r>
            <a:r>
              <a:rPr lang="hr-HR" sz="1600" dirty="0"/>
              <a:t> prilagodljivost i </a:t>
            </a:r>
            <a:r>
              <a:rPr lang="hr-HR" sz="1600" dirty="0" err="1"/>
              <a:t>nalažanje</a:t>
            </a:r>
            <a:r>
              <a:rPr lang="hr-HR" sz="1600" dirty="0"/>
              <a:t> zajedničkog jezika, želju za suradnjom</a:t>
            </a:r>
          </a:p>
          <a:p>
            <a:r>
              <a:rPr lang="hr-HR" sz="1600" b="1" dirty="0"/>
              <a:t>PRIJATELJSTVO=</a:t>
            </a:r>
            <a:r>
              <a:rPr lang="hr-HR" sz="1600" dirty="0"/>
              <a:t> međusobno razumijevanje i poštovanje, suradnja, potpomaganje, povjerenje, privrženost, odanost</a:t>
            </a:r>
          </a:p>
          <a:p>
            <a:r>
              <a:rPr lang="hr-HR" sz="1600" b="1" dirty="0"/>
              <a:t>HUMANOST=</a:t>
            </a:r>
            <a:r>
              <a:rPr lang="hr-HR" sz="1600" dirty="0"/>
              <a:t> ljubav prema čovjeku, dostojanstvenost, uzajamna pomoć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BD52D64-477E-4BA8-BA11-40F6095CB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73412"/>
            <a:ext cx="4155325" cy="4951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hr-HR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Pravilan odnos prema</a:t>
            </a:r>
            <a:br>
              <a:rPr lang="hr-HR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hr-HR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hr-HR" b="1" i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radu </a:t>
            </a:r>
            <a:r>
              <a:rPr lang="hr-HR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očituje se: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hr-HR" sz="1600" b="1" i="1" dirty="0"/>
              <a:t>SAMOSTALNOST</a:t>
            </a:r>
            <a:r>
              <a:rPr lang="hr-HR" sz="1600" dirty="0"/>
              <a:t>= posjedovanje radnih sposobnosti, svrsishodnost, odlučnost</a:t>
            </a:r>
          </a:p>
          <a:p>
            <a:r>
              <a:rPr lang="hr-HR" sz="1600" b="1" i="1" dirty="0"/>
              <a:t>SNALAŽLJIVOST</a:t>
            </a:r>
            <a:r>
              <a:rPr lang="hr-HR" sz="1600" dirty="0"/>
              <a:t>= djelotvornosti, praktičnosti</a:t>
            </a:r>
          </a:p>
          <a:p>
            <a:r>
              <a:rPr lang="hr-HR" sz="1600" b="1" i="1" dirty="0"/>
              <a:t>EKONOMIČNOST</a:t>
            </a:r>
            <a:r>
              <a:rPr lang="hr-HR" sz="1600" dirty="0"/>
              <a:t>= dobra organizacija rada, radna disciplina, brižan odnos prema materijalu i sredstvima za rad</a:t>
            </a:r>
          </a:p>
          <a:p>
            <a:r>
              <a:rPr lang="hr-HR" sz="1600" b="1" i="1" dirty="0"/>
              <a:t>MARLJIVOST</a:t>
            </a:r>
            <a:r>
              <a:rPr lang="hr-HR" sz="1600" dirty="0"/>
              <a:t>= pozitivan odnos prema radu</a:t>
            </a:r>
          </a:p>
          <a:p>
            <a:r>
              <a:rPr lang="hr-HR" sz="1600" b="1" i="1" dirty="0"/>
              <a:t>SAVJESNOST</a:t>
            </a:r>
            <a:r>
              <a:rPr lang="hr-HR" sz="1600" dirty="0"/>
              <a:t>= pozitivan odnos prema radnim obvezama</a:t>
            </a:r>
          </a:p>
          <a:p>
            <a:r>
              <a:rPr lang="hr-HR" sz="1600" b="1" i="1" dirty="0"/>
              <a:t>ODGOVORNOST</a:t>
            </a:r>
            <a:r>
              <a:rPr lang="hr-HR" sz="1600" dirty="0"/>
              <a:t>= kritičan odnos prema sebi i drugima</a:t>
            </a:r>
          </a:p>
          <a:p>
            <a:r>
              <a:rPr lang="hr-HR" sz="1600" b="1" i="1" dirty="0"/>
              <a:t>SURADNIŠTVO</a:t>
            </a:r>
            <a:r>
              <a:rPr lang="hr-HR" sz="1600" dirty="0"/>
              <a:t>= zajednički rad s ostalim članovima tima</a:t>
            </a:r>
          </a:p>
          <a:p>
            <a:r>
              <a:rPr lang="hr-HR" sz="1600" b="1" i="1" dirty="0"/>
              <a:t>SAGLEDAVANJU I RJEŠAVANJU PROBLEMA</a:t>
            </a:r>
            <a:r>
              <a:rPr lang="hr-HR" sz="1600" dirty="0"/>
              <a:t>= posjedovanje sposobnosti prepoznavanja i rješavanja problema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A1A1276-8B71-4033-BA0C-6C7289A5A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72" y="1486917"/>
            <a:ext cx="4248472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b="1" dirty="0"/>
            </a:br>
            <a:r>
              <a:rPr lang="pl-PL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Etički problemi u zdravstvenoj njezi </a:t>
            </a:r>
            <a:br>
              <a:rPr lang="pl-PL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n</a:t>
            </a:r>
            <a:r>
              <a:rPr lang="en-US" dirty="0" err="1"/>
              <a:t>edostatak</a:t>
            </a:r>
            <a:r>
              <a:rPr lang="en-US" dirty="0"/>
              <a:t> </a:t>
            </a:r>
            <a:r>
              <a:rPr lang="en-US" dirty="0" err="1"/>
              <a:t>vremena</a:t>
            </a:r>
            <a:r>
              <a:rPr lang="en-US" dirty="0"/>
              <a:t> </a:t>
            </a:r>
          </a:p>
          <a:p>
            <a:r>
              <a:rPr lang="hr-HR" dirty="0"/>
              <a:t>n</a:t>
            </a:r>
            <a:r>
              <a:rPr lang="en-US" dirty="0" err="1"/>
              <a:t>edostatak</a:t>
            </a:r>
            <a:r>
              <a:rPr lang="en-US" dirty="0"/>
              <a:t> </a:t>
            </a:r>
            <a:r>
              <a:rPr lang="hr-HR" dirty="0"/>
              <a:t>osoblja</a:t>
            </a:r>
            <a:endParaRPr lang="en-US" dirty="0"/>
          </a:p>
          <a:p>
            <a:r>
              <a:rPr lang="hr-HR" dirty="0"/>
              <a:t>n</a:t>
            </a:r>
            <a:r>
              <a:rPr lang="en-US" dirty="0" err="1"/>
              <a:t>edovoljna</a:t>
            </a:r>
            <a:r>
              <a:rPr lang="en-US" dirty="0"/>
              <a:t> </a:t>
            </a:r>
            <a:r>
              <a:rPr lang="en-US" dirty="0" err="1"/>
              <a:t>tehnička</a:t>
            </a:r>
            <a:r>
              <a:rPr lang="en-US" dirty="0"/>
              <a:t> </a:t>
            </a:r>
            <a:r>
              <a:rPr lang="en-US" dirty="0" err="1"/>
              <a:t>opremljenost</a:t>
            </a:r>
            <a:r>
              <a:rPr lang="en-US" dirty="0"/>
              <a:t> </a:t>
            </a:r>
          </a:p>
          <a:p>
            <a:r>
              <a:rPr lang="pl-PL" dirty="0"/>
              <a:t>komunikacija u okviru zdravstvenog tima </a:t>
            </a:r>
          </a:p>
          <a:p>
            <a:r>
              <a:rPr lang="hr-HR" dirty="0"/>
              <a:t>k</a:t>
            </a:r>
            <a:r>
              <a:rPr lang="en-US" dirty="0" err="1"/>
              <a:t>omunikacija</a:t>
            </a:r>
            <a:r>
              <a:rPr lang="en-US" dirty="0"/>
              <a:t> </a:t>
            </a:r>
            <a:r>
              <a:rPr lang="hr-HR" dirty="0"/>
              <a:t>sestra</a:t>
            </a:r>
            <a:r>
              <a:rPr lang="en-US" dirty="0"/>
              <a:t> – </a:t>
            </a:r>
            <a:r>
              <a:rPr lang="hr-HR" dirty="0"/>
              <a:t>pacijent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80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EF2814-B318-4792-BDCA-2BF6863BC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r-HR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hr-HR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KULTURNO PONAŠANJE MEDICINSKE SESTRE OBUHVAĆA</a:t>
            </a:r>
            <a:br>
              <a:rPr lang="hr-HR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9D65948-4B33-409D-845E-B6C7327B0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vladanje sobom</a:t>
            </a:r>
          </a:p>
          <a:p>
            <a:r>
              <a:rPr lang="hr-HR" dirty="0"/>
              <a:t>pravilan odnos prema bolesniku, njegovoj obitelji i suradnicima</a:t>
            </a:r>
          </a:p>
          <a:p>
            <a:r>
              <a:rPr lang="hr-HR" dirty="0"/>
              <a:t>pravilan odnos prema radu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34E087C7-ED33-4ACB-91F1-A7B6B88C951D}"/>
              </a:ext>
            </a:extLst>
          </p:cNvPr>
          <p:cNvSpPr/>
          <p:nvPr/>
        </p:nvSpPr>
        <p:spPr>
          <a:xfrm>
            <a:off x="6588224" y="6597352"/>
            <a:ext cx="1728192" cy="96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441A9FB-83EB-4EF0-BF5E-876AAE24B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4033837"/>
            <a:ext cx="48768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98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52CCC9-6A61-40C8-8F5D-587039338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KULTURNO PONAŠANJE/</a:t>
            </a:r>
            <a:br>
              <a:rPr lang="hr-HR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hr-HR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vladanje sobom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E5A8A7C-3E6F-4025-8D59-D8700677F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Moralne osobine ličnosti bitne su za svakog čovjeka, a osobito u zanimanjima u sklopu kojih radimo sa čovjekom, odnosno bolesnim čovjekom</a:t>
            </a:r>
          </a:p>
          <a:p>
            <a:r>
              <a:rPr lang="hr-HR" dirty="0"/>
              <a:t>Zbog toga buduća medicinska sestra/tehničar treba razvijati poželjne moralne osobine, a nepoželjne prepoznati i zamijeniti ih pozitivnima</a:t>
            </a:r>
          </a:p>
        </p:txBody>
      </p:sp>
    </p:spTree>
    <p:extLst>
      <p:ext uri="{BB962C8B-B14F-4D97-AF65-F5344CB8AC3E}">
        <p14:creationId xmlns:p14="http://schemas.microsoft.com/office/powerpoint/2010/main" val="851614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5E36C8-D186-42F1-87D2-48E38BB03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zadatak 1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0EE0EF3-0BB4-4A2E-AB82-1A202EA3B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KULTURNO PONAŠANJE</a:t>
            </a:r>
            <a:endParaRPr lang="hr-HR" b="1" dirty="0"/>
          </a:p>
          <a:p>
            <a:r>
              <a:rPr lang="en-US" dirty="0" err="1"/>
              <a:t>Opišite</a:t>
            </a:r>
            <a:r>
              <a:rPr lang="en-US" dirty="0"/>
              <a:t> </a:t>
            </a:r>
            <a:r>
              <a:rPr lang="en-US" dirty="0" err="1"/>
              <a:t>kulturno</a:t>
            </a:r>
            <a:r>
              <a:rPr lang="en-US" dirty="0"/>
              <a:t> </a:t>
            </a:r>
            <a:r>
              <a:rPr lang="en-US" dirty="0" err="1"/>
              <a:t>ponašanje</a:t>
            </a:r>
            <a:r>
              <a:rPr lang="en-US" dirty="0"/>
              <a:t> </a:t>
            </a:r>
            <a:r>
              <a:rPr lang="en-US" dirty="0" err="1"/>
              <a:t>medicinske</a:t>
            </a:r>
            <a:r>
              <a:rPr lang="en-US" dirty="0"/>
              <a:t> </a:t>
            </a:r>
            <a:r>
              <a:rPr lang="en-US" dirty="0" err="1"/>
              <a:t>sestre</a:t>
            </a:r>
            <a:r>
              <a:rPr lang="en-US" dirty="0"/>
              <a:t>/</a:t>
            </a:r>
            <a:r>
              <a:rPr lang="en-US" dirty="0" err="1"/>
              <a:t>tehničara</a:t>
            </a:r>
            <a:r>
              <a:rPr lang="en-US" dirty="0"/>
              <a:t> (</a:t>
            </a:r>
            <a:r>
              <a:rPr lang="en-US" dirty="0" err="1"/>
              <a:t>izgled</a:t>
            </a:r>
            <a:r>
              <a:rPr lang="en-US" dirty="0"/>
              <a:t>; </a:t>
            </a:r>
            <a:r>
              <a:rPr lang="en-US" dirty="0" err="1"/>
              <a:t>oslovljavanje</a:t>
            </a:r>
            <a:r>
              <a:rPr lang="en-US" dirty="0"/>
              <a:t> </a:t>
            </a:r>
            <a:r>
              <a:rPr lang="en-US" dirty="0" err="1"/>
              <a:t>pacijenata</a:t>
            </a:r>
            <a:r>
              <a:rPr lang="en-US" dirty="0"/>
              <a:t>, </a:t>
            </a:r>
            <a:r>
              <a:rPr lang="en-US" dirty="0" err="1"/>
              <a:t>liječnika</a:t>
            </a:r>
            <a:r>
              <a:rPr lang="en-US" dirty="0"/>
              <a:t>, </a:t>
            </a:r>
            <a:r>
              <a:rPr lang="en-US" dirty="0" err="1"/>
              <a:t>sestara</a:t>
            </a:r>
            <a:r>
              <a:rPr lang="en-US" dirty="0"/>
              <a:t>).</a:t>
            </a:r>
            <a:endParaRPr lang="hr-HR" dirty="0"/>
          </a:p>
          <a:p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medicinska</a:t>
            </a:r>
            <a:r>
              <a:rPr lang="en-US" dirty="0"/>
              <a:t> </a:t>
            </a:r>
            <a:r>
              <a:rPr lang="en-US" dirty="0" err="1"/>
              <a:t>sestra</a:t>
            </a:r>
            <a:r>
              <a:rPr lang="en-US" dirty="0"/>
              <a:t>/</a:t>
            </a:r>
            <a:r>
              <a:rPr lang="en-US" dirty="0" err="1"/>
              <a:t>tehničar</a:t>
            </a:r>
            <a:r>
              <a:rPr lang="en-US" dirty="0"/>
              <a:t> </a:t>
            </a:r>
            <a:r>
              <a:rPr lang="en-US" dirty="0" err="1"/>
              <a:t>nikada</a:t>
            </a:r>
            <a:r>
              <a:rPr lang="en-US" dirty="0"/>
              <a:t> </a:t>
            </a:r>
            <a:r>
              <a:rPr lang="en-US" b="1" dirty="0"/>
              <a:t>ne </a:t>
            </a:r>
            <a:r>
              <a:rPr lang="en-US" b="1" dirty="0" err="1"/>
              <a:t>smije</a:t>
            </a:r>
            <a:r>
              <a:rPr lang="en-US" dirty="0"/>
              <a:t> </a:t>
            </a:r>
            <a:r>
              <a:rPr lang="en-US" dirty="0" err="1"/>
              <a:t>činiti</a:t>
            </a:r>
            <a:r>
              <a:rPr lang="en-US" dirty="0"/>
              <a:t>?</a:t>
            </a:r>
            <a:endParaRPr lang="hr-HR" dirty="0"/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9431F98-4A3E-415F-84BF-587167B64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0"/>
            <a:ext cx="19050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40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FD01D7-9A77-4C5B-A355-248EFFF45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zadatak 2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33F08DB-5393-4DDF-AD65-C22E65129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06549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err="1"/>
              <a:t>moralne</a:t>
            </a:r>
            <a:r>
              <a:rPr lang="en-US" b="1" dirty="0"/>
              <a:t> </a:t>
            </a:r>
            <a:r>
              <a:rPr lang="en-US" b="1" dirty="0" err="1"/>
              <a:t>osobine</a:t>
            </a:r>
            <a:r>
              <a:rPr lang="en-US" b="1" dirty="0"/>
              <a:t> </a:t>
            </a:r>
            <a:r>
              <a:rPr lang="en-US" b="1" dirty="0" err="1"/>
              <a:t>ličnosti</a:t>
            </a:r>
            <a:endParaRPr lang="hr-HR" b="1" dirty="0"/>
          </a:p>
          <a:p>
            <a:r>
              <a:rPr lang="en-US" dirty="0" err="1"/>
              <a:t>Navedite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poželjne</a:t>
            </a:r>
            <a:r>
              <a:rPr lang="en-US" dirty="0"/>
              <a:t> </a:t>
            </a:r>
            <a:r>
              <a:rPr lang="en-US" dirty="0" err="1"/>
              <a:t>moralne</a:t>
            </a:r>
            <a:r>
              <a:rPr lang="en-US" dirty="0"/>
              <a:t> </a:t>
            </a:r>
            <a:r>
              <a:rPr lang="en-US" dirty="0" err="1"/>
              <a:t>osobine</a:t>
            </a:r>
            <a:r>
              <a:rPr lang="en-US" dirty="0"/>
              <a:t> za </a:t>
            </a:r>
            <a:r>
              <a:rPr lang="en-US" dirty="0" err="1"/>
              <a:t>medicinsku</a:t>
            </a:r>
            <a:r>
              <a:rPr lang="en-US" dirty="0"/>
              <a:t> </a:t>
            </a:r>
            <a:r>
              <a:rPr lang="en-US" dirty="0" err="1"/>
              <a:t>sestru</a:t>
            </a:r>
            <a:r>
              <a:rPr lang="en-US" dirty="0"/>
              <a:t> /</a:t>
            </a:r>
            <a:r>
              <a:rPr lang="en-US" dirty="0" err="1"/>
              <a:t>tehničara</a:t>
            </a:r>
            <a:r>
              <a:rPr lang="en-US" dirty="0"/>
              <a:t> ( u </a:t>
            </a:r>
            <a:r>
              <a:rPr lang="en-US" dirty="0" err="1"/>
              <a:t>odnosu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bolesniku</a:t>
            </a:r>
            <a:r>
              <a:rPr lang="en-US" dirty="0"/>
              <a:t>, </a:t>
            </a:r>
            <a:r>
              <a:rPr lang="en-US" dirty="0" err="1"/>
              <a:t>njegovoj</a:t>
            </a:r>
            <a:r>
              <a:rPr lang="en-US" dirty="0"/>
              <a:t> </a:t>
            </a:r>
            <a:r>
              <a:rPr lang="en-US" dirty="0" err="1"/>
              <a:t>obitelji</a:t>
            </a:r>
            <a:r>
              <a:rPr lang="en-US" dirty="0"/>
              <a:t>, </a:t>
            </a:r>
            <a:r>
              <a:rPr lang="en-US" dirty="0" err="1"/>
              <a:t>suradnicima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radu</a:t>
            </a:r>
            <a:r>
              <a:rPr lang="en-US" dirty="0"/>
              <a:t>)!</a:t>
            </a:r>
            <a:endParaRPr lang="hr-HR" dirty="0"/>
          </a:p>
          <a:p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ste</a:t>
            </a:r>
            <a:r>
              <a:rPr lang="en-US" dirty="0"/>
              <a:t> </a:t>
            </a:r>
            <a:r>
              <a:rPr lang="en-US" dirty="0" err="1"/>
              <a:t>nepoželjne</a:t>
            </a:r>
            <a:r>
              <a:rPr lang="en-US" dirty="0"/>
              <a:t> </a:t>
            </a:r>
            <a:r>
              <a:rPr lang="en-US" dirty="0" err="1"/>
              <a:t>osobine</a:t>
            </a:r>
            <a:r>
              <a:rPr lang="en-US" dirty="0"/>
              <a:t>, </a:t>
            </a:r>
            <a:r>
              <a:rPr lang="en-US" dirty="0" err="1"/>
              <a:t>osobine</a:t>
            </a:r>
            <a:r>
              <a:rPr lang="en-US" dirty="0"/>
              <a:t> za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smatrate</a:t>
            </a:r>
            <a:r>
              <a:rPr lang="en-US" dirty="0"/>
              <a:t> da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izbjegavati</a:t>
            </a:r>
            <a:r>
              <a:rPr lang="en-US" dirty="0"/>
              <a:t>, </a:t>
            </a:r>
            <a:r>
              <a:rPr lang="en-US" dirty="0" err="1"/>
              <a:t>uočili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medicinskih</a:t>
            </a:r>
            <a:r>
              <a:rPr lang="en-US" dirty="0"/>
              <a:t> </a:t>
            </a:r>
            <a:r>
              <a:rPr lang="en-US" dirty="0" err="1"/>
              <a:t>sestara</a:t>
            </a:r>
            <a:r>
              <a:rPr lang="en-US" dirty="0"/>
              <a:t>/ </a:t>
            </a:r>
            <a:r>
              <a:rPr lang="en-US" dirty="0" err="1"/>
              <a:t>tehničara</a:t>
            </a:r>
            <a:r>
              <a:rPr lang="en-US" dirty="0"/>
              <a:t>? </a:t>
            </a:r>
            <a:endParaRPr lang="hr-HR" dirty="0"/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5141D85-8E99-4C98-A454-BBECE092F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146" y="188640"/>
            <a:ext cx="1707654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88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lvl="0"/>
            <a:br>
              <a:rPr lang="hr-HR" b="1" i="1" dirty="0">
                <a:solidFill>
                  <a:prstClr val="black"/>
                </a:solidFill>
              </a:rPr>
            </a:br>
            <a:r>
              <a:rPr lang="hr-HR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KULTURNO PONAŠANJE</a:t>
            </a:r>
            <a:br>
              <a:rPr lang="hr-HR" b="1" i="1" dirty="0">
                <a:solidFill>
                  <a:prstClr val="black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4038600" cy="4525963"/>
          </a:xfrm>
        </p:spPr>
        <p:txBody>
          <a:bodyPr>
            <a:normAutofit/>
          </a:bodyPr>
          <a:lstStyle/>
          <a:p>
            <a:r>
              <a:rPr lang="hr-HR" dirty="0"/>
              <a:t>uvažavanje moralnih, običajnih i zakonskih normi, stavova, dužnosti </a:t>
            </a:r>
          </a:p>
          <a:p>
            <a:r>
              <a:rPr lang="hr-HR" dirty="0"/>
              <a:t>uljudnost prema roditeljima, starijima, nastavnicima</a:t>
            </a:r>
          </a:p>
          <a:p>
            <a:pPr marL="0" indent="0" algn="ctr">
              <a:buNone/>
            </a:pPr>
            <a:endParaRPr lang="hr-HR" b="1" dirty="0"/>
          </a:p>
        </p:txBody>
      </p:sp>
      <p:pic>
        <p:nvPicPr>
          <p:cNvPr id="1026" name="Picture 2" descr="http://www.os-granesina-zg.skole.hr/NASLOVNICA/Pravila/POZDRA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856" y="1988840"/>
            <a:ext cx="445479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40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br>
              <a:rPr lang="hr-HR" b="1" dirty="0"/>
            </a:br>
            <a:r>
              <a:rPr lang="hr-H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NEKULTURNO PONAŠANJE</a:t>
            </a:r>
            <a:br>
              <a:rPr lang="hr-H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Antisocijalno i izazovno ponašanje </a:t>
            </a:r>
          </a:p>
          <a:p>
            <a:pPr marL="0" indent="0">
              <a:buNone/>
            </a:pPr>
            <a:endParaRPr lang="hr-H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r-H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Nepoštivanje:</a:t>
            </a:r>
            <a:r>
              <a:rPr lang="hr-HR" dirty="0"/>
              <a:t> </a:t>
            </a:r>
          </a:p>
          <a:p>
            <a:pPr marL="0" indent="0">
              <a:buNone/>
            </a:pPr>
            <a:r>
              <a:rPr lang="hr-HR" dirty="0"/>
              <a:t>moralnih, običajnih i</a:t>
            </a:r>
          </a:p>
          <a:p>
            <a:pPr marL="0" indent="0">
              <a:buNone/>
            </a:pPr>
            <a:r>
              <a:rPr lang="hr-HR" dirty="0"/>
              <a:t>zakonskih normi</a:t>
            </a:r>
          </a:p>
          <a:p>
            <a:pPr marL="0" indent="0">
              <a:buNone/>
            </a:pPr>
            <a:r>
              <a:rPr lang="hr-HR" dirty="0"/>
              <a:t>neposlušnost</a:t>
            </a:r>
          </a:p>
          <a:p>
            <a:pPr marL="0" indent="0">
              <a:buNone/>
            </a:pPr>
            <a:r>
              <a:rPr lang="hr-HR" dirty="0"/>
              <a:t>svojeglavost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8" descr="http://vectortoons.com/wp-content/uploads/2014/05/VectorToons-04292014-01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153" y="1600200"/>
            <a:ext cx="223469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164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br>
              <a:rPr lang="hr-HR" b="1" i="1" dirty="0"/>
            </a:br>
            <a:r>
              <a:rPr lang="hr-HR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KULTURNO PONAŠANJE: </a:t>
            </a:r>
            <a:br>
              <a:rPr lang="hr-HR" b="1" i="1" dirty="0"/>
            </a:br>
            <a:endParaRPr lang="hr-HR" b="1" i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1628800"/>
            <a:ext cx="8229600" cy="4937760"/>
          </a:xfrm>
        </p:spPr>
        <p:txBody>
          <a:bodyPr>
            <a:normAutofit/>
          </a:bodyPr>
          <a:lstStyle/>
          <a:p>
            <a:r>
              <a:rPr lang="hr-HR" b="1" dirty="0"/>
              <a:t>koristi se čarobnim riječima</a:t>
            </a:r>
            <a:r>
              <a:rPr lang="hr-HR" dirty="0"/>
              <a:t>: molim, hvala, izvolite, oprostite</a:t>
            </a:r>
          </a:p>
          <a:p>
            <a:r>
              <a:rPr lang="hr-HR" dirty="0"/>
              <a:t>kuca kad ulazi u bilo koji tuđi prostor</a:t>
            </a:r>
          </a:p>
          <a:p>
            <a:r>
              <a:rPr lang="hr-HR" dirty="0"/>
              <a:t>pozdravlja pri prvom susretu i odlasku</a:t>
            </a:r>
          </a:p>
          <a:p>
            <a:r>
              <a:rPr lang="hr-HR" dirty="0"/>
              <a:t>uljudno oslovljava bolesnika s: </a:t>
            </a:r>
          </a:p>
          <a:p>
            <a:pPr marL="0" indent="0">
              <a:buNone/>
            </a:pPr>
            <a:r>
              <a:rPr lang="hr-HR" dirty="0"/>
              <a:t>    gospodin- gospođo</a:t>
            </a:r>
          </a:p>
          <a:p>
            <a:endParaRPr lang="hr-HR" dirty="0"/>
          </a:p>
          <a:p>
            <a:pPr>
              <a:buNone/>
            </a:pPr>
            <a:r>
              <a:rPr lang="hr-HR" b="1" i="1" dirty="0"/>
              <a:t>   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07B81FFE-4CED-4C70-A52F-BD155D41135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01404905"/>
              </p:ext>
            </p:extLst>
          </p:nvPr>
        </p:nvGraphicFramePr>
        <p:xfrm>
          <a:off x="323528" y="1268760"/>
          <a:ext cx="8424936" cy="4741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1681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</TotalTime>
  <Words>620</Words>
  <Application>Microsoft Office PowerPoint</Application>
  <PresentationFormat>Prikaz na zaslonu (4:3)</PresentationFormat>
  <Paragraphs>77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tema</vt:lpstr>
      <vt:lpstr>KULTURNO PONAŠANJE  MEDICINSKE SESTRE</vt:lpstr>
      <vt:lpstr> KULTURNO PONAŠANJE MEDICINSKE SESTRE OBUHVAĆA </vt:lpstr>
      <vt:lpstr>KULTURNO PONAŠANJE/ vladanje sobom</vt:lpstr>
      <vt:lpstr>zadatak 1</vt:lpstr>
      <vt:lpstr>zadatak 2</vt:lpstr>
      <vt:lpstr> KULTURNO PONAŠANJE </vt:lpstr>
      <vt:lpstr> NEKULTURNO PONAŠANJE </vt:lpstr>
      <vt:lpstr> KULTURNO PONAŠANJE:  </vt:lpstr>
      <vt:lpstr>PowerPoint prezentacija</vt:lpstr>
      <vt:lpstr>Bolesnika oslovljavati njegovim imenom i reći mu svoje ime </vt:lpstr>
      <vt:lpstr>Medicinska sestra nikada, ni u kojoj prilici ne smije:</vt:lpstr>
      <vt:lpstr>Pravilan odnos prema  bolesniku, njegovoj obitelji i suradnicima</vt:lpstr>
      <vt:lpstr>Pravilan odnos prema  radu očituje se:</vt:lpstr>
      <vt:lpstr> Etički problemi u zdravstvenoj njezi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Moralne osobine ličnosti</dc:title>
  <dc:creator>Duda</dc:creator>
  <cp:lastModifiedBy>Korisnik</cp:lastModifiedBy>
  <cp:revision>75</cp:revision>
  <dcterms:created xsi:type="dcterms:W3CDTF">2013-10-02T19:10:49Z</dcterms:created>
  <dcterms:modified xsi:type="dcterms:W3CDTF">2020-03-18T10:55:22Z</dcterms:modified>
</cp:coreProperties>
</file>