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7" r:id="rId2"/>
    <p:sldId id="325" r:id="rId3"/>
    <p:sldId id="326" r:id="rId4"/>
    <p:sldId id="313" r:id="rId5"/>
    <p:sldId id="331" r:id="rId6"/>
    <p:sldId id="332" r:id="rId7"/>
    <p:sldId id="324" r:id="rId8"/>
    <p:sldId id="310" r:id="rId9"/>
    <p:sldId id="316" r:id="rId10"/>
    <p:sldId id="335" r:id="rId11"/>
    <p:sldId id="321" r:id="rId12"/>
    <p:sldId id="266" r:id="rId13"/>
    <p:sldId id="319" r:id="rId14"/>
    <p:sldId id="342" r:id="rId15"/>
    <p:sldId id="337" r:id="rId16"/>
    <p:sldId id="260" r:id="rId17"/>
    <p:sldId id="281" r:id="rId18"/>
    <p:sldId id="291" r:id="rId19"/>
    <p:sldId id="271" r:id="rId20"/>
    <p:sldId id="293" r:id="rId21"/>
    <p:sldId id="294" r:id="rId22"/>
    <p:sldId id="304" r:id="rId23"/>
    <p:sldId id="295" r:id="rId24"/>
    <p:sldId id="340" r:id="rId25"/>
    <p:sldId id="341" r:id="rId26"/>
    <p:sldId id="302" r:id="rId27"/>
    <p:sldId id="303" r:id="rId28"/>
    <p:sldId id="287" r:id="rId29"/>
    <p:sldId id="265" r:id="rId30"/>
    <p:sldId id="315" r:id="rId31"/>
    <p:sldId id="259" r:id="rId32"/>
    <p:sldId id="296" r:id="rId33"/>
    <p:sldId id="298" r:id="rId34"/>
    <p:sldId id="297" r:id="rId35"/>
    <p:sldId id="299" r:id="rId36"/>
    <p:sldId id="300" r:id="rId37"/>
    <p:sldId id="268" r:id="rId38"/>
    <p:sldId id="269" r:id="rId39"/>
    <p:sldId id="312" r:id="rId40"/>
    <p:sldId id="306" r:id="rId4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81" d="100"/>
          <a:sy n="81" d="100"/>
        </p:scale>
        <p:origin x="1507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188E6-63C0-4E02-8370-CEB5807EE6B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755E370-142D-4F9F-9DEB-981EC8D69B6A}">
      <dgm:prSet/>
      <dgm:spPr/>
      <dgm:t>
        <a:bodyPr/>
        <a:lstStyle/>
        <a:p>
          <a:r>
            <a:rPr lang="hr-HR" altLang="en-US" b="1" dirty="0"/>
            <a:t>Ženevska formulacija </a:t>
          </a:r>
          <a:r>
            <a:rPr lang="hr-HR" altLang="en-US" dirty="0"/>
            <a:t>Hipokratove zakletve</a:t>
          </a:r>
        </a:p>
      </dgm:t>
    </dgm:pt>
    <dgm:pt modelId="{F406010D-EE7F-42BE-A77D-1B7FCB105106}" type="parTrans" cxnId="{B8804B23-69A6-4377-8B0E-A93200F25EA1}">
      <dgm:prSet/>
      <dgm:spPr/>
      <dgm:t>
        <a:bodyPr/>
        <a:lstStyle/>
        <a:p>
          <a:endParaRPr lang="hr-HR"/>
        </a:p>
      </dgm:t>
    </dgm:pt>
    <dgm:pt modelId="{7D0E1AF8-2C6D-4A9B-AE6F-C6DDAA429D25}" type="sibTrans" cxnId="{B8804B23-69A6-4377-8B0E-A93200F25EA1}">
      <dgm:prSet/>
      <dgm:spPr/>
      <dgm:t>
        <a:bodyPr/>
        <a:lstStyle/>
        <a:p>
          <a:endParaRPr lang="hr-HR"/>
        </a:p>
      </dgm:t>
    </dgm:pt>
    <dgm:pt modelId="{7FF696C6-8A37-4AEC-B9D7-6FDD0BD244F6}">
      <dgm:prSet/>
      <dgm:spPr/>
      <dgm:t>
        <a:bodyPr/>
        <a:lstStyle/>
        <a:p>
          <a:r>
            <a:rPr lang="hr-HR" altLang="en-US" b="1" dirty="0" err="1"/>
            <a:t>Corpus</a:t>
          </a:r>
          <a:r>
            <a:rPr lang="hr-HR" altLang="en-US" b="1" dirty="0"/>
            <a:t> </a:t>
          </a:r>
          <a:r>
            <a:rPr lang="hr-HR" altLang="en-US" b="1" dirty="0" err="1"/>
            <a:t>Hipocraticum</a:t>
          </a:r>
          <a:r>
            <a:rPr lang="hr-HR" altLang="en-US" b="1" dirty="0"/>
            <a:t> </a:t>
          </a:r>
          <a:r>
            <a:rPr lang="hr-HR" altLang="en-US" dirty="0"/>
            <a:t>V. i III.st. </a:t>
          </a:r>
          <a:r>
            <a:rPr lang="hr-HR" altLang="en-US" dirty="0" err="1"/>
            <a:t>p.r.k</a:t>
          </a:r>
          <a:r>
            <a:rPr lang="hr-HR" altLang="en-US" dirty="0"/>
            <a:t>. </a:t>
          </a:r>
        </a:p>
        <a:p>
          <a:r>
            <a:rPr lang="hr-HR" altLang="en-US" dirty="0"/>
            <a:t>(59 dijela čiju okosnicu čini Hipokratova zakletva)</a:t>
          </a:r>
        </a:p>
      </dgm:t>
    </dgm:pt>
    <dgm:pt modelId="{E2ADED43-EF38-4686-BEB0-7EAB1D49BD9E}" type="sibTrans" cxnId="{FB82C66A-F38C-49AA-82D8-88E95AEFC22E}">
      <dgm:prSet/>
      <dgm:spPr/>
      <dgm:t>
        <a:bodyPr/>
        <a:lstStyle/>
        <a:p>
          <a:endParaRPr lang="hr-HR"/>
        </a:p>
      </dgm:t>
    </dgm:pt>
    <dgm:pt modelId="{1666B6D7-E90C-4A18-B794-207C9153E6DB}" type="parTrans" cxnId="{FB82C66A-F38C-49AA-82D8-88E95AEFC22E}">
      <dgm:prSet/>
      <dgm:spPr/>
      <dgm:t>
        <a:bodyPr/>
        <a:lstStyle/>
        <a:p>
          <a:endParaRPr lang="hr-HR"/>
        </a:p>
      </dgm:t>
    </dgm:pt>
    <dgm:pt modelId="{A7A5AED2-4A74-45B4-9F1F-9D22ADF9BFFA}">
      <dgm:prSet/>
      <dgm:spPr/>
      <dgm:t>
        <a:bodyPr/>
        <a:lstStyle/>
        <a:p>
          <a:r>
            <a:rPr lang="hr-HR" altLang="en-US" b="1" dirty="0" err="1"/>
            <a:t>Hamurabijev</a:t>
          </a:r>
          <a:r>
            <a:rPr lang="hr-HR" altLang="en-US" b="1" dirty="0"/>
            <a:t> zako</a:t>
          </a:r>
          <a:r>
            <a:rPr lang="hr-HR" altLang="en-US" dirty="0"/>
            <a:t>nik </a:t>
          </a:r>
          <a:r>
            <a:rPr lang="en-US" altLang="en-US" dirty="0"/>
            <a:t>~</a:t>
          </a:r>
          <a:r>
            <a:rPr lang="hr-HR" altLang="en-US" dirty="0"/>
            <a:t>2100 </a:t>
          </a:r>
          <a:r>
            <a:rPr lang="hr-HR" altLang="en-US" dirty="0" err="1"/>
            <a:t>p.r.k</a:t>
          </a:r>
          <a:r>
            <a:rPr lang="hr-HR" altLang="en-US" dirty="0"/>
            <a:t>.</a:t>
          </a:r>
        </a:p>
      </dgm:t>
    </dgm:pt>
    <dgm:pt modelId="{954996D7-7944-4C1C-B580-5AD94D6EAA81}" type="sibTrans" cxnId="{2C809B75-ED15-4977-9976-B985D109BB26}">
      <dgm:prSet/>
      <dgm:spPr/>
      <dgm:t>
        <a:bodyPr/>
        <a:lstStyle/>
        <a:p>
          <a:endParaRPr lang="hr-HR"/>
        </a:p>
      </dgm:t>
    </dgm:pt>
    <dgm:pt modelId="{D492CFA7-4ACB-4F9C-9278-E255A1D057B8}" type="parTrans" cxnId="{2C809B75-ED15-4977-9976-B985D109BB26}">
      <dgm:prSet/>
      <dgm:spPr/>
      <dgm:t>
        <a:bodyPr/>
        <a:lstStyle/>
        <a:p>
          <a:endParaRPr lang="hr-HR"/>
        </a:p>
      </dgm:t>
    </dgm:pt>
    <dgm:pt modelId="{D7E7B29A-C406-4FB0-8067-50D13C317541}" type="pres">
      <dgm:prSet presAssocID="{BFF188E6-63C0-4E02-8370-CEB5807EE6B4}" presName="vert0" presStyleCnt="0">
        <dgm:presLayoutVars>
          <dgm:dir/>
          <dgm:animOne val="branch"/>
          <dgm:animLvl val="lvl"/>
        </dgm:presLayoutVars>
      </dgm:prSet>
      <dgm:spPr/>
    </dgm:pt>
    <dgm:pt modelId="{9C7CC5BC-3D3E-45C6-A394-357008CFCF21}" type="pres">
      <dgm:prSet presAssocID="{A7A5AED2-4A74-45B4-9F1F-9D22ADF9BFFA}" presName="thickLine" presStyleLbl="alignNode1" presStyleIdx="0" presStyleCnt="3"/>
      <dgm:spPr/>
    </dgm:pt>
    <dgm:pt modelId="{A4039A45-23C5-4162-8899-3A522ED32588}" type="pres">
      <dgm:prSet presAssocID="{A7A5AED2-4A74-45B4-9F1F-9D22ADF9BFFA}" presName="horz1" presStyleCnt="0"/>
      <dgm:spPr/>
    </dgm:pt>
    <dgm:pt modelId="{8E1955E5-4A84-4D15-B21C-2D7BFB45EA26}" type="pres">
      <dgm:prSet presAssocID="{A7A5AED2-4A74-45B4-9F1F-9D22ADF9BFFA}" presName="tx1" presStyleLbl="revTx" presStyleIdx="0" presStyleCnt="3"/>
      <dgm:spPr/>
    </dgm:pt>
    <dgm:pt modelId="{D5AAA145-6761-402F-9CBF-DBF8B13CDB16}" type="pres">
      <dgm:prSet presAssocID="{A7A5AED2-4A74-45B4-9F1F-9D22ADF9BFFA}" presName="vert1" presStyleCnt="0"/>
      <dgm:spPr/>
    </dgm:pt>
    <dgm:pt modelId="{B718467F-BDCE-40E9-AF14-CDD580F81933}" type="pres">
      <dgm:prSet presAssocID="{7FF696C6-8A37-4AEC-B9D7-6FDD0BD244F6}" presName="thickLine" presStyleLbl="alignNode1" presStyleIdx="1" presStyleCnt="3"/>
      <dgm:spPr/>
    </dgm:pt>
    <dgm:pt modelId="{729161E5-68F5-47F6-A2A5-D8E2F899B18B}" type="pres">
      <dgm:prSet presAssocID="{7FF696C6-8A37-4AEC-B9D7-6FDD0BD244F6}" presName="horz1" presStyleCnt="0"/>
      <dgm:spPr/>
    </dgm:pt>
    <dgm:pt modelId="{D9A22D55-7418-49F7-AE9A-3E09447EE1C4}" type="pres">
      <dgm:prSet presAssocID="{7FF696C6-8A37-4AEC-B9D7-6FDD0BD244F6}" presName="tx1" presStyleLbl="revTx" presStyleIdx="1" presStyleCnt="3"/>
      <dgm:spPr/>
    </dgm:pt>
    <dgm:pt modelId="{133ED951-0E2D-4240-8844-3951C905F07C}" type="pres">
      <dgm:prSet presAssocID="{7FF696C6-8A37-4AEC-B9D7-6FDD0BD244F6}" presName="vert1" presStyleCnt="0"/>
      <dgm:spPr/>
    </dgm:pt>
    <dgm:pt modelId="{2E92A778-E998-4931-8A9B-5D0936D8F63F}" type="pres">
      <dgm:prSet presAssocID="{5755E370-142D-4F9F-9DEB-981EC8D69B6A}" presName="thickLine" presStyleLbl="alignNode1" presStyleIdx="2" presStyleCnt="3"/>
      <dgm:spPr/>
    </dgm:pt>
    <dgm:pt modelId="{B6699D90-4E91-42F5-B4F7-762B94163786}" type="pres">
      <dgm:prSet presAssocID="{5755E370-142D-4F9F-9DEB-981EC8D69B6A}" presName="horz1" presStyleCnt="0"/>
      <dgm:spPr/>
    </dgm:pt>
    <dgm:pt modelId="{36C74D8C-E888-4C1B-839E-6CD14A565120}" type="pres">
      <dgm:prSet presAssocID="{5755E370-142D-4F9F-9DEB-981EC8D69B6A}" presName="tx1" presStyleLbl="revTx" presStyleIdx="2" presStyleCnt="3"/>
      <dgm:spPr/>
    </dgm:pt>
    <dgm:pt modelId="{AACDFE77-F0D0-4033-9ED6-9F4BAC386ED1}" type="pres">
      <dgm:prSet presAssocID="{5755E370-142D-4F9F-9DEB-981EC8D69B6A}" presName="vert1" presStyleCnt="0"/>
      <dgm:spPr/>
    </dgm:pt>
  </dgm:ptLst>
  <dgm:cxnLst>
    <dgm:cxn modelId="{BBAF9120-38B0-4BA5-886B-4DCCCC851A8A}" type="presOf" srcId="{BFF188E6-63C0-4E02-8370-CEB5807EE6B4}" destId="{D7E7B29A-C406-4FB0-8067-50D13C317541}" srcOrd="0" destOrd="0" presId="urn:microsoft.com/office/officeart/2008/layout/LinedList"/>
    <dgm:cxn modelId="{B8804B23-69A6-4377-8B0E-A93200F25EA1}" srcId="{BFF188E6-63C0-4E02-8370-CEB5807EE6B4}" destId="{5755E370-142D-4F9F-9DEB-981EC8D69B6A}" srcOrd="2" destOrd="0" parTransId="{F406010D-EE7F-42BE-A77D-1B7FCB105106}" sibTransId="{7D0E1AF8-2C6D-4A9B-AE6F-C6DDAA429D25}"/>
    <dgm:cxn modelId="{7136E539-9DD4-448E-8CE1-BA573AD4BE81}" type="presOf" srcId="{5755E370-142D-4F9F-9DEB-981EC8D69B6A}" destId="{36C74D8C-E888-4C1B-839E-6CD14A565120}" srcOrd="0" destOrd="0" presId="urn:microsoft.com/office/officeart/2008/layout/LinedList"/>
    <dgm:cxn modelId="{FB82C66A-F38C-49AA-82D8-88E95AEFC22E}" srcId="{BFF188E6-63C0-4E02-8370-CEB5807EE6B4}" destId="{7FF696C6-8A37-4AEC-B9D7-6FDD0BD244F6}" srcOrd="1" destOrd="0" parTransId="{1666B6D7-E90C-4A18-B794-207C9153E6DB}" sibTransId="{E2ADED43-EF38-4686-BEB0-7EAB1D49BD9E}"/>
    <dgm:cxn modelId="{C6DB2C72-A65E-4198-B76F-0FD1C9C5D3B8}" type="presOf" srcId="{A7A5AED2-4A74-45B4-9F1F-9D22ADF9BFFA}" destId="{8E1955E5-4A84-4D15-B21C-2D7BFB45EA26}" srcOrd="0" destOrd="0" presId="urn:microsoft.com/office/officeart/2008/layout/LinedList"/>
    <dgm:cxn modelId="{2C809B75-ED15-4977-9976-B985D109BB26}" srcId="{BFF188E6-63C0-4E02-8370-CEB5807EE6B4}" destId="{A7A5AED2-4A74-45B4-9F1F-9D22ADF9BFFA}" srcOrd="0" destOrd="0" parTransId="{D492CFA7-4ACB-4F9C-9278-E255A1D057B8}" sibTransId="{954996D7-7944-4C1C-B580-5AD94D6EAA81}"/>
    <dgm:cxn modelId="{DDE159A3-E6E0-4D36-BDC4-0B3F22536889}" type="presOf" srcId="{7FF696C6-8A37-4AEC-B9D7-6FDD0BD244F6}" destId="{D9A22D55-7418-49F7-AE9A-3E09447EE1C4}" srcOrd="0" destOrd="0" presId="urn:microsoft.com/office/officeart/2008/layout/LinedList"/>
    <dgm:cxn modelId="{EE8C57A8-D928-4C8C-9991-188CFADD5A72}" type="presParOf" srcId="{D7E7B29A-C406-4FB0-8067-50D13C317541}" destId="{9C7CC5BC-3D3E-45C6-A394-357008CFCF21}" srcOrd="0" destOrd="0" presId="urn:microsoft.com/office/officeart/2008/layout/LinedList"/>
    <dgm:cxn modelId="{B112D79E-D4AC-426F-B26F-D86F72F749A1}" type="presParOf" srcId="{D7E7B29A-C406-4FB0-8067-50D13C317541}" destId="{A4039A45-23C5-4162-8899-3A522ED32588}" srcOrd="1" destOrd="0" presId="urn:microsoft.com/office/officeart/2008/layout/LinedList"/>
    <dgm:cxn modelId="{5FA2BECE-A49C-4D31-ADF7-C538B43112E8}" type="presParOf" srcId="{A4039A45-23C5-4162-8899-3A522ED32588}" destId="{8E1955E5-4A84-4D15-B21C-2D7BFB45EA26}" srcOrd="0" destOrd="0" presId="urn:microsoft.com/office/officeart/2008/layout/LinedList"/>
    <dgm:cxn modelId="{FA03E97C-F803-4A5B-A207-FDF0D44369B0}" type="presParOf" srcId="{A4039A45-23C5-4162-8899-3A522ED32588}" destId="{D5AAA145-6761-402F-9CBF-DBF8B13CDB16}" srcOrd="1" destOrd="0" presId="urn:microsoft.com/office/officeart/2008/layout/LinedList"/>
    <dgm:cxn modelId="{50839C42-349A-4B8D-BABF-559F1417DE7E}" type="presParOf" srcId="{D7E7B29A-C406-4FB0-8067-50D13C317541}" destId="{B718467F-BDCE-40E9-AF14-CDD580F81933}" srcOrd="2" destOrd="0" presId="urn:microsoft.com/office/officeart/2008/layout/LinedList"/>
    <dgm:cxn modelId="{93F7C1C0-50FC-4499-94D4-210F727927E6}" type="presParOf" srcId="{D7E7B29A-C406-4FB0-8067-50D13C317541}" destId="{729161E5-68F5-47F6-A2A5-D8E2F899B18B}" srcOrd="3" destOrd="0" presId="urn:microsoft.com/office/officeart/2008/layout/LinedList"/>
    <dgm:cxn modelId="{9D857DCD-4146-487B-874A-BF1FAD193129}" type="presParOf" srcId="{729161E5-68F5-47F6-A2A5-D8E2F899B18B}" destId="{D9A22D55-7418-49F7-AE9A-3E09447EE1C4}" srcOrd="0" destOrd="0" presId="urn:microsoft.com/office/officeart/2008/layout/LinedList"/>
    <dgm:cxn modelId="{4A2232C9-4C6C-4ECF-B901-E5D5AD47362F}" type="presParOf" srcId="{729161E5-68F5-47F6-A2A5-D8E2F899B18B}" destId="{133ED951-0E2D-4240-8844-3951C905F07C}" srcOrd="1" destOrd="0" presId="urn:microsoft.com/office/officeart/2008/layout/LinedList"/>
    <dgm:cxn modelId="{6CE5C1DD-9691-4337-9CBB-689E026327DE}" type="presParOf" srcId="{D7E7B29A-C406-4FB0-8067-50D13C317541}" destId="{2E92A778-E998-4931-8A9B-5D0936D8F63F}" srcOrd="4" destOrd="0" presId="urn:microsoft.com/office/officeart/2008/layout/LinedList"/>
    <dgm:cxn modelId="{B1BB4BAB-656B-41C6-B4A6-A2168FBBC7B9}" type="presParOf" srcId="{D7E7B29A-C406-4FB0-8067-50D13C317541}" destId="{B6699D90-4E91-42F5-B4F7-762B94163786}" srcOrd="5" destOrd="0" presId="urn:microsoft.com/office/officeart/2008/layout/LinedList"/>
    <dgm:cxn modelId="{937BCA9E-5030-4B7E-877A-356BAABD877F}" type="presParOf" srcId="{B6699D90-4E91-42F5-B4F7-762B94163786}" destId="{36C74D8C-E888-4C1B-839E-6CD14A565120}" srcOrd="0" destOrd="0" presId="urn:microsoft.com/office/officeart/2008/layout/LinedList"/>
    <dgm:cxn modelId="{7C24481C-FABA-4658-9091-3F0C2EE9BFA0}" type="presParOf" srcId="{B6699D90-4E91-42F5-B4F7-762B94163786}" destId="{AACDFE77-F0D0-4033-9ED6-9F4BAC386ED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D62AC7-6A01-4E70-A8CA-559DF33DCFF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54533F8-EF37-4F4C-9652-4C3CC7F3D233}">
      <dgm:prSet/>
      <dgm:spPr/>
      <dgm:t>
        <a:bodyPr/>
        <a:lstStyle/>
        <a:p>
          <a:r>
            <a:rPr lang="hr-HR" dirty="0"/>
            <a:t>je bila pretežno u krugovima </a:t>
          </a:r>
          <a:r>
            <a:rPr lang="hr-HR" b="1" dirty="0"/>
            <a:t>misticizma -  religije </a:t>
          </a:r>
          <a:r>
            <a:rPr lang="hr-HR" dirty="0"/>
            <a:t>te je sadržavala rituale jer se vjerovalo da je svaka bolest povezana s nekim demonom</a:t>
          </a:r>
        </a:p>
      </dgm:t>
    </dgm:pt>
    <dgm:pt modelId="{13601F04-5CAC-4746-BBCB-BFAF32950A0E}" type="parTrans" cxnId="{044DC632-CC01-48D8-94F2-F5651E05F55A}">
      <dgm:prSet/>
      <dgm:spPr/>
      <dgm:t>
        <a:bodyPr/>
        <a:lstStyle/>
        <a:p>
          <a:endParaRPr lang="hr-HR"/>
        </a:p>
      </dgm:t>
    </dgm:pt>
    <dgm:pt modelId="{4ABC25A4-7186-45FF-A4B5-0CE673EBFD72}" type="sibTrans" cxnId="{044DC632-CC01-48D8-94F2-F5651E05F55A}">
      <dgm:prSet/>
      <dgm:spPr/>
      <dgm:t>
        <a:bodyPr/>
        <a:lstStyle/>
        <a:p>
          <a:endParaRPr lang="hr-HR"/>
        </a:p>
      </dgm:t>
    </dgm:pt>
    <dgm:pt modelId="{008ADD1C-1669-4085-B77E-69D1C651E382}">
      <dgm:prSet/>
      <dgm:spPr/>
      <dgm:t>
        <a:bodyPr/>
        <a:lstStyle/>
        <a:p>
          <a:r>
            <a:rPr lang="hr-HR"/>
            <a:t>Babilonci su najviše vjerovali u moć jetre, koja se smatrala izvorom života, krvi i središtem duše</a:t>
          </a:r>
          <a:endParaRPr lang="hr-HR" dirty="0"/>
        </a:p>
      </dgm:t>
    </dgm:pt>
    <dgm:pt modelId="{5FAE151F-9955-41F8-B166-E7C0AC691A00}" type="parTrans" cxnId="{BA0C1192-8DB1-404C-BFF3-4D11DB78252E}">
      <dgm:prSet/>
      <dgm:spPr/>
      <dgm:t>
        <a:bodyPr/>
        <a:lstStyle/>
        <a:p>
          <a:endParaRPr lang="hr-HR"/>
        </a:p>
      </dgm:t>
    </dgm:pt>
    <dgm:pt modelId="{664F6BDF-C69C-46A1-9CE5-FDF11BB6564A}" type="sibTrans" cxnId="{BA0C1192-8DB1-404C-BFF3-4D11DB78252E}">
      <dgm:prSet/>
      <dgm:spPr/>
      <dgm:t>
        <a:bodyPr/>
        <a:lstStyle/>
        <a:p>
          <a:endParaRPr lang="hr-HR"/>
        </a:p>
      </dgm:t>
    </dgm:pt>
    <dgm:pt modelId="{C190B5FA-F14D-45BC-A65B-3DEDFBABB988}">
      <dgm:prSet/>
      <dgm:spPr/>
      <dgm:t>
        <a:bodyPr/>
        <a:lstStyle/>
        <a:p>
          <a:r>
            <a:rPr lang="hr-HR"/>
            <a:t>Životinjska se jetra koristila u svrhu raznih prognoza, gatanja i predviđanja tijeka bolesti, no i ostalih stvari poput ishoda žetve itd. </a:t>
          </a:r>
          <a:endParaRPr lang="hr-HR" dirty="0"/>
        </a:p>
      </dgm:t>
    </dgm:pt>
    <dgm:pt modelId="{7936DD88-11D9-4BD5-A119-505AF8C6240A}" type="parTrans" cxnId="{03E368BB-F9F9-4DFA-B0C7-D0BFF41298B7}">
      <dgm:prSet/>
      <dgm:spPr/>
      <dgm:t>
        <a:bodyPr/>
        <a:lstStyle/>
        <a:p>
          <a:endParaRPr lang="hr-HR"/>
        </a:p>
      </dgm:t>
    </dgm:pt>
    <dgm:pt modelId="{8079EF37-42F4-4A72-943A-E7410047B175}" type="sibTrans" cxnId="{03E368BB-F9F9-4DFA-B0C7-D0BFF41298B7}">
      <dgm:prSet/>
      <dgm:spPr/>
      <dgm:t>
        <a:bodyPr/>
        <a:lstStyle/>
        <a:p>
          <a:endParaRPr lang="hr-HR"/>
        </a:p>
      </dgm:t>
    </dgm:pt>
    <dgm:pt modelId="{A877F1F2-4260-41F2-899E-40A07C8EBD0E}">
      <dgm:prSet/>
      <dgm:spPr/>
      <dgm:t>
        <a:bodyPr/>
        <a:lstStyle/>
        <a:p>
          <a:r>
            <a:rPr lang="hr-HR"/>
            <a:t>Babilonci su vjerovali i u prognoze temeljene na izgledu njihove tek novorođene djece - ukoliko bi se dijete rodilo s kakvom poteškoćom to su smatrali velikim znakom nadolazeće nesreće i nestabilnog zdravlja</a:t>
          </a:r>
          <a:endParaRPr lang="hr-HR" dirty="0"/>
        </a:p>
      </dgm:t>
    </dgm:pt>
    <dgm:pt modelId="{FC3BDE09-98EA-4454-B461-EF28ED5EE092}" type="parTrans" cxnId="{BFBEC44B-C4A8-495A-9489-56585BB41AF2}">
      <dgm:prSet/>
      <dgm:spPr/>
      <dgm:t>
        <a:bodyPr/>
        <a:lstStyle/>
        <a:p>
          <a:endParaRPr lang="hr-HR"/>
        </a:p>
      </dgm:t>
    </dgm:pt>
    <dgm:pt modelId="{F562C375-B976-44C3-A5C0-6BDEC4A2B88B}" type="sibTrans" cxnId="{BFBEC44B-C4A8-495A-9489-56585BB41AF2}">
      <dgm:prSet/>
      <dgm:spPr/>
      <dgm:t>
        <a:bodyPr/>
        <a:lstStyle/>
        <a:p>
          <a:endParaRPr lang="hr-HR"/>
        </a:p>
      </dgm:t>
    </dgm:pt>
    <dgm:pt modelId="{E63F2F54-1853-4469-867D-CC102809F531}" type="pres">
      <dgm:prSet presAssocID="{3FD62AC7-6A01-4E70-A8CA-559DF33DCFF8}" presName="vert0" presStyleCnt="0">
        <dgm:presLayoutVars>
          <dgm:dir/>
          <dgm:animOne val="branch"/>
          <dgm:animLvl val="lvl"/>
        </dgm:presLayoutVars>
      </dgm:prSet>
      <dgm:spPr/>
    </dgm:pt>
    <dgm:pt modelId="{C9D481F8-92B0-498D-8D17-08BCD4F6A9B8}" type="pres">
      <dgm:prSet presAssocID="{F54533F8-EF37-4F4C-9652-4C3CC7F3D233}" presName="thickLine" presStyleLbl="alignNode1" presStyleIdx="0" presStyleCnt="4"/>
      <dgm:spPr/>
    </dgm:pt>
    <dgm:pt modelId="{05C2D42E-E3C7-4D94-9044-5F89D9B3A27D}" type="pres">
      <dgm:prSet presAssocID="{F54533F8-EF37-4F4C-9652-4C3CC7F3D233}" presName="horz1" presStyleCnt="0"/>
      <dgm:spPr/>
    </dgm:pt>
    <dgm:pt modelId="{D3E06C05-41EC-4F11-B1E7-8017A1475188}" type="pres">
      <dgm:prSet presAssocID="{F54533F8-EF37-4F4C-9652-4C3CC7F3D233}" presName="tx1" presStyleLbl="revTx" presStyleIdx="0" presStyleCnt="4"/>
      <dgm:spPr/>
    </dgm:pt>
    <dgm:pt modelId="{0A5508E1-6A29-4A92-ADEC-093EEA909176}" type="pres">
      <dgm:prSet presAssocID="{F54533F8-EF37-4F4C-9652-4C3CC7F3D233}" presName="vert1" presStyleCnt="0"/>
      <dgm:spPr/>
    </dgm:pt>
    <dgm:pt modelId="{0751FA5F-D470-4866-969F-94BFE77D6D4C}" type="pres">
      <dgm:prSet presAssocID="{008ADD1C-1669-4085-B77E-69D1C651E382}" presName="thickLine" presStyleLbl="alignNode1" presStyleIdx="1" presStyleCnt="4"/>
      <dgm:spPr/>
    </dgm:pt>
    <dgm:pt modelId="{70C5C073-1752-4925-AC95-47A5DBE55C38}" type="pres">
      <dgm:prSet presAssocID="{008ADD1C-1669-4085-B77E-69D1C651E382}" presName="horz1" presStyleCnt="0"/>
      <dgm:spPr/>
    </dgm:pt>
    <dgm:pt modelId="{5A114A75-9D34-4FDE-AD84-295069C54832}" type="pres">
      <dgm:prSet presAssocID="{008ADD1C-1669-4085-B77E-69D1C651E382}" presName="tx1" presStyleLbl="revTx" presStyleIdx="1" presStyleCnt="4"/>
      <dgm:spPr/>
    </dgm:pt>
    <dgm:pt modelId="{F137E77B-49AE-4663-8B02-88C3DDE7D411}" type="pres">
      <dgm:prSet presAssocID="{008ADD1C-1669-4085-B77E-69D1C651E382}" presName="vert1" presStyleCnt="0"/>
      <dgm:spPr/>
    </dgm:pt>
    <dgm:pt modelId="{B78E1239-FBB6-4994-BEE4-8B2DCE75CDFA}" type="pres">
      <dgm:prSet presAssocID="{C190B5FA-F14D-45BC-A65B-3DEDFBABB988}" presName="thickLine" presStyleLbl="alignNode1" presStyleIdx="2" presStyleCnt="4"/>
      <dgm:spPr/>
    </dgm:pt>
    <dgm:pt modelId="{B514B6CC-236B-4BF6-906A-1DCCA00D9485}" type="pres">
      <dgm:prSet presAssocID="{C190B5FA-F14D-45BC-A65B-3DEDFBABB988}" presName="horz1" presStyleCnt="0"/>
      <dgm:spPr/>
    </dgm:pt>
    <dgm:pt modelId="{53857480-4352-45BE-8C7B-C84E07F3F74F}" type="pres">
      <dgm:prSet presAssocID="{C190B5FA-F14D-45BC-A65B-3DEDFBABB988}" presName="tx1" presStyleLbl="revTx" presStyleIdx="2" presStyleCnt="4"/>
      <dgm:spPr/>
    </dgm:pt>
    <dgm:pt modelId="{B4FF2649-5686-43D0-89BC-575DFBB1E1CB}" type="pres">
      <dgm:prSet presAssocID="{C190B5FA-F14D-45BC-A65B-3DEDFBABB988}" presName="vert1" presStyleCnt="0"/>
      <dgm:spPr/>
    </dgm:pt>
    <dgm:pt modelId="{BCC1A4BA-E2ED-4FBC-AD72-91154C1EB325}" type="pres">
      <dgm:prSet presAssocID="{A877F1F2-4260-41F2-899E-40A07C8EBD0E}" presName="thickLine" presStyleLbl="alignNode1" presStyleIdx="3" presStyleCnt="4"/>
      <dgm:spPr/>
    </dgm:pt>
    <dgm:pt modelId="{574DC759-359B-4126-A1C9-801344B010E7}" type="pres">
      <dgm:prSet presAssocID="{A877F1F2-4260-41F2-899E-40A07C8EBD0E}" presName="horz1" presStyleCnt="0"/>
      <dgm:spPr/>
    </dgm:pt>
    <dgm:pt modelId="{D26389BE-DDF8-47D8-B595-8A3223BF9165}" type="pres">
      <dgm:prSet presAssocID="{A877F1F2-4260-41F2-899E-40A07C8EBD0E}" presName="tx1" presStyleLbl="revTx" presStyleIdx="3" presStyleCnt="4"/>
      <dgm:spPr/>
    </dgm:pt>
    <dgm:pt modelId="{2F017473-CFB8-4873-AB03-2F8CE26741E8}" type="pres">
      <dgm:prSet presAssocID="{A877F1F2-4260-41F2-899E-40A07C8EBD0E}" presName="vert1" presStyleCnt="0"/>
      <dgm:spPr/>
    </dgm:pt>
  </dgm:ptLst>
  <dgm:cxnLst>
    <dgm:cxn modelId="{0393D113-EA2C-44CF-A49B-5926CDB0ED2E}" type="presOf" srcId="{A877F1F2-4260-41F2-899E-40A07C8EBD0E}" destId="{D26389BE-DDF8-47D8-B595-8A3223BF9165}" srcOrd="0" destOrd="0" presId="urn:microsoft.com/office/officeart/2008/layout/LinedList"/>
    <dgm:cxn modelId="{6D858323-1E53-4FDF-8C82-8C90CE03968B}" type="presOf" srcId="{3FD62AC7-6A01-4E70-A8CA-559DF33DCFF8}" destId="{E63F2F54-1853-4469-867D-CC102809F531}" srcOrd="0" destOrd="0" presId="urn:microsoft.com/office/officeart/2008/layout/LinedList"/>
    <dgm:cxn modelId="{4B3ABD29-33A5-4212-9D71-7A428F9CDA65}" type="presOf" srcId="{008ADD1C-1669-4085-B77E-69D1C651E382}" destId="{5A114A75-9D34-4FDE-AD84-295069C54832}" srcOrd="0" destOrd="0" presId="urn:microsoft.com/office/officeart/2008/layout/LinedList"/>
    <dgm:cxn modelId="{044DC632-CC01-48D8-94F2-F5651E05F55A}" srcId="{3FD62AC7-6A01-4E70-A8CA-559DF33DCFF8}" destId="{F54533F8-EF37-4F4C-9652-4C3CC7F3D233}" srcOrd="0" destOrd="0" parTransId="{13601F04-5CAC-4746-BBCB-BFAF32950A0E}" sibTransId="{4ABC25A4-7186-45FF-A4B5-0CE673EBFD72}"/>
    <dgm:cxn modelId="{BFBEC44B-C4A8-495A-9489-56585BB41AF2}" srcId="{3FD62AC7-6A01-4E70-A8CA-559DF33DCFF8}" destId="{A877F1F2-4260-41F2-899E-40A07C8EBD0E}" srcOrd="3" destOrd="0" parTransId="{FC3BDE09-98EA-4454-B461-EF28ED5EE092}" sibTransId="{F562C375-B976-44C3-A5C0-6BDEC4A2B88B}"/>
    <dgm:cxn modelId="{C740B050-DAA7-4E33-B51A-664DA2D0BCE2}" type="presOf" srcId="{F54533F8-EF37-4F4C-9652-4C3CC7F3D233}" destId="{D3E06C05-41EC-4F11-B1E7-8017A1475188}" srcOrd="0" destOrd="0" presId="urn:microsoft.com/office/officeart/2008/layout/LinedList"/>
    <dgm:cxn modelId="{BA0C1192-8DB1-404C-BFF3-4D11DB78252E}" srcId="{3FD62AC7-6A01-4E70-A8CA-559DF33DCFF8}" destId="{008ADD1C-1669-4085-B77E-69D1C651E382}" srcOrd="1" destOrd="0" parTransId="{5FAE151F-9955-41F8-B166-E7C0AC691A00}" sibTransId="{664F6BDF-C69C-46A1-9CE5-FDF11BB6564A}"/>
    <dgm:cxn modelId="{99C2D2A2-AAF3-44AF-A748-EE71D1E308BD}" type="presOf" srcId="{C190B5FA-F14D-45BC-A65B-3DEDFBABB988}" destId="{53857480-4352-45BE-8C7B-C84E07F3F74F}" srcOrd="0" destOrd="0" presId="urn:microsoft.com/office/officeart/2008/layout/LinedList"/>
    <dgm:cxn modelId="{03E368BB-F9F9-4DFA-B0C7-D0BFF41298B7}" srcId="{3FD62AC7-6A01-4E70-A8CA-559DF33DCFF8}" destId="{C190B5FA-F14D-45BC-A65B-3DEDFBABB988}" srcOrd="2" destOrd="0" parTransId="{7936DD88-11D9-4BD5-A119-505AF8C6240A}" sibTransId="{8079EF37-42F4-4A72-943A-E7410047B175}"/>
    <dgm:cxn modelId="{1072D117-64E9-487C-BAF2-2A628B55FAA8}" type="presParOf" srcId="{E63F2F54-1853-4469-867D-CC102809F531}" destId="{C9D481F8-92B0-498D-8D17-08BCD4F6A9B8}" srcOrd="0" destOrd="0" presId="urn:microsoft.com/office/officeart/2008/layout/LinedList"/>
    <dgm:cxn modelId="{C45CC87D-CC4F-4401-AB57-D90BD65B95F0}" type="presParOf" srcId="{E63F2F54-1853-4469-867D-CC102809F531}" destId="{05C2D42E-E3C7-4D94-9044-5F89D9B3A27D}" srcOrd="1" destOrd="0" presId="urn:microsoft.com/office/officeart/2008/layout/LinedList"/>
    <dgm:cxn modelId="{4419EF5D-0286-40F7-8DDF-38DAAA11577B}" type="presParOf" srcId="{05C2D42E-E3C7-4D94-9044-5F89D9B3A27D}" destId="{D3E06C05-41EC-4F11-B1E7-8017A1475188}" srcOrd="0" destOrd="0" presId="urn:microsoft.com/office/officeart/2008/layout/LinedList"/>
    <dgm:cxn modelId="{155E6A76-916F-47FA-A82B-342FA496C0A0}" type="presParOf" srcId="{05C2D42E-E3C7-4D94-9044-5F89D9B3A27D}" destId="{0A5508E1-6A29-4A92-ADEC-093EEA909176}" srcOrd="1" destOrd="0" presId="urn:microsoft.com/office/officeart/2008/layout/LinedList"/>
    <dgm:cxn modelId="{B04B3485-7CB5-4090-BB23-A3A917F261D4}" type="presParOf" srcId="{E63F2F54-1853-4469-867D-CC102809F531}" destId="{0751FA5F-D470-4866-969F-94BFE77D6D4C}" srcOrd="2" destOrd="0" presId="urn:microsoft.com/office/officeart/2008/layout/LinedList"/>
    <dgm:cxn modelId="{2E443063-511B-4F85-96F6-2B5ABAE5C71B}" type="presParOf" srcId="{E63F2F54-1853-4469-867D-CC102809F531}" destId="{70C5C073-1752-4925-AC95-47A5DBE55C38}" srcOrd="3" destOrd="0" presId="urn:microsoft.com/office/officeart/2008/layout/LinedList"/>
    <dgm:cxn modelId="{05996D91-7222-4A7E-89B9-58A239BDEE03}" type="presParOf" srcId="{70C5C073-1752-4925-AC95-47A5DBE55C38}" destId="{5A114A75-9D34-4FDE-AD84-295069C54832}" srcOrd="0" destOrd="0" presId="urn:microsoft.com/office/officeart/2008/layout/LinedList"/>
    <dgm:cxn modelId="{A372917C-E5A5-403B-8C19-94F8DF3B6818}" type="presParOf" srcId="{70C5C073-1752-4925-AC95-47A5DBE55C38}" destId="{F137E77B-49AE-4663-8B02-88C3DDE7D411}" srcOrd="1" destOrd="0" presId="urn:microsoft.com/office/officeart/2008/layout/LinedList"/>
    <dgm:cxn modelId="{03B94651-EF38-4B30-B0C3-4D264E8FE9EA}" type="presParOf" srcId="{E63F2F54-1853-4469-867D-CC102809F531}" destId="{B78E1239-FBB6-4994-BEE4-8B2DCE75CDFA}" srcOrd="4" destOrd="0" presId="urn:microsoft.com/office/officeart/2008/layout/LinedList"/>
    <dgm:cxn modelId="{2A5E211A-9B72-4C9A-A48B-2BB6A8799532}" type="presParOf" srcId="{E63F2F54-1853-4469-867D-CC102809F531}" destId="{B514B6CC-236B-4BF6-906A-1DCCA00D9485}" srcOrd="5" destOrd="0" presId="urn:microsoft.com/office/officeart/2008/layout/LinedList"/>
    <dgm:cxn modelId="{132F8A9B-016A-4236-8A45-9BC242B908E0}" type="presParOf" srcId="{B514B6CC-236B-4BF6-906A-1DCCA00D9485}" destId="{53857480-4352-45BE-8C7B-C84E07F3F74F}" srcOrd="0" destOrd="0" presId="urn:microsoft.com/office/officeart/2008/layout/LinedList"/>
    <dgm:cxn modelId="{DEC27D94-B5A5-4E2D-9648-66697E0198BC}" type="presParOf" srcId="{B514B6CC-236B-4BF6-906A-1DCCA00D9485}" destId="{B4FF2649-5686-43D0-89BC-575DFBB1E1CB}" srcOrd="1" destOrd="0" presId="urn:microsoft.com/office/officeart/2008/layout/LinedList"/>
    <dgm:cxn modelId="{3AD81355-C6DA-4D0D-80D9-3B679B2A832C}" type="presParOf" srcId="{E63F2F54-1853-4469-867D-CC102809F531}" destId="{BCC1A4BA-E2ED-4FBC-AD72-91154C1EB325}" srcOrd="6" destOrd="0" presId="urn:microsoft.com/office/officeart/2008/layout/LinedList"/>
    <dgm:cxn modelId="{161FC09F-B8F5-4199-A659-B016802CD51B}" type="presParOf" srcId="{E63F2F54-1853-4469-867D-CC102809F531}" destId="{574DC759-359B-4126-A1C9-801344B010E7}" srcOrd="7" destOrd="0" presId="urn:microsoft.com/office/officeart/2008/layout/LinedList"/>
    <dgm:cxn modelId="{72C8EC4A-0CCD-4FDF-90DB-45BE07EC65AC}" type="presParOf" srcId="{574DC759-359B-4126-A1C9-801344B010E7}" destId="{D26389BE-DDF8-47D8-B595-8A3223BF9165}" srcOrd="0" destOrd="0" presId="urn:microsoft.com/office/officeart/2008/layout/LinedList"/>
    <dgm:cxn modelId="{E6EB4426-61DD-46F7-A197-2666893607E0}" type="presParOf" srcId="{574DC759-359B-4126-A1C9-801344B010E7}" destId="{2F017473-CFB8-4873-AB03-2F8CE26741E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02287A-FC4C-4D17-89A8-8E72F3E2743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4E1FBB86-CA20-4239-971A-96482BD883D7}">
      <dgm:prSet/>
      <dgm:spPr/>
      <dgm:t>
        <a:bodyPr/>
        <a:lstStyle/>
        <a:p>
          <a:r>
            <a:rPr lang="hr-HR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Danas nam je lako posegnuti za lijekom ili otići k liječniku kad god se osjećamo slabo, iznemoglo i boležljivo</a:t>
          </a:r>
        </a:p>
      </dgm:t>
    </dgm:pt>
    <dgm:pt modelId="{860B3605-38FE-4AEF-BCDE-4666115701C9}" type="parTrans" cxnId="{6E42B6EF-0535-461C-B200-FDDB63BAAD7F}">
      <dgm:prSet/>
      <dgm:spPr/>
      <dgm:t>
        <a:bodyPr/>
        <a:lstStyle/>
        <a:p>
          <a:endParaRPr lang="hr-HR"/>
        </a:p>
      </dgm:t>
    </dgm:pt>
    <dgm:pt modelId="{016E6024-7EBD-46F1-BC20-64F7B8D7DF6B}" type="sibTrans" cxnId="{6E42B6EF-0535-461C-B200-FDDB63BAAD7F}">
      <dgm:prSet/>
      <dgm:spPr/>
      <dgm:t>
        <a:bodyPr/>
        <a:lstStyle/>
        <a:p>
          <a:endParaRPr lang="hr-HR"/>
        </a:p>
      </dgm:t>
    </dgm:pt>
    <dgm:pt modelId="{3AAFE7E9-B797-4B5D-929C-2F8E2B1D35D6}">
      <dgm:prSet/>
      <dgm:spPr/>
      <dgm:t>
        <a:bodyPr/>
        <a:lstStyle/>
        <a:p>
          <a:r>
            <a:rPr lang="hr-HR" dirty="0"/>
            <a:t>- dug je i trnovit bio put traženja i otkrivanja činjenica o ljudskom tijelu, o uzročnicima bolesti i o njihovu liječenju </a:t>
          </a:r>
        </a:p>
      </dgm:t>
    </dgm:pt>
    <dgm:pt modelId="{5A852868-7F82-4D8C-BDA7-E9BA4BE5558A}" type="parTrans" cxnId="{91BA406B-81BE-42B9-9CC2-76C93A5ABB8D}">
      <dgm:prSet/>
      <dgm:spPr/>
      <dgm:t>
        <a:bodyPr/>
        <a:lstStyle/>
        <a:p>
          <a:endParaRPr lang="hr-HR"/>
        </a:p>
      </dgm:t>
    </dgm:pt>
    <dgm:pt modelId="{2BCA20AD-BDA9-4C81-A0F1-94186CB28A24}" type="sibTrans" cxnId="{91BA406B-81BE-42B9-9CC2-76C93A5ABB8D}">
      <dgm:prSet/>
      <dgm:spPr/>
      <dgm:t>
        <a:bodyPr/>
        <a:lstStyle/>
        <a:p>
          <a:endParaRPr lang="hr-HR"/>
        </a:p>
      </dgm:t>
    </dgm:pt>
    <dgm:pt modelId="{ECDE22A1-73CB-4AFB-8A80-DBB02CB35817}">
      <dgm:prSet/>
      <dgm:spPr/>
      <dgm:t>
        <a:bodyPr/>
        <a:lstStyle/>
        <a:p>
          <a:r>
            <a:rPr lang="hr-HR"/>
            <a:t>tisućljećima su se ljudi u liječenju utjecali bilju i vjeri</a:t>
          </a:r>
          <a:endParaRPr lang="hr-HR" dirty="0"/>
        </a:p>
      </dgm:t>
    </dgm:pt>
    <dgm:pt modelId="{275DBF67-4634-41AA-A871-3CC611FA9B81}" type="parTrans" cxnId="{A44D680A-E18F-47DF-A68F-3F4BECBF55A6}">
      <dgm:prSet/>
      <dgm:spPr/>
      <dgm:t>
        <a:bodyPr/>
        <a:lstStyle/>
        <a:p>
          <a:endParaRPr lang="hr-HR"/>
        </a:p>
      </dgm:t>
    </dgm:pt>
    <dgm:pt modelId="{4E14D431-91FF-4F9F-AF19-C8A425852A40}" type="sibTrans" cxnId="{A44D680A-E18F-47DF-A68F-3F4BECBF55A6}">
      <dgm:prSet/>
      <dgm:spPr/>
      <dgm:t>
        <a:bodyPr/>
        <a:lstStyle/>
        <a:p>
          <a:endParaRPr lang="hr-HR"/>
        </a:p>
      </dgm:t>
    </dgm:pt>
    <dgm:pt modelId="{FBD1C35A-0825-413C-B4E1-9AE33AEACE1E}">
      <dgm:prSet/>
      <dgm:spPr/>
      <dgm:t>
        <a:bodyPr/>
        <a:lstStyle/>
        <a:p>
          <a:r>
            <a:rPr lang="hr-HR" b="1" dirty="0"/>
            <a:t>liječnik koji je odredio put razvoja medicine je </a:t>
          </a:r>
          <a:r>
            <a:rPr lang="hr-HR" b="1" i="1" dirty="0">
              <a:solidFill>
                <a:srgbClr val="FF0000"/>
              </a:solidFill>
            </a:rPr>
            <a:t>Hipokrat – grčki liječnik koji se smatra „ocem medicine”</a:t>
          </a:r>
        </a:p>
      </dgm:t>
    </dgm:pt>
    <dgm:pt modelId="{F5AEED6C-1F5B-4A14-963D-D2D5401FAD1A}" type="parTrans" cxnId="{1E5D0B0D-9049-4793-90D4-257300D66751}">
      <dgm:prSet/>
      <dgm:spPr/>
      <dgm:t>
        <a:bodyPr/>
        <a:lstStyle/>
        <a:p>
          <a:endParaRPr lang="hr-HR"/>
        </a:p>
      </dgm:t>
    </dgm:pt>
    <dgm:pt modelId="{9340ABD6-91E7-48C8-A8CE-0D71F15AD445}" type="sibTrans" cxnId="{1E5D0B0D-9049-4793-90D4-257300D66751}">
      <dgm:prSet/>
      <dgm:spPr/>
      <dgm:t>
        <a:bodyPr/>
        <a:lstStyle/>
        <a:p>
          <a:endParaRPr lang="hr-HR"/>
        </a:p>
      </dgm:t>
    </dgm:pt>
    <dgm:pt modelId="{1861C95D-5ACD-451B-9C6B-C2747DF758A9}" type="pres">
      <dgm:prSet presAssocID="{1502287A-FC4C-4D17-89A8-8E72F3E27430}" presName="vert0" presStyleCnt="0">
        <dgm:presLayoutVars>
          <dgm:dir/>
          <dgm:animOne val="branch"/>
          <dgm:animLvl val="lvl"/>
        </dgm:presLayoutVars>
      </dgm:prSet>
      <dgm:spPr/>
    </dgm:pt>
    <dgm:pt modelId="{CC7F5F65-4CC5-496A-B4DB-FD8C97A42FC7}" type="pres">
      <dgm:prSet presAssocID="{4E1FBB86-CA20-4239-971A-96482BD883D7}" presName="thickLine" presStyleLbl="alignNode1" presStyleIdx="0" presStyleCnt="4"/>
      <dgm:spPr/>
    </dgm:pt>
    <dgm:pt modelId="{EC439927-38C4-4F53-BF7E-E7161735A48D}" type="pres">
      <dgm:prSet presAssocID="{4E1FBB86-CA20-4239-971A-96482BD883D7}" presName="horz1" presStyleCnt="0"/>
      <dgm:spPr/>
    </dgm:pt>
    <dgm:pt modelId="{06647FD2-324C-4DC8-9433-0D5F1309E795}" type="pres">
      <dgm:prSet presAssocID="{4E1FBB86-CA20-4239-971A-96482BD883D7}" presName="tx1" presStyleLbl="revTx" presStyleIdx="0" presStyleCnt="4"/>
      <dgm:spPr/>
    </dgm:pt>
    <dgm:pt modelId="{4BB2858A-A78F-4F6A-A9BA-F1E97A0FC8B6}" type="pres">
      <dgm:prSet presAssocID="{4E1FBB86-CA20-4239-971A-96482BD883D7}" presName="vert1" presStyleCnt="0"/>
      <dgm:spPr/>
    </dgm:pt>
    <dgm:pt modelId="{B5CB7080-5DB4-41FF-B9AA-CB7475CD2A32}" type="pres">
      <dgm:prSet presAssocID="{3AAFE7E9-B797-4B5D-929C-2F8E2B1D35D6}" presName="thickLine" presStyleLbl="alignNode1" presStyleIdx="1" presStyleCnt="4"/>
      <dgm:spPr/>
    </dgm:pt>
    <dgm:pt modelId="{E1727D73-037A-4609-830B-10F6280A3201}" type="pres">
      <dgm:prSet presAssocID="{3AAFE7E9-B797-4B5D-929C-2F8E2B1D35D6}" presName="horz1" presStyleCnt="0"/>
      <dgm:spPr/>
    </dgm:pt>
    <dgm:pt modelId="{F59A58E9-994C-48FE-A3BF-5D7FC2E3D54F}" type="pres">
      <dgm:prSet presAssocID="{3AAFE7E9-B797-4B5D-929C-2F8E2B1D35D6}" presName="tx1" presStyleLbl="revTx" presStyleIdx="1" presStyleCnt="4"/>
      <dgm:spPr/>
    </dgm:pt>
    <dgm:pt modelId="{010B6148-C592-4612-9C59-74B3ECD9AAB8}" type="pres">
      <dgm:prSet presAssocID="{3AAFE7E9-B797-4B5D-929C-2F8E2B1D35D6}" presName="vert1" presStyleCnt="0"/>
      <dgm:spPr/>
    </dgm:pt>
    <dgm:pt modelId="{7E6AFE01-5ABB-4CF5-9155-ADDE3E7832F1}" type="pres">
      <dgm:prSet presAssocID="{ECDE22A1-73CB-4AFB-8A80-DBB02CB35817}" presName="thickLine" presStyleLbl="alignNode1" presStyleIdx="2" presStyleCnt="4"/>
      <dgm:spPr/>
    </dgm:pt>
    <dgm:pt modelId="{2E71C5EE-DE01-4E6D-98DA-26C325ED57F4}" type="pres">
      <dgm:prSet presAssocID="{ECDE22A1-73CB-4AFB-8A80-DBB02CB35817}" presName="horz1" presStyleCnt="0"/>
      <dgm:spPr/>
    </dgm:pt>
    <dgm:pt modelId="{3B180B7F-6F7D-4632-BA79-3CEB91A145EE}" type="pres">
      <dgm:prSet presAssocID="{ECDE22A1-73CB-4AFB-8A80-DBB02CB35817}" presName="tx1" presStyleLbl="revTx" presStyleIdx="2" presStyleCnt="4"/>
      <dgm:spPr/>
    </dgm:pt>
    <dgm:pt modelId="{92D1F3A1-6731-42B8-883D-9F47E6BA0ECA}" type="pres">
      <dgm:prSet presAssocID="{ECDE22A1-73CB-4AFB-8A80-DBB02CB35817}" presName="vert1" presStyleCnt="0"/>
      <dgm:spPr/>
    </dgm:pt>
    <dgm:pt modelId="{6451B5FC-5E77-43AE-90C0-EFDF953B21F1}" type="pres">
      <dgm:prSet presAssocID="{FBD1C35A-0825-413C-B4E1-9AE33AEACE1E}" presName="thickLine" presStyleLbl="alignNode1" presStyleIdx="3" presStyleCnt="4"/>
      <dgm:spPr/>
    </dgm:pt>
    <dgm:pt modelId="{A3D75E77-C67B-4F5E-B6F8-7F4B6E4B88A8}" type="pres">
      <dgm:prSet presAssocID="{FBD1C35A-0825-413C-B4E1-9AE33AEACE1E}" presName="horz1" presStyleCnt="0"/>
      <dgm:spPr/>
    </dgm:pt>
    <dgm:pt modelId="{9B887336-522A-4687-8FA4-01148542E2B4}" type="pres">
      <dgm:prSet presAssocID="{FBD1C35A-0825-413C-B4E1-9AE33AEACE1E}" presName="tx1" presStyleLbl="revTx" presStyleIdx="3" presStyleCnt="4"/>
      <dgm:spPr/>
    </dgm:pt>
    <dgm:pt modelId="{743BA9F8-C652-4BFA-A262-21B7FBB10480}" type="pres">
      <dgm:prSet presAssocID="{FBD1C35A-0825-413C-B4E1-9AE33AEACE1E}" presName="vert1" presStyleCnt="0"/>
      <dgm:spPr/>
    </dgm:pt>
  </dgm:ptLst>
  <dgm:cxnLst>
    <dgm:cxn modelId="{A44D680A-E18F-47DF-A68F-3F4BECBF55A6}" srcId="{1502287A-FC4C-4D17-89A8-8E72F3E27430}" destId="{ECDE22A1-73CB-4AFB-8A80-DBB02CB35817}" srcOrd="2" destOrd="0" parTransId="{275DBF67-4634-41AA-A871-3CC611FA9B81}" sibTransId="{4E14D431-91FF-4F9F-AF19-C8A425852A40}"/>
    <dgm:cxn modelId="{1E5D0B0D-9049-4793-90D4-257300D66751}" srcId="{1502287A-FC4C-4D17-89A8-8E72F3E27430}" destId="{FBD1C35A-0825-413C-B4E1-9AE33AEACE1E}" srcOrd="3" destOrd="0" parTransId="{F5AEED6C-1F5B-4A14-963D-D2D5401FAD1A}" sibTransId="{9340ABD6-91E7-48C8-A8CE-0D71F15AD445}"/>
    <dgm:cxn modelId="{BD124D18-5738-4570-8D6D-196AEB03FB28}" type="presOf" srcId="{3AAFE7E9-B797-4B5D-929C-2F8E2B1D35D6}" destId="{F59A58E9-994C-48FE-A3BF-5D7FC2E3D54F}" srcOrd="0" destOrd="0" presId="urn:microsoft.com/office/officeart/2008/layout/LinedList"/>
    <dgm:cxn modelId="{91BA406B-81BE-42B9-9CC2-76C93A5ABB8D}" srcId="{1502287A-FC4C-4D17-89A8-8E72F3E27430}" destId="{3AAFE7E9-B797-4B5D-929C-2F8E2B1D35D6}" srcOrd="1" destOrd="0" parTransId="{5A852868-7F82-4D8C-BDA7-E9BA4BE5558A}" sibTransId="{2BCA20AD-BDA9-4C81-A0F1-94186CB28A24}"/>
    <dgm:cxn modelId="{32E48C6B-B43B-4775-AB00-1BBF7E23E9D4}" type="presOf" srcId="{ECDE22A1-73CB-4AFB-8A80-DBB02CB35817}" destId="{3B180B7F-6F7D-4632-BA79-3CEB91A145EE}" srcOrd="0" destOrd="0" presId="urn:microsoft.com/office/officeart/2008/layout/LinedList"/>
    <dgm:cxn modelId="{8C05B877-4262-4659-A369-AA5A1F3F0331}" type="presOf" srcId="{1502287A-FC4C-4D17-89A8-8E72F3E27430}" destId="{1861C95D-5ACD-451B-9C6B-C2747DF758A9}" srcOrd="0" destOrd="0" presId="urn:microsoft.com/office/officeart/2008/layout/LinedList"/>
    <dgm:cxn modelId="{562BE658-61E4-4E4C-843F-97D09454828E}" type="presOf" srcId="{4E1FBB86-CA20-4239-971A-96482BD883D7}" destId="{06647FD2-324C-4DC8-9433-0D5F1309E795}" srcOrd="0" destOrd="0" presId="urn:microsoft.com/office/officeart/2008/layout/LinedList"/>
    <dgm:cxn modelId="{F77C529D-1542-4F67-A64B-FDB99978D81C}" type="presOf" srcId="{FBD1C35A-0825-413C-B4E1-9AE33AEACE1E}" destId="{9B887336-522A-4687-8FA4-01148542E2B4}" srcOrd="0" destOrd="0" presId="urn:microsoft.com/office/officeart/2008/layout/LinedList"/>
    <dgm:cxn modelId="{6E42B6EF-0535-461C-B200-FDDB63BAAD7F}" srcId="{1502287A-FC4C-4D17-89A8-8E72F3E27430}" destId="{4E1FBB86-CA20-4239-971A-96482BD883D7}" srcOrd="0" destOrd="0" parTransId="{860B3605-38FE-4AEF-BCDE-4666115701C9}" sibTransId="{016E6024-7EBD-46F1-BC20-64F7B8D7DF6B}"/>
    <dgm:cxn modelId="{844EF447-8184-4B3F-B429-7D2C9798EBEB}" type="presParOf" srcId="{1861C95D-5ACD-451B-9C6B-C2747DF758A9}" destId="{CC7F5F65-4CC5-496A-B4DB-FD8C97A42FC7}" srcOrd="0" destOrd="0" presId="urn:microsoft.com/office/officeart/2008/layout/LinedList"/>
    <dgm:cxn modelId="{AC7F1554-B421-45D5-ADBF-704A82A2C439}" type="presParOf" srcId="{1861C95D-5ACD-451B-9C6B-C2747DF758A9}" destId="{EC439927-38C4-4F53-BF7E-E7161735A48D}" srcOrd="1" destOrd="0" presId="urn:microsoft.com/office/officeart/2008/layout/LinedList"/>
    <dgm:cxn modelId="{5A641959-29FB-4280-A04C-0B8942F6C9A8}" type="presParOf" srcId="{EC439927-38C4-4F53-BF7E-E7161735A48D}" destId="{06647FD2-324C-4DC8-9433-0D5F1309E795}" srcOrd="0" destOrd="0" presId="urn:microsoft.com/office/officeart/2008/layout/LinedList"/>
    <dgm:cxn modelId="{BE53074F-8534-4F2A-8A00-E0E3DA3B820D}" type="presParOf" srcId="{EC439927-38C4-4F53-BF7E-E7161735A48D}" destId="{4BB2858A-A78F-4F6A-A9BA-F1E97A0FC8B6}" srcOrd="1" destOrd="0" presId="urn:microsoft.com/office/officeart/2008/layout/LinedList"/>
    <dgm:cxn modelId="{5FCD85E0-0F57-47E5-BD83-B9A7417EC904}" type="presParOf" srcId="{1861C95D-5ACD-451B-9C6B-C2747DF758A9}" destId="{B5CB7080-5DB4-41FF-B9AA-CB7475CD2A32}" srcOrd="2" destOrd="0" presId="urn:microsoft.com/office/officeart/2008/layout/LinedList"/>
    <dgm:cxn modelId="{98B61D0C-233C-48E2-A8F8-BD38AE14498D}" type="presParOf" srcId="{1861C95D-5ACD-451B-9C6B-C2747DF758A9}" destId="{E1727D73-037A-4609-830B-10F6280A3201}" srcOrd="3" destOrd="0" presId="urn:microsoft.com/office/officeart/2008/layout/LinedList"/>
    <dgm:cxn modelId="{BA5A0A3A-91E9-4DFB-B2F0-625063711EC4}" type="presParOf" srcId="{E1727D73-037A-4609-830B-10F6280A3201}" destId="{F59A58E9-994C-48FE-A3BF-5D7FC2E3D54F}" srcOrd="0" destOrd="0" presId="urn:microsoft.com/office/officeart/2008/layout/LinedList"/>
    <dgm:cxn modelId="{DE6B2811-20BF-4466-8173-4C846A2E56B9}" type="presParOf" srcId="{E1727D73-037A-4609-830B-10F6280A3201}" destId="{010B6148-C592-4612-9C59-74B3ECD9AAB8}" srcOrd="1" destOrd="0" presId="urn:microsoft.com/office/officeart/2008/layout/LinedList"/>
    <dgm:cxn modelId="{38599AAC-7F04-4878-9F54-C4AAF3AFC737}" type="presParOf" srcId="{1861C95D-5ACD-451B-9C6B-C2747DF758A9}" destId="{7E6AFE01-5ABB-4CF5-9155-ADDE3E7832F1}" srcOrd="4" destOrd="0" presId="urn:microsoft.com/office/officeart/2008/layout/LinedList"/>
    <dgm:cxn modelId="{1E4A1AF7-235A-40A8-BED4-D9210DDE4F67}" type="presParOf" srcId="{1861C95D-5ACD-451B-9C6B-C2747DF758A9}" destId="{2E71C5EE-DE01-4E6D-98DA-26C325ED57F4}" srcOrd="5" destOrd="0" presId="urn:microsoft.com/office/officeart/2008/layout/LinedList"/>
    <dgm:cxn modelId="{83D2C2C9-5271-4567-A392-D1A1466D4956}" type="presParOf" srcId="{2E71C5EE-DE01-4E6D-98DA-26C325ED57F4}" destId="{3B180B7F-6F7D-4632-BA79-3CEB91A145EE}" srcOrd="0" destOrd="0" presId="urn:microsoft.com/office/officeart/2008/layout/LinedList"/>
    <dgm:cxn modelId="{9548EB91-57DD-4923-AAAF-4644A48CE29E}" type="presParOf" srcId="{2E71C5EE-DE01-4E6D-98DA-26C325ED57F4}" destId="{92D1F3A1-6731-42B8-883D-9F47E6BA0ECA}" srcOrd="1" destOrd="0" presId="urn:microsoft.com/office/officeart/2008/layout/LinedList"/>
    <dgm:cxn modelId="{C261B841-7679-49E4-A71C-62C7F004CAF9}" type="presParOf" srcId="{1861C95D-5ACD-451B-9C6B-C2747DF758A9}" destId="{6451B5FC-5E77-43AE-90C0-EFDF953B21F1}" srcOrd="6" destOrd="0" presId="urn:microsoft.com/office/officeart/2008/layout/LinedList"/>
    <dgm:cxn modelId="{C8B1F3A4-4339-4064-BA12-7D148ADB8020}" type="presParOf" srcId="{1861C95D-5ACD-451B-9C6B-C2747DF758A9}" destId="{A3D75E77-C67B-4F5E-B6F8-7F4B6E4B88A8}" srcOrd="7" destOrd="0" presId="urn:microsoft.com/office/officeart/2008/layout/LinedList"/>
    <dgm:cxn modelId="{6457F758-CC2D-4548-9A39-F867D6516E10}" type="presParOf" srcId="{A3D75E77-C67B-4F5E-B6F8-7F4B6E4B88A8}" destId="{9B887336-522A-4687-8FA4-01148542E2B4}" srcOrd="0" destOrd="0" presId="urn:microsoft.com/office/officeart/2008/layout/LinedList"/>
    <dgm:cxn modelId="{15BFFC30-2EEA-4DD0-B1B7-FB99B98D04AB}" type="presParOf" srcId="{A3D75E77-C67B-4F5E-B6F8-7F4B6E4B88A8}" destId="{743BA9F8-C652-4BFA-A262-21B7FBB1048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17FB97-900A-4A44-87AC-FCCFD16DA7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B215228-4989-4D06-96FC-D9612AEE79CD}">
      <dgm:prSet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b="1" i="1" dirty="0">
              <a:solidFill>
                <a:srgbClr val="333333"/>
              </a:solidFill>
              <a:latin typeface="+mn-lt"/>
              <a:cs typeface="Times New Roman" panose="02020603050405020304" pitchFamily="18" charset="0"/>
            </a:rPr>
            <a:t>Epilepsiju se dugo vremena nazivalo svetom bolešću jer se vjerovalo da je samo bogovi mogu izliječiti </a:t>
          </a:r>
        </a:p>
        <a:p>
          <a:r>
            <a:rPr lang="hr-HR" b="1" i="1" dirty="0">
              <a:solidFill>
                <a:srgbClr val="333333"/>
              </a:solidFill>
              <a:latin typeface="+mn-lt"/>
              <a:cs typeface="Times New Roman" panose="02020603050405020304" pitchFamily="18" charset="0"/>
            </a:rPr>
            <a:t>No Hipokrat je napisao: “U vezi s bolešću koju se naziva Sveta: čini mi se da nije ništa više božanskog porijekla niti išta svetija od drugih bolesti, već da ima prirodnog uzročnika”</a:t>
          </a:r>
          <a:endParaRPr lang="hr-HR" b="1" i="1" dirty="0">
            <a:latin typeface="+mn-lt"/>
            <a:cs typeface="Times New Roman" panose="02020603050405020304" pitchFamily="18" charset="0"/>
          </a:endParaRPr>
        </a:p>
      </dgm:t>
    </dgm:pt>
    <dgm:pt modelId="{B4105059-35EE-4256-8046-F65F5B339435}" type="sibTrans" cxnId="{0633F677-E3DB-4A8A-98EF-78F59ECCD63B}">
      <dgm:prSet/>
      <dgm:spPr/>
      <dgm:t>
        <a:bodyPr/>
        <a:lstStyle/>
        <a:p>
          <a:endParaRPr lang="hr-HR"/>
        </a:p>
      </dgm:t>
    </dgm:pt>
    <dgm:pt modelId="{BD26E1C1-C9B3-4FC4-A4A2-1A6F94A86925}" type="parTrans" cxnId="{0633F677-E3DB-4A8A-98EF-78F59ECCD63B}">
      <dgm:prSet/>
      <dgm:spPr/>
      <dgm:t>
        <a:bodyPr/>
        <a:lstStyle/>
        <a:p>
          <a:endParaRPr lang="hr-HR"/>
        </a:p>
      </dgm:t>
    </dgm:pt>
    <dgm:pt modelId="{AD22D7B3-1164-48BB-A27D-E7B212760E55}">
      <dgm:prSet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hr-HR" b="1" i="1" dirty="0">
              <a:solidFill>
                <a:srgbClr val="333333"/>
              </a:solidFill>
              <a:latin typeface="+mn-lt"/>
              <a:cs typeface="Times New Roman" panose="02020603050405020304" pitchFamily="18" charset="0"/>
            </a:rPr>
            <a:t>Hipokrat je isto tako prvi liječnik za kog se zna da je pratio simptome različitih bolesti i zapisao: epilepsija, malarija</a:t>
          </a:r>
          <a:endParaRPr lang="hr-HR" b="1" i="1" dirty="0">
            <a:latin typeface="+mn-lt"/>
            <a:cs typeface="Times New Roman" panose="02020603050405020304" pitchFamily="18" charset="0"/>
          </a:endParaRPr>
        </a:p>
      </dgm:t>
    </dgm:pt>
    <dgm:pt modelId="{CE1415C4-0344-4021-A593-015EA7BA1191}" type="sibTrans" cxnId="{36F32887-5EB9-4B8F-BC6B-E6EA085DCDFC}">
      <dgm:prSet/>
      <dgm:spPr/>
      <dgm:t>
        <a:bodyPr/>
        <a:lstStyle/>
        <a:p>
          <a:endParaRPr lang="hr-HR"/>
        </a:p>
      </dgm:t>
    </dgm:pt>
    <dgm:pt modelId="{2D7D6ADF-3EB0-4584-840A-1910AA95177A}" type="parTrans" cxnId="{36F32887-5EB9-4B8F-BC6B-E6EA085DCDFC}">
      <dgm:prSet/>
      <dgm:spPr/>
      <dgm:t>
        <a:bodyPr/>
        <a:lstStyle/>
        <a:p>
          <a:endParaRPr lang="hr-HR"/>
        </a:p>
      </dgm:t>
    </dgm:pt>
    <dgm:pt modelId="{A648391E-5CED-48F6-965B-6B450F98FA87}" type="pres">
      <dgm:prSet presAssocID="{BB17FB97-900A-4A44-87AC-FCCFD16DA72A}" presName="linear" presStyleCnt="0">
        <dgm:presLayoutVars>
          <dgm:animLvl val="lvl"/>
          <dgm:resizeHandles val="exact"/>
        </dgm:presLayoutVars>
      </dgm:prSet>
      <dgm:spPr/>
    </dgm:pt>
    <dgm:pt modelId="{340048E9-5288-4D9D-8D97-FD8536FF8BCD}" type="pres">
      <dgm:prSet presAssocID="{BB215228-4989-4D06-96FC-D9612AEE79CD}" presName="parentText" presStyleLbl="node1" presStyleIdx="0" presStyleCnt="2" custLinFactY="7240" custLinFactNeighborX="281" custLinFactNeighborY="100000">
        <dgm:presLayoutVars>
          <dgm:chMax val="0"/>
          <dgm:bulletEnabled val="1"/>
        </dgm:presLayoutVars>
      </dgm:prSet>
      <dgm:spPr/>
    </dgm:pt>
    <dgm:pt modelId="{F037BAD5-227B-4AB7-9827-035F58C425AC}" type="pres">
      <dgm:prSet presAssocID="{B4105059-35EE-4256-8046-F65F5B339435}" presName="spacer" presStyleCnt="0"/>
      <dgm:spPr/>
    </dgm:pt>
    <dgm:pt modelId="{3BCD054E-9168-4213-9BC7-A7ABA9E34277}" type="pres">
      <dgm:prSet presAssocID="{AD22D7B3-1164-48BB-A27D-E7B212760E5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B5BE214-2668-4538-B864-40D72B27E0D5}" type="presOf" srcId="{BB17FB97-900A-4A44-87AC-FCCFD16DA72A}" destId="{A648391E-5CED-48F6-965B-6B450F98FA87}" srcOrd="0" destOrd="0" presId="urn:microsoft.com/office/officeart/2005/8/layout/vList2"/>
    <dgm:cxn modelId="{93B6FF48-24C4-465F-B7FA-64E432EA4543}" type="presOf" srcId="{AD22D7B3-1164-48BB-A27D-E7B212760E55}" destId="{3BCD054E-9168-4213-9BC7-A7ABA9E34277}" srcOrd="0" destOrd="0" presId="urn:microsoft.com/office/officeart/2005/8/layout/vList2"/>
    <dgm:cxn modelId="{E9724174-1183-4F83-BA43-FF0EC009B23B}" type="presOf" srcId="{BB215228-4989-4D06-96FC-D9612AEE79CD}" destId="{340048E9-5288-4D9D-8D97-FD8536FF8BCD}" srcOrd="0" destOrd="0" presId="urn:microsoft.com/office/officeart/2005/8/layout/vList2"/>
    <dgm:cxn modelId="{0633F677-E3DB-4A8A-98EF-78F59ECCD63B}" srcId="{BB17FB97-900A-4A44-87AC-FCCFD16DA72A}" destId="{BB215228-4989-4D06-96FC-D9612AEE79CD}" srcOrd="0" destOrd="0" parTransId="{BD26E1C1-C9B3-4FC4-A4A2-1A6F94A86925}" sibTransId="{B4105059-35EE-4256-8046-F65F5B339435}"/>
    <dgm:cxn modelId="{36F32887-5EB9-4B8F-BC6B-E6EA085DCDFC}" srcId="{BB17FB97-900A-4A44-87AC-FCCFD16DA72A}" destId="{AD22D7B3-1164-48BB-A27D-E7B212760E55}" srcOrd="1" destOrd="0" parTransId="{2D7D6ADF-3EB0-4584-840A-1910AA95177A}" sibTransId="{CE1415C4-0344-4021-A593-015EA7BA1191}"/>
    <dgm:cxn modelId="{406C06BF-4F83-4452-9B4A-5FEB9F880391}" type="presParOf" srcId="{A648391E-5CED-48F6-965B-6B450F98FA87}" destId="{340048E9-5288-4D9D-8D97-FD8536FF8BCD}" srcOrd="0" destOrd="0" presId="urn:microsoft.com/office/officeart/2005/8/layout/vList2"/>
    <dgm:cxn modelId="{F84DBF43-5516-4C28-AAA6-F4C6DB17F8C3}" type="presParOf" srcId="{A648391E-5CED-48F6-965B-6B450F98FA87}" destId="{F037BAD5-227B-4AB7-9827-035F58C425AC}" srcOrd="1" destOrd="0" presId="urn:microsoft.com/office/officeart/2005/8/layout/vList2"/>
    <dgm:cxn modelId="{9F2DF7F0-F718-476A-8D32-0C3D2EFC9175}" type="presParOf" srcId="{A648391E-5CED-48F6-965B-6B450F98FA87}" destId="{3BCD054E-9168-4213-9BC7-A7ABA9E3427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834126-7505-4804-A687-BFF6A9213F4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B126B90-C675-43B5-B07E-D1AD52012FE4}">
      <dgm:prSet/>
      <dgm:spPr/>
      <dgm:t>
        <a:bodyPr/>
        <a:lstStyle/>
        <a:p>
          <a:r>
            <a:rPr lang="hr-HR" b="1" dirty="0"/>
            <a:t>prirodno stanje čovjeka je da bude zdrav</a:t>
          </a:r>
        </a:p>
      </dgm:t>
    </dgm:pt>
    <dgm:pt modelId="{D086FE59-9E0C-4F50-BE27-7B53648B814B}" type="parTrans" cxnId="{78C05D32-986E-432E-A531-5EF3B3C4952E}">
      <dgm:prSet/>
      <dgm:spPr/>
      <dgm:t>
        <a:bodyPr/>
        <a:lstStyle/>
        <a:p>
          <a:endParaRPr lang="hr-HR"/>
        </a:p>
      </dgm:t>
    </dgm:pt>
    <dgm:pt modelId="{BF670B20-AA72-4B48-8955-7E23230F7DF7}" type="sibTrans" cxnId="{78C05D32-986E-432E-A531-5EF3B3C4952E}">
      <dgm:prSet/>
      <dgm:spPr/>
      <dgm:t>
        <a:bodyPr/>
        <a:lstStyle/>
        <a:p>
          <a:endParaRPr lang="hr-HR"/>
        </a:p>
      </dgm:t>
    </dgm:pt>
    <dgm:pt modelId="{22684FC2-4D8A-4518-AEDF-9FBB9D6CB2E0}">
      <dgm:prSet/>
      <dgm:spPr/>
      <dgm:t>
        <a:bodyPr/>
        <a:lstStyle/>
        <a:p>
          <a:r>
            <a:rPr lang="hr-HR" dirty="0"/>
            <a:t>kada se bolest pojavila, uzrok je što je priroda "skrenula s puta" zbog tjelesne ili duševne neravnoteže</a:t>
          </a:r>
        </a:p>
      </dgm:t>
    </dgm:pt>
    <dgm:pt modelId="{D48318E4-61DC-4306-B9B1-DED9A4D9157A}" type="parTrans" cxnId="{2EAE4998-A079-41EB-939E-D273CCC5D78B}">
      <dgm:prSet/>
      <dgm:spPr/>
      <dgm:t>
        <a:bodyPr/>
        <a:lstStyle/>
        <a:p>
          <a:endParaRPr lang="hr-HR"/>
        </a:p>
      </dgm:t>
    </dgm:pt>
    <dgm:pt modelId="{7CB434E3-CF66-4BD0-B5CD-4E142DE0E562}" type="sibTrans" cxnId="{2EAE4998-A079-41EB-939E-D273CCC5D78B}">
      <dgm:prSet/>
      <dgm:spPr/>
      <dgm:t>
        <a:bodyPr/>
        <a:lstStyle/>
        <a:p>
          <a:endParaRPr lang="hr-HR"/>
        </a:p>
      </dgm:t>
    </dgm:pt>
    <dgm:pt modelId="{93614D5E-32E6-4924-8CDE-FC0B0DD52603}">
      <dgm:prSet/>
      <dgm:spPr/>
      <dgm:t>
        <a:bodyPr/>
        <a:lstStyle/>
        <a:p>
          <a:r>
            <a:rPr lang="hr-HR" dirty="0"/>
            <a:t>po Hipokratovu mišljenju, karakteristike ličnosti određuju četiri tjelesna soka od kojih je sastavljen ljudski organizam: sluz, žuta žuč, crna žuč i krv</a:t>
          </a:r>
        </a:p>
      </dgm:t>
    </dgm:pt>
    <dgm:pt modelId="{4CAD0878-3595-4A91-8A41-7C9E55599B1F}" type="parTrans" cxnId="{2332F34C-1692-4C1D-BBDD-22CA559FB7A5}">
      <dgm:prSet/>
      <dgm:spPr/>
      <dgm:t>
        <a:bodyPr/>
        <a:lstStyle/>
        <a:p>
          <a:endParaRPr lang="hr-HR"/>
        </a:p>
      </dgm:t>
    </dgm:pt>
    <dgm:pt modelId="{339F1A7C-2C63-43A7-B2B6-ED91BB247AC1}" type="sibTrans" cxnId="{2332F34C-1692-4C1D-BBDD-22CA559FB7A5}">
      <dgm:prSet/>
      <dgm:spPr/>
      <dgm:t>
        <a:bodyPr/>
        <a:lstStyle/>
        <a:p>
          <a:endParaRPr lang="hr-HR"/>
        </a:p>
      </dgm:t>
    </dgm:pt>
    <dgm:pt modelId="{126204D8-873B-4238-9941-E85E49071B6E}">
      <dgm:prSet/>
      <dgm:spPr/>
      <dgm:t>
        <a:bodyPr/>
        <a:lstStyle/>
        <a:p>
          <a:r>
            <a:rPr lang="hr-HR" b="1" dirty="0">
              <a:solidFill>
                <a:srgbClr val="FF0000"/>
              </a:solidFill>
            </a:rPr>
            <a:t>zdravlje je dobro miješanje (eukrazija), a bolest je poremećaj u mješavini tih sokova (diskrazija)</a:t>
          </a:r>
        </a:p>
      </dgm:t>
    </dgm:pt>
    <dgm:pt modelId="{A59792BF-19C8-43E7-909F-961052673450}" type="parTrans" cxnId="{09BDCE08-E49E-422C-A605-979156E63113}">
      <dgm:prSet/>
      <dgm:spPr/>
      <dgm:t>
        <a:bodyPr/>
        <a:lstStyle/>
        <a:p>
          <a:endParaRPr lang="hr-HR"/>
        </a:p>
      </dgm:t>
    </dgm:pt>
    <dgm:pt modelId="{59AAFA51-0950-4181-AF65-7EAAE90B3397}" type="sibTrans" cxnId="{09BDCE08-E49E-422C-A605-979156E63113}">
      <dgm:prSet/>
      <dgm:spPr/>
      <dgm:t>
        <a:bodyPr/>
        <a:lstStyle/>
        <a:p>
          <a:endParaRPr lang="hr-HR"/>
        </a:p>
      </dgm:t>
    </dgm:pt>
    <dgm:pt modelId="{F16548A5-402C-4492-8298-6BE14F55B256}" type="pres">
      <dgm:prSet presAssocID="{43834126-7505-4804-A687-BFF6A9213F4C}" presName="vert0" presStyleCnt="0">
        <dgm:presLayoutVars>
          <dgm:dir/>
          <dgm:animOne val="branch"/>
          <dgm:animLvl val="lvl"/>
        </dgm:presLayoutVars>
      </dgm:prSet>
      <dgm:spPr/>
    </dgm:pt>
    <dgm:pt modelId="{118513C4-0126-419B-BABB-47F8E1B78AB8}" type="pres">
      <dgm:prSet presAssocID="{0B126B90-C675-43B5-B07E-D1AD52012FE4}" presName="thickLine" presStyleLbl="alignNode1" presStyleIdx="0" presStyleCnt="4"/>
      <dgm:spPr/>
    </dgm:pt>
    <dgm:pt modelId="{FF96FFBF-7F64-4412-9E25-D79211BFE124}" type="pres">
      <dgm:prSet presAssocID="{0B126B90-C675-43B5-B07E-D1AD52012FE4}" presName="horz1" presStyleCnt="0"/>
      <dgm:spPr/>
    </dgm:pt>
    <dgm:pt modelId="{D245DA44-C6BF-4422-9B4A-CF62F99E4230}" type="pres">
      <dgm:prSet presAssocID="{0B126B90-C675-43B5-B07E-D1AD52012FE4}" presName="tx1" presStyleLbl="revTx" presStyleIdx="0" presStyleCnt="4"/>
      <dgm:spPr/>
    </dgm:pt>
    <dgm:pt modelId="{DF0F1A4F-24B5-49B2-AE8A-0CA062C28072}" type="pres">
      <dgm:prSet presAssocID="{0B126B90-C675-43B5-B07E-D1AD52012FE4}" presName="vert1" presStyleCnt="0"/>
      <dgm:spPr/>
    </dgm:pt>
    <dgm:pt modelId="{42ECAF7B-42B3-477B-9FCD-19DF8445B3D4}" type="pres">
      <dgm:prSet presAssocID="{22684FC2-4D8A-4518-AEDF-9FBB9D6CB2E0}" presName="thickLine" presStyleLbl="alignNode1" presStyleIdx="1" presStyleCnt="4"/>
      <dgm:spPr/>
    </dgm:pt>
    <dgm:pt modelId="{5D2512B3-08E3-47B8-A7AE-CF599ACC4B33}" type="pres">
      <dgm:prSet presAssocID="{22684FC2-4D8A-4518-AEDF-9FBB9D6CB2E0}" presName="horz1" presStyleCnt="0"/>
      <dgm:spPr/>
    </dgm:pt>
    <dgm:pt modelId="{B7631FAC-2A40-4367-8517-BB59FC2C8F65}" type="pres">
      <dgm:prSet presAssocID="{22684FC2-4D8A-4518-AEDF-9FBB9D6CB2E0}" presName="tx1" presStyleLbl="revTx" presStyleIdx="1" presStyleCnt="4"/>
      <dgm:spPr/>
    </dgm:pt>
    <dgm:pt modelId="{33D15E48-9FF7-4EBC-9AF2-3D897BFFE5E5}" type="pres">
      <dgm:prSet presAssocID="{22684FC2-4D8A-4518-AEDF-9FBB9D6CB2E0}" presName="vert1" presStyleCnt="0"/>
      <dgm:spPr/>
    </dgm:pt>
    <dgm:pt modelId="{277C677C-04E3-4A2E-BE9C-3FDCB3201369}" type="pres">
      <dgm:prSet presAssocID="{93614D5E-32E6-4924-8CDE-FC0B0DD52603}" presName="thickLine" presStyleLbl="alignNode1" presStyleIdx="2" presStyleCnt="4"/>
      <dgm:spPr/>
    </dgm:pt>
    <dgm:pt modelId="{3863FEC2-60A1-44A8-8D72-175CDAB7D051}" type="pres">
      <dgm:prSet presAssocID="{93614D5E-32E6-4924-8CDE-FC0B0DD52603}" presName="horz1" presStyleCnt="0"/>
      <dgm:spPr/>
    </dgm:pt>
    <dgm:pt modelId="{CE8750CC-976B-4974-80F4-BD8071349061}" type="pres">
      <dgm:prSet presAssocID="{93614D5E-32E6-4924-8CDE-FC0B0DD52603}" presName="tx1" presStyleLbl="revTx" presStyleIdx="2" presStyleCnt="4"/>
      <dgm:spPr/>
    </dgm:pt>
    <dgm:pt modelId="{6C1EE6D6-D721-4B88-A793-28C1E74E4FE3}" type="pres">
      <dgm:prSet presAssocID="{93614D5E-32E6-4924-8CDE-FC0B0DD52603}" presName="vert1" presStyleCnt="0"/>
      <dgm:spPr/>
    </dgm:pt>
    <dgm:pt modelId="{5A149E6A-84C6-49D7-B24B-F4578CCBB81A}" type="pres">
      <dgm:prSet presAssocID="{126204D8-873B-4238-9941-E85E49071B6E}" presName="thickLine" presStyleLbl="alignNode1" presStyleIdx="3" presStyleCnt="4"/>
      <dgm:spPr/>
    </dgm:pt>
    <dgm:pt modelId="{65D8E9C2-494B-4679-A2A2-C569455709C4}" type="pres">
      <dgm:prSet presAssocID="{126204D8-873B-4238-9941-E85E49071B6E}" presName="horz1" presStyleCnt="0"/>
      <dgm:spPr/>
    </dgm:pt>
    <dgm:pt modelId="{71E24771-6C64-41B9-991C-A1F5760AA76B}" type="pres">
      <dgm:prSet presAssocID="{126204D8-873B-4238-9941-E85E49071B6E}" presName="tx1" presStyleLbl="revTx" presStyleIdx="3" presStyleCnt="4"/>
      <dgm:spPr/>
    </dgm:pt>
    <dgm:pt modelId="{91EB2E75-81C4-455B-A429-8A9FD9B547B5}" type="pres">
      <dgm:prSet presAssocID="{126204D8-873B-4238-9941-E85E49071B6E}" presName="vert1" presStyleCnt="0"/>
      <dgm:spPr/>
    </dgm:pt>
  </dgm:ptLst>
  <dgm:cxnLst>
    <dgm:cxn modelId="{09BDCE08-E49E-422C-A605-979156E63113}" srcId="{43834126-7505-4804-A687-BFF6A9213F4C}" destId="{126204D8-873B-4238-9941-E85E49071B6E}" srcOrd="3" destOrd="0" parTransId="{A59792BF-19C8-43E7-909F-961052673450}" sibTransId="{59AAFA51-0950-4181-AF65-7EAAE90B3397}"/>
    <dgm:cxn modelId="{78C05D32-986E-432E-A531-5EF3B3C4952E}" srcId="{43834126-7505-4804-A687-BFF6A9213F4C}" destId="{0B126B90-C675-43B5-B07E-D1AD52012FE4}" srcOrd="0" destOrd="0" parTransId="{D086FE59-9E0C-4F50-BE27-7B53648B814B}" sibTransId="{BF670B20-AA72-4B48-8955-7E23230F7DF7}"/>
    <dgm:cxn modelId="{9C557B3F-0F20-40EB-8CFA-C62E15E520AA}" type="presOf" srcId="{126204D8-873B-4238-9941-E85E49071B6E}" destId="{71E24771-6C64-41B9-991C-A1F5760AA76B}" srcOrd="0" destOrd="0" presId="urn:microsoft.com/office/officeart/2008/layout/LinedList"/>
    <dgm:cxn modelId="{2332F34C-1692-4C1D-BBDD-22CA559FB7A5}" srcId="{43834126-7505-4804-A687-BFF6A9213F4C}" destId="{93614D5E-32E6-4924-8CDE-FC0B0DD52603}" srcOrd="2" destOrd="0" parTransId="{4CAD0878-3595-4A91-8A41-7C9E55599B1F}" sibTransId="{339F1A7C-2C63-43A7-B2B6-ED91BB247AC1}"/>
    <dgm:cxn modelId="{30696B76-E379-4556-AEE1-7FB1FB9666C2}" type="presOf" srcId="{0B126B90-C675-43B5-B07E-D1AD52012FE4}" destId="{D245DA44-C6BF-4422-9B4A-CF62F99E4230}" srcOrd="0" destOrd="0" presId="urn:microsoft.com/office/officeart/2008/layout/LinedList"/>
    <dgm:cxn modelId="{2EAE4998-A079-41EB-939E-D273CCC5D78B}" srcId="{43834126-7505-4804-A687-BFF6A9213F4C}" destId="{22684FC2-4D8A-4518-AEDF-9FBB9D6CB2E0}" srcOrd="1" destOrd="0" parTransId="{D48318E4-61DC-4306-B9B1-DED9A4D9157A}" sibTransId="{7CB434E3-CF66-4BD0-B5CD-4E142DE0E562}"/>
    <dgm:cxn modelId="{77E5E4E8-18B1-48D7-86B4-94D60C6725DC}" type="presOf" srcId="{43834126-7505-4804-A687-BFF6A9213F4C}" destId="{F16548A5-402C-4492-8298-6BE14F55B256}" srcOrd="0" destOrd="0" presId="urn:microsoft.com/office/officeart/2008/layout/LinedList"/>
    <dgm:cxn modelId="{953490F9-983D-4D06-BC4C-E24CD9EA0F91}" type="presOf" srcId="{93614D5E-32E6-4924-8CDE-FC0B0DD52603}" destId="{CE8750CC-976B-4974-80F4-BD8071349061}" srcOrd="0" destOrd="0" presId="urn:microsoft.com/office/officeart/2008/layout/LinedList"/>
    <dgm:cxn modelId="{710420FF-B8AB-4288-BAA3-61D11323DBBC}" type="presOf" srcId="{22684FC2-4D8A-4518-AEDF-9FBB9D6CB2E0}" destId="{B7631FAC-2A40-4367-8517-BB59FC2C8F65}" srcOrd="0" destOrd="0" presId="urn:microsoft.com/office/officeart/2008/layout/LinedList"/>
    <dgm:cxn modelId="{1AA9BA86-A426-4B8F-BB3A-0CA79D0E7B20}" type="presParOf" srcId="{F16548A5-402C-4492-8298-6BE14F55B256}" destId="{118513C4-0126-419B-BABB-47F8E1B78AB8}" srcOrd="0" destOrd="0" presId="urn:microsoft.com/office/officeart/2008/layout/LinedList"/>
    <dgm:cxn modelId="{6118E22D-F840-411F-A5DE-F81843C08B92}" type="presParOf" srcId="{F16548A5-402C-4492-8298-6BE14F55B256}" destId="{FF96FFBF-7F64-4412-9E25-D79211BFE124}" srcOrd="1" destOrd="0" presId="urn:microsoft.com/office/officeart/2008/layout/LinedList"/>
    <dgm:cxn modelId="{02D0F7FF-7E9E-41B9-BF56-5F4DFDA8CED8}" type="presParOf" srcId="{FF96FFBF-7F64-4412-9E25-D79211BFE124}" destId="{D245DA44-C6BF-4422-9B4A-CF62F99E4230}" srcOrd="0" destOrd="0" presId="urn:microsoft.com/office/officeart/2008/layout/LinedList"/>
    <dgm:cxn modelId="{B7060453-AB5C-4410-AA9B-31B78C4FEFBC}" type="presParOf" srcId="{FF96FFBF-7F64-4412-9E25-D79211BFE124}" destId="{DF0F1A4F-24B5-49B2-AE8A-0CA062C28072}" srcOrd="1" destOrd="0" presId="urn:microsoft.com/office/officeart/2008/layout/LinedList"/>
    <dgm:cxn modelId="{B6CAA725-0370-491F-AB8B-A03DC1E7DDA3}" type="presParOf" srcId="{F16548A5-402C-4492-8298-6BE14F55B256}" destId="{42ECAF7B-42B3-477B-9FCD-19DF8445B3D4}" srcOrd="2" destOrd="0" presId="urn:microsoft.com/office/officeart/2008/layout/LinedList"/>
    <dgm:cxn modelId="{49EED7B1-EB21-45D5-8DD1-8F0164A92A6C}" type="presParOf" srcId="{F16548A5-402C-4492-8298-6BE14F55B256}" destId="{5D2512B3-08E3-47B8-A7AE-CF599ACC4B33}" srcOrd="3" destOrd="0" presId="urn:microsoft.com/office/officeart/2008/layout/LinedList"/>
    <dgm:cxn modelId="{5BC96523-5853-40B6-8895-F17ED5CC4415}" type="presParOf" srcId="{5D2512B3-08E3-47B8-A7AE-CF599ACC4B33}" destId="{B7631FAC-2A40-4367-8517-BB59FC2C8F65}" srcOrd="0" destOrd="0" presId="urn:microsoft.com/office/officeart/2008/layout/LinedList"/>
    <dgm:cxn modelId="{7A85A365-99D1-48E7-9C02-B572CBBCDFEC}" type="presParOf" srcId="{5D2512B3-08E3-47B8-A7AE-CF599ACC4B33}" destId="{33D15E48-9FF7-4EBC-9AF2-3D897BFFE5E5}" srcOrd="1" destOrd="0" presId="urn:microsoft.com/office/officeart/2008/layout/LinedList"/>
    <dgm:cxn modelId="{0407322F-19B7-46D7-983F-26AD39EC09A8}" type="presParOf" srcId="{F16548A5-402C-4492-8298-6BE14F55B256}" destId="{277C677C-04E3-4A2E-BE9C-3FDCB3201369}" srcOrd="4" destOrd="0" presId="urn:microsoft.com/office/officeart/2008/layout/LinedList"/>
    <dgm:cxn modelId="{8D2C8BA5-2827-433D-BF5E-4C5A86DFA98B}" type="presParOf" srcId="{F16548A5-402C-4492-8298-6BE14F55B256}" destId="{3863FEC2-60A1-44A8-8D72-175CDAB7D051}" srcOrd="5" destOrd="0" presId="urn:microsoft.com/office/officeart/2008/layout/LinedList"/>
    <dgm:cxn modelId="{DE0E24C1-8263-4C1A-AB57-B4C4C9B6E76B}" type="presParOf" srcId="{3863FEC2-60A1-44A8-8D72-175CDAB7D051}" destId="{CE8750CC-976B-4974-80F4-BD8071349061}" srcOrd="0" destOrd="0" presId="urn:microsoft.com/office/officeart/2008/layout/LinedList"/>
    <dgm:cxn modelId="{5EA801CF-BA89-46DE-8FA5-502EBEFBC5C3}" type="presParOf" srcId="{3863FEC2-60A1-44A8-8D72-175CDAB7D051}" destId="{6C1EE6D6-D721-4B88-A793-28C1E74E4FE3}" srcOrd="1" destOrd="0" presId="urn:microsoft.com/office/officeart/2008/layout/LinedList"/>
    <dgm:cxn modelId="{0526FABE-95C8-4810-80AA-5F08862B9D6D}" type="presParOf" srcId="{F16548A5-402C-4492-8298-6BE14F55B256}" destId="{5A149E6A-84C6-49D7-B24B-F4578CCBB81A}" srcOrd="6" destOrd="0" presId="urn:microsoft.com/office/officeart/2008/layout/LinedList"/>
    <dgm:cxn modelId="{D61ADD6B-CB1A-4246-909B-51EF22315ED9}" type="presParOf" srcId="{F16548A5-402C-4492-8298-6BE14F55B256}" destId="{65D8E9C2-494B-4679-A2A2-C569455709C4}" srcOrd="7" destOrd="0" presId="urn:microsoft.com/office/officeart/2008/layout/LinedList"/>
    <dgm:cxn modelId="{AEBF8E94-04A1-4746-9A00-EB76A9C1FC3D}" type="presParOf" srcId="{65D8E9C2-494B-4679-A2A2-C569455709C4}" destId="{71E24771-6C64-41B9-991C-A1F5760AA76B}" srcOrd="0" destOrd="0" presId="urn:microsoft.com/office/officeart/2008/layout/LinedList"/>
    <dgm:cxn modelId="{03D4361D-0815-409E-A5C1-801F5F9833E6}" type="presParOf" srcId="{65D8E9C2-494B-4679-A2A2-C569455709C4}" destId="{91EB2E75-81C4-455B-A429-8A9FD9B547B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783258-D28F-48FD-B329-F09E5BD88B1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8958063E-EC0D-40E2-A5EB-700AA9158E2C}">
      <dgm:prSet phldrT="[Tekst]"/>
      <dgm:spPr>
        <a:solidFill>
          <a:schemeClr val="bg2"/>
        </a:solidFill>
      </dgm:spPr>
      <dgm:t>
        <a:bodyPr/>
        <a:lstStyle/>
        <a:p>
          <a:r>
            <a:rPr lang="hr-HR" b="1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HIPOKRAT</a:t>
          </a:r>
        </a:p>
      </dgm:t>
    </dgm:pt>
    <dgm:pt modelId="{94FA8935-B9FE-4979-87FA-2BBBBB00BDD8}" type="parTrans" cxnId="{3354D58B-CAC0-46B7-B6A9-147942CA063F}">
      <dgm:prSet/>
      <dgm:spPr/>
      <dgm:t>
        <a:bodyPr/>
        <a:lstStyle/>
        <a:p>
          <a:endParaRPr lang="hr-HR"/>
        </a:p>
      </dgm:t>
    </dgm:pt>
    <dgm:pt modelId="{A2C9ECCB-163F-4A0A-9C30-71DDAA3FED9D}" type="sibTrans" cxnId="{3354D58B-CAC0-46B7-B6A9-147942CA063F}">
      <dgm:prSet/>
      <dgm:spPr/>
      <dgm:t>
        <a:bodyPr/>
        <a:lstStyle/>
        <a:p>
          <a:endParaRPr lang="hr-HR"/>
        </a:p>
      </dgm:t>
    </dgm:pt>
    <dgm:pt modelId="{372EDBCD-10BD-4335-8E8F-F55652373B2E}">
      <dgm:prSet custT="1"/>
      <dgm:spPr/>
      <dgm:t>
        <a:bodyPr/>
        <a:lstStyle/>
        <a:p>
          <a:r>
            <a:rPr lang="en-US" sz="1800" b="0" i="0" dirty="0" err="1">
              <a:latin typeface="+mn-lt"/>
              <a:cs typeface="Times New Roman" panose="02020603050405020304" pitchFamily="18" charset="0"/>
            </a:rPr>
            <a:t>usmjerio</a:t>
          </a:r>
          <a:r>
            <a:rPr lang="en-US" sz="1800" b="0" i="0" dirty="0">
              <a:latin typeface="+mn-lt"/>
              <a:cs typeface="Times New Roman" panose="02020603050405020304" pitchFamily="18" charset="0"/>
            </a:rPr>
            <a:t> je </a:t>
          </a:r>
          <a:r>
            <a:rPr lang="hr-HR" sz="1800" b="0" i="0" dirty="0">
              <a:latin typeface="+mn-lt"/>
              <a:cs typeface="Times New Roman" panose="02020603050405020304" pitchFamily="18" charset="0"/>
            </a:rPr>
            <a:t>medicinu </a:t>
          </a:r>
          <a:r>
            <a:rPr lang="en-US" sz="1800" b="0" i="0" dirty="0" err="1">
              <a:latin typeface="+mn-lt"/>
              <a:cs typeface="Times New Roman" panose="02020603050405020304" pitchFamily="18" charset="0"/>
            </a:rPr>
            <a:t>prema</a:t>
          </a:r>
          <a:r>
            <a:rPr lang="en-US" sz="1800" b="0" i="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1800" b="0" i="0" dirty="0" err="1">
              <a:latin typeface="+mn-lt"/>
              <a:cs typeface="Times New Roman" panose="02020603050405020304" pitchFamily="18" charset="0"/>
            </a:rPr>
            <a:t>empiriji</a:t>
          </a:r>
          <a:r>
            <a:rPr lang="hr-HR" sz="1800" b="0" i="0" dirty="0">
              <a:latin typeface="+mn-lt"/>
              <a:cs typeface="Times New Roman" panose="02020603050405020304" pitchFamily="18" charset="0"/>
            </a:rPr>
            <a:t>-</a:t>
          </a:r>
        </a:p>
        <a:p>
          <a:r>
            <a:rPr lang="hr-HR" sz="1800" b="0" i="0" dirty="0">
              <a:latin typeface="+mn-lt"/>
              <a:cs typeface="Times New Roman" panose="02020603050405020304" pitchFamily="18" charset="0"/>
            </a:rPr>
            <a:t>znanosti</a:t>
          </a:r>
        </a:p>
      </dgm:t>
    </dgm:pt>
    <dgm:pt modelId="{140A8ECF-DCC3-4797-9BD0-2908C7658A12}" type="sibTrans" cxnId="{4C767511-35B5-41DB-BC26-FC932363ED31}">
      <dgm:prSet/>
      <dgm:spPr/>
      <dgm:t>
        <a:bodyPr/>
        <a:lstStyle/>
        <a:p>
          <a:endParaRPr lang="hr-HR"/>
        </a:p>
      </dgm:t>
    </dgm:pt>
    <dgm:pt modelId="{16533272-9D26-4F61-828C-E3DA7EE16488}" type="parTrans" cxnId="{4C767511-35B5-41DB-BC26-FC932363ED31}">
      <dgm:prSet/>
      <dgm:spPr/>
      <dgm:t>
        <a:bodyPr/>
        <a:lstStyle/>
        <a:p>
          <a:endParaRPr lang="hr-HR"/>
        </a:p>
      </dgm:t>
    </dgm:pt>
    <dgm:pt modelId="{129C9BDB-7F18-4D74-A9C3-D619C47601E6}">
      <dgm:prSet custT="1"/>
      <dgm:spPr/>
      <dgm:t>
        <a:bodyPr/>
        <a:lstStyle/>
        <a:p>
          <a:r>
            <a:rPr lang="hr-HR" sz="1800" b="0" i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odbacio je predodžbu o bolesti kao kazni nekog božanstva i tvrdio da bolest ima prirodnog uzročnika</a:t>
          </a:r>
        </a:p>
      </dgm:t>
    </dgm:pt>
    <dgm:pt modelId="{3A909DDA-5A20-4096-8221-013A7C90E92B}" type="parTrans" cxnId="{A1279804-8420-40BE-A163-793CDBC80D4B}">
      <dgm:prSet/>
      <dgm:spPr/>
      <dgm:t>
        <a:bodyPr/>
        <a:lstStyle/>
        <a:p>
          <a:endParaRPr lang="hr-HR"/>
        </a:p>
      </dgm:t>
    </dgm:pt>
    <dgm:pt modelId="{80A32420-CDBE-4422-BB5A-FADAEA4DDCC3}" type="sibTrans" cxnId="{A1279804-8420-40BE-A163-793CDBC80D4B}">
      <dgm:prSet/>
      <dgm:spPr/>
      <dgm:t>
        <a:bodyPr/>
        <a:lstStyle/>
        <a:p>
          <a:endParaRPr lang="hr-HR"/>
        </a:p>
      </dgm:t>
    </dgm:pt>
    <dgm:pt modelId="{B816E900-BFFA-4842-BC70-6DCB46712857}">
      <dgm:prSet custT="1"/>
      <dgm:spPr>
        <a:ln>
          <a:solidFill>
            <a:srgbClr val="FF00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400" b="1" i="1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stvorio</a:t>
          </a:r>
          <a:r>
            <a:rPr lang="en-US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</a:t>
          </a:r>
          <a:r>
            <a:rPr lang="en-US" sz="2400" b="1" i="1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etičke</a:t>
          </a:r>
          <a:r>
            <a:rPr lang="en-US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</a:t>
          </a:r>
          <a:r>
            <a:rPr lang="en-US" sz="2400" b="1" i="1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principe</a:t>
          </a:r>
          <a:r>
            <a:rPr lang="en-US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</a:t>
          </a:r>
          <a:r>
            <a:rPr lang="en-US" sz="2400" b="1" i="1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na</a:t>
          </a:r>
          <a:r>
            <a:rPr lang="en-US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</a:t>
          </a:r>
          <a:r>
            <a:rPr lang="en-US" sz="2400" b="1" i="1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kojima</a:t>
          </a:r>
          <a:r>
            <a:rPr lang="en-US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se </a:t>
          </a:r>
          <a:endParaRPr lang="hr-HR" sz="2400" b="1" i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n-lt"/>
            <a:cs typeface="Times New Roman" panose="02020603050405020304" pitchFamily="18" charset="0"/>
          </a:endParaRPr>
        </a:p>
        <a:p>
          <a:pPr>
            <a:lnSpc>
              <a:spcPct val="100000"/>
            </a:lnSpc>
          </a:pPr>
          <a:r>
            <a:rPr lang="en-US" sz="2400" b="1" i="1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temelji</a:t>
          </a:r>
          <a:r>
            <a:rPr lang="en-US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sav rad </a:t>
          </a:r>
          <a:r>
            <a:rPr lang="en-US" sz="2400" b="1" i="1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liječnika</a:t>
          </a:r>
          <a:endParaRPr lang="hr-HR" sz="2400" b="1" i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n-lt"/>
            <a:cs typeface="Times New Roman" panose="02020603050405020304" pitchFamily="18" charset="0"/>
          </a:endParaRPr>
        </a:p>
      </dgm:t>
    </dgm:pt>
    <dgm:pt modelId="{A249294C-F9D4-494A-97DD-DF8D28FEE279}" type="parTrans" cxnId="{38D30E64-52EF-4D41-A30A-FD49A1AF0F15}">
      <dgm:prSet/>
      <dgm:spPr/>
      <dgm:t>
        <a:bodyPr/>
        <a:lstStyle/>
        <a:p>
          <a:endParaRPr lang="hr-HR"/>
        </a:p>
      </dgm:t>
    </dgm:pt>
    <dgm:pt modelId="{0EDC0A4D-C5CF-42AD-B357-5D574075FF19}" type="sibTrans" cxnId="{38D30E64-52EF-4D41-A30A-FD49A1AF0F15}">
      <dgm:prSet/>
      <dgm:spPr/>
      <dgm:t>
        <a:bodyPr/>
        <a:lstStyle/>
        <a:p>
          <a:endParaRPr lang="hr-HR"/>
        </a:p>
      </dgm:t>
    </dgm:pt>
    <dgm:pt modelId="{A475939E-69BC-4D88-AA27-27E576D77839}">
      <dgm:prSet custT="1"/>
      <dgm:spPr/>
      <dgm:t>
        <a:bodyPr/>
        <a:lstStyle/>
        <a:p>
          <a:pPr algn="ctr"/>
          <a:r>
            <a:rPr lang="hr-HR" sz="1800" b="1" i="0" dirty="0"/>
            <a:t>njegova je najveća zasluga </a:t>
          </a:r>
        </a:p>
        <a:p>
          <a:pPr algn="ctr"/>
          <a:r>
            <a:rPr lang="hr-HR" sz="1800" b="0" i="0" dirty="0"/>
            <a:t>u odvajanju medicine od magije, religije i filozofske spekulacije</a:t>
          </a:r>
          <a:endParaRPr lang="hr-HR" sz="1800" dirty="0"/>
        </a:p>
      </dgm:t>
    </dgm:pt>
    <dgm:pt modelId="{9491A77A-1151-4AD4-8626-F7C26C017DEE}" type="parTrans" cxnId="{171E6BAD-3689-4CC7-BA79-F5CD626CA81F}">
      <dgm:prSet/>
      <dgm:spPr/>
      <dgm:t>
        <a:bodyPr/>
        <a:lstStyle/>
        <a:p>
          <a:endParaRPr lang="hr-HR"/>
        </a:p>
      </dgm:t>
    </dgm:pt>
    <dgm:pt modelId="{BF0592A8-52F9-40FA-8E55-B7627359AF89}" type="sibTrans" cxnId="{171E6BAD-3689-4CC7-BA79-F5CD626CA81F}">
      <dgm:prSet/>
      <dgm:spPr/>
      <dgm:t>
        <a:bodyPr/>
        <a:lstStyle/>
        <a:p>
          <a:endParaRPr lang="hr-HR"/>
        </a:p>
      </dgm:t>
    </dgm:pt>
    <dgm:pt modelId="{35179844-E8B4-4D14-B799-8D0545F1601F}">
      <dgm:prSet custT="1"/>
      <dgm:spPr/>
      <dgm:t>
        <a:bodyPr/>
        <a:lstStyle/>
        <a:p>
          <a:r>
            <a:rPr lang="hr-HR" sz="1800" b="0" i="0" dirty="0"/>
            <a:t>uveo je pomno promatranje bolesnika i proučavanje simptoma kao temelja uspješna liječenja i </a:t>
          </a:r>
          <a:r>
            <a:rPr lang="hr-HR" sz="1800" b="0" i="0" dirty="0" err="1"/>
            <a:t>prognostike</a:t>
          </a:r>
          <a:r>
            <a:rPr lang="hr-HR" sz="1800" b="0" i="0" dirty="0"/>
            <a:t> bolesti</a:t>
          </a:r>
          <a:endParaRPr lang="hr-HR" sz="1800" dirty="0"/>
        </a:p>
      </dgm:t>
    </dgm:pt>
    <dgm:pt modelId="{B902CAEE-07E6-4BB0-BE32-25BB3D8D16D5}" type="parTrans" cxnId="{163D4A1A-3C10-46DD-8B21-3B29D629475C}">
      <dgm:prSet/>
      <dgm:spPr/>
      <dgm:t>
        <a:bodyPr/>
        <a:lstStyle/>
        <a:p>
          <a:endParaRPr lang="hr-HR"/>
        </a:p>
      </dgm:t>
    </dgm:pt>
    <dgm:pt modelId="{F1FF91B8-CD88-4995-9F39-C655A2447BD6}" type="sibTrans" cxnId="{163D4A1A-3C10-46DD-8B21-3B29D629475C}">
      <dgm:prSet/>
      <dgm:spPr/>
      <dgm:t>
        <a:bodyPr/>
        <a:lstStyle/>
        <a:p>
          <a:endParaRPr lang="hr-HR"/>
        </a:p>
      </dgm:t>
    </dgm:pt>
    <dgm:pt modelId="{80F65F6B-4683-4625-8CE9-DCC27BFBAAF4}" type="pres">
      <dgm:prSet presAssocID="{EB783258-D28F-48FD-B329-F09E5BD88B1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38B54F0-C819-4984-9A97-71A81B694405}" type="pres">
      <dgm:prSet presAssocID="{8958063E-EC0D-40E2-A5EB-700AA9158E2C}" presName="root" presStyleCnt="0"/>
      <dgm:spPr/>
    </dgm:pt>
    <dgm:pt modelId="{9B4441B8-79F2-4EEB-9D9D-F2FF38CB16D1}" type="pres">
      <dgm:prSet presAssocID="{8958063E-EC0D-40E2-A5EB-700AA9158E2C}" presName="rootComposite" presStyleCnt="0"/>
      <dgm:spPr/>
    </dgm:pt>
    <dgm:pt modelId="{07E7A535-D169-4007-B9CC-695C078FFECE}" type="pres">
      <dgm:prSet presAssocID="{8958063E-EC0D-40E2-A5EB-700AA9158E2C}" presName="rootText" presStyleLbl="node1" presStyleIdx="0" presStyleCnt="1" custScaleX="389060"/>
      <dgm:spPr/>
    </dgm:pt>
    <dgm:pt modelId="{01078682-8F48-4366-B4B2-4853A141258F}" type="pres">
      <dgm:prSet presAssocID="{8958063E-EC0D-40E2-A5EB-700AA9158E2C}" presName="rootConnector" presStyleLbl="node1" presStyleIdx="0" presStyleCnt="1"/>
      <dgm:spPr/>
    </dgm:pt>
    <dgm:pt modelId="{C3043356-3F95-430A-8642-65D93CEC5B07}" type="pres">
      <dgm:prSet presAssocID="{8958063E-EC0D-40E2-A5EB-700AA9158E2C}" presName="childShape" presStyleCnt="0"/>
      <dgm:spPr/>
    </dgm:pt>
    <dgm:pt modelId="{C5E0431B-BEC1-47F0-AF40-A7409EDB4A18}" type="pres">
      <dgm:prSet presAssocID="{9491A77A-1151-4AD4-8626-F7C26C017DEE}" presName="Name13" presStyleLbl="parChTrans1D2" presStyleIdx="0" presStyleCnt="5"/>
      <dgm:spPr/>
    </dgm:pt>
    <dgm:pt modelId="{7294EBF2-344E-4EC9-A6DA-7C410070A98F}" type="pres">
      <dgm:prSet presAssocID="{A475939E-69BC-4D88-AA27-27E576D77839}" presName="childText" presStyleLbl="bgAcc1" presStyleIdx="0" presStyleCnt="5" custScaleX="355720">
        <dgm:presLayoutVars>
          <dgm:bulletEnabled val="1"/>
        </dgm:presLayoutVars>
      </dgm:prSet>
      <dgm:spPr/>
    </dgm:pt>
    <dgm:pt modelId="{02C966EB-4477-47D5-8FCD-D479983E5DC8}" type="pres">
      <dgm:prSet presAssocID="{3A909DDA-5A20-4096-8221-013A7C90E92B}" presName="Name13" presStyleLbl="parChTrans1D2" presStyleIdx="1" presStyleCnt="5"/>
      <dgm:spPr/>
    </dgm:pt>
    <dgm:pt modelId="{BD228CAF-72EA-4671-85F8-C47CBCB86D58}" type="pres">
      <dgm:prSet presAssocID="{129C9BDB-7F18-4D74-A9C3-D619C47601E6}" presName="childText" presStyleLbl="bgAcc1" presStyleIdx="1" presStyleCnt="5" custScaleX="357580" custLinFactY="5334" custLinFactNeighborX="-2570" custLinFactNeighborY="100000">
        <dgm:presLayoutVars>
          <dgm:bulletEnabled val="1"/>
        </dgm:presLayoutVars>
      </dgm:prSet>
      <dgm:spPr/>
    </dgm:pt>
    <dgm:pt modelId="{39E8A397-62C3-4246-ADD4-107159F09A10}" type="pres">
      <dgm:prSet presAssocID="{16533272-9D26-4F61-828C-E3DA7EE16488}" presName="Name13" presStyleLbl="parChTrans1D2" presStyleIdx="2" presStyleCnt="5"/>
      <dgm:spPr/>
    </dgm:pt>
    <dgm:pt modelId="{ACF55008-D47E-47C9-8C1D-36E9287FC2A6}" type="pres">
      <dgm:prSet presAssocID="{372EDBCD-10BD-4335-8E8F-F55652373B2E}" presName="childText" presStyleLbl="bgAcc1" presStyleIdx="2" presStyleCnt="5" custScaleX="357085" custLinFactY="-45334" custLinFactNeighborX="568" custLinFactNeighborY="-100000">
        <dgm:presLayoutVars>
          <dgm:bulletEnabled val="1"/>
        </dgm:presLayoutVars>
      </dgm:prSet>
      <dgm:spPr/>
    </dgm:pt>
    <dgm:pt modelId="{9E68C620-555A-49CB-B283-1C7557A39B15}" type="pres">
      <dgm:prSet presAssocID="{B902CAEE-07E6-4BB0-BE32-25BB3D8D16D5}" presName="Name13" presStyleLbl="parChTrans1D2" presStyleIdx="3" presStyleCnt="5"/>
      <dgm:spPr/>
    </dgm:pt>
    <dgm:pt modelId="{EB60DFBA-CE7E-4553-9F1C-F98F99B758F0}" type="pres">
      <dgm:prSet presAssocID="{35179844-E8B4-4D14-B799-8D0545F1601F}" presName="childText" presStyleLbl="bgAcc1" presStyleIdx="3" presStyleCnt="5" custScaleX="357084" custLinFactNeighborX="-656" custLinFactNeighborY="2652">
        <dgm:presLayoutVars>
          <dgm:bulletEnabled val="1"/>
        </dgm:presLayoutVars>
      </dgm:prSet>
      <dgm:spPr/>
    </dgm:pt>
    <dgm:pt modelId="{E680ACD2-5092-4206-8758-DB7C17977D67}" type="pres">
      <dgm:prSet presAssocID="{A249294C-F9D4-494A-97DD-DF8D28FEE279}" presName="Name13" presStyleLbl="parChTrans1D2" presStyleIdx="4" presStyleCnt="5"/>
      <dgm:spPr/>
    </dgm:pt>
    <dgm:pt modelId="{87FD9193-556C-4CF3-B9CF-D8EF2F4048A3}" type="pres">
      <dgm:prSet presAssocID="{B816E900-BFFA-4842-BC70-6DCB46712857}" presName="childText" presStyleLbl="bgAcc1" presStyleIdx="4" presStyleCnt="5" custScaleX="346735" custScaleY="124502" custLinFactNeighborX="5935" custLinFactNeighborY="-14244">
        <dgm:presLayoutVars>
          <dgm:bulletEnabled val="1"/>
        </dgm:presLayoutVars>
      </dgm:prSet>
      <dgm:spPr/>
    </dgm:pt>
  </dgm:ptLst>
  <dgm:cxnLst>
    <dgm:cxn modelId="{A1279804-8420-40BE-A163-793CDBC80D4B}" srcId="{8958063E-EC0D-40E2-A5EB-700AA9158E2C}" destId="{129C9BDB-7F18-4D74-A9C3-D619C47601E6}" srcOrd="1" destOrd="0" parTransId="{3A909DDA-5A20-4096-8221-013A7C90E92B}" sibTransId="{80A32420-CDBE-4422-BB5A-FADAEA4DDCC3}"/>
    <dgm:cxn modelId="{4C767511-35B5-41DB-BC26-FC932363ED31}" srcId="{8958063E-EC0D-40E2-A5EB-700AA9158E2C}" destId="{372EDBCD-10BD-4335-8E8F-F55652373B2E}" srcOrd="2" destOrd="0" parTransId="{16533272-9D26-4F61-828C-E3DA7EE16488}" sibTransId="{140A8ECF-DCC3-4797-9BD0-2908C7658A12}"/>
    <dgm:cxn modelId="{163D4A1A-3C10-46DD-8B21-3B29D629475C}" srcId="{8958063E-EC0D-40E2-A5EB-700AA9158E2C}" destId="{35179844-E8B4-4D14-B799-8D0545F1601F}" srcOrd="3" destOrd="0" parTransId="{B902CAEE-07E6-4BB0-BE32-25BB3D8D16D5}" sibTransId="{F1FF91B8-CD88-4995-9F39-C655A2447BD6}"/>
    <dgm:cxn modelId="{97020D5E-760F-4813-9CE4-C77CD8EBFBFE}" type="presOf" srcId="{129C9BDB-7F18-4D74-A9C3-D619C47601E6}" destId="{BD228CAF-72EA-4671-85F8-C47CBCB86D58}" srcOrd="0" destOrd="0" presId="urn:microsoft.com/office/officeart/2005/8/layout/hierarchy3"/>
    <dgm:cxn modelId="{5EE25942-7E45-4DF8-9C08-3855DA078EDD}" type="presOf" srcId="{3A909DDA-5A20-4096-8221-013A7C90E92B}" destId="{02C966EB-4477-47D5-8FCD-D479983E5DC8}" srcOrd="0" destOrd="0" presId="urn:microsoft.com/office/officeart/2005/8/layout/hierarchy3"/>
    <dgm:cxn modelId="{38D30E64-52EF-4D41-A30A-FD49A1AF0F15}" srcId="{8958063E-EC0D-40E2-A5EB-700AA9158E2C}" destId="{B816E900-BFFA-4842-BC70-6DCB46712857}" srcOrd="4" destOrd="0" parTransId="{A249294C-F9D4-494A-97DD-DF8D28FEE279}" sibTransId="{0EDC0A4D-C5CF-42AD-B357-5D574075FF19}"/>
    <dgm:cxn modelId="{338EC465-3B8D-4726-9135-B1022344329D}" type="presOf" srcId="{EB783258-D28F-48FD-B329-F09E5BD88B1B}" destId="{80F65F6B-4683-4625-8CE9-DCC27BFBAAF4}" srcOrd="0" destOrd="0" presId="urn:microsoft.com/office/officeart/2005/8/layout/hierarchy3"/>
    <dgm:cxn modelId="{8C93A54F-5421-48FB-8C1C-C83B072BA390}" type="presOf" srcId="{A249294C-F9D4-494A-97DD-DF8D28FEE279}" destId="{E680ACD2-5092-4206-8758-DB7C17977D67}" srcOrd="0" destOrd="0" presId="urn:microsoft.com/office/officeart/2005/8/layout/hierarchy3"/>
    <dgm:cxn modelId="{C7F63577-6BF5-487F-82BB-7748491A782D}" type="presOf" srcId="{8958063E-EC0D-40E2-A5EB-700AA9158E2C}" destId="{01078682-8F48-4366-B4B2-4853A141258F}" srcOrd="1" destOrd="0" presId="urn:microsoft.com/office/officeart/2005/8/layout/hierarchy3"/>
    <dgm:cxn modelId="{81D3AA8B-8979-4784-A891-D536DB29297B}" type="presOf" srcId="{8958063E-EC0D-40E2-A5EB-700AA9158E2C}" destId="{07E7A535-D169-4007-B9CC-695C078FFECE}" srcOrd="0" destOrd="0" presId="urn:microsoft.com/office/officeart/2005/8/layout/hierarchy3"/>
    <dgm:cxn modelId="{3354D58B-CAC0-46B7-B6A9-147942CA063F}" srcId="{EB783258-D28F-48FD-B329-F09E5BD88B1B}" destId="{8958063E-EC0D-40E2-A5EB-700AA9158E2C}" srcOrd="0" destOrd="0" parTransId="{94FA8935-B9FE-4979-87FA-2BBBBB00BDD8}" sibTransId="{A2C9ECCB-163F-4A0A-9C30-71DDAA3FED9D}"/>
    <dgm:cxn modelId="{9CAAD2A3-CB8A-4ECB-98A7-B1B20E60FDA9}" type="presOf" srcId="{B816E900-BFFA-4842-BC70-6DCB46712857}" destId="{87FD9193-556C-4CF3-B9CF-D8EF2F4048A3}" srcOrd="0" destOrd="0" presId="urn:microsoft.com/office/officeart/2005/8/layout/hierarchy3"/>
    <dgm:cxn modelId="{171E6BAD-3689-4CC7-BA79-F5CD626CA81F}" srcId="{8958063E-EC0D-40E2-A5EB-700AA9158E2C}" destId="{A475939E-69BC-4D88-AA27-27E576D77839}" srcOrd="0" destOrd="0" parTransId="{9491A77A-1151-4AD4-8626-F7C26C017DEE}" sibTransId="{BF0592A8-52F9-40FA-8E55-B7627359AF89}"/>
    <dgm:cxn modelId="{24E485AE-8BDF-485A-907F-829E7C144558}" type="presOf" srcId="{372EDBCD-10BD-4335-8E8F-F55652373B2E}" destId="{ACF55008-D47E-47C9-8C1D-36E9287FC2A6}" srcOrd="0" destOrd="0" presId="urn:microsoft.com/office/officeart/2005/8/layout/hierarchy3"/>
    <dgm:cxn modelId="{29383BB5-5B38-456E-8FCB-7932682C4423}" type="presOf" srcId="{35179844-E8B4-4D14-B799-8D0545F1601F}" destId="{EB60DFBA-CE7E-4553-9F1C-F98F99B758F0}" srcOrd="0" destOrd="0" presId="urn:microsoft.com/office/officeart/2005/8/layout/hierarchy3"/>
    <dgm:cxn modelId="{2E0696CA-293C-4C50-8EE7-02815E885380}" type="presOf" srcId="{9491A77A-1151-4AD4-8626-F7C26C017DEE}" destId="{C5E0431B-BEC1-47F0-AF40-A7409EDB4A18}" srcOrd="0" destOrd="0" presId="urn:microsoft.com/office/officeart/2005/8/layout/hierarchy3"/>
    <dgm:cxn modelId="{9770D7D7-EF42-4C6E-AA18-1CA041C84CE4}" type="presOf" srcId="{A475939E-69BC-4D88-AA27-27E576D77839}" destId="{7294EBF2-344E-4EC9-A6DA-7C410070A98F}" srcOrd="0" destOrd="0" presId="urn:microsoft.com/office/officeart/2005/8/layout/hierarchy3"/>
    <dgm:cxn modelId="{3A79B3ED-F4F5-40DF-80EF-27DDFDAE6927}" type="presOf" srcId="{B902CAEE-07E6-4BB0-BE32-25BB3D8D16D5}" destId="{9E68C620-555A-49CB-B283-1C7557A39B15}" srcOrd="0" destOrd="0" presId="urn:microsoft.com/office/officeart/2005/8/layout/hierarchy3"/>
    <dgm:cxn modelId="{373829EF-0B56-4705-82EC-7D702B99EB1A}" type="presOf" srcId="{16533272-9D26-4F61-828C-E3DA7EE16488}" destId="{39E8A397-62C3-4246-ADD4-107159F09A10}" srcOrd="0" destOrd="0" presId="urn:microsoft.com/office/officeart/2005/8/layout/hierarchy3"/>
    <dgm:cxn modelId="{A1021203-149F-457C-8415-506160F02FBD}" type="presParOf" srcId="{80F65F6B-4683-4625-8CE9-DCC27BFBAAF4}" destId="{738B54F0-C819-4984-9A97-71A81B694405}" srcOrd="0" destOrd="0" presId="urn:microsoft.com/office/officeart/2005/8/layout/hierarchy3"/>
    <dgm:cxn modelId="{2F40A742-2DBC-483C-ADB7-D2CC49834B85}" type="presParOf" srcId="{738B54F0-C819-4984-9A97-71A81B694405}" destId="{9B4441B8-79F2-4EEB-9D9D-F2FF38CB16D1}" srcOrd="0" destOrd="0" presId="urn:microsoft.com/office/officeart/2005/8/layout/hierarchy3"/>
    <dgm:cxn modelId="{5F7512FF-6128-480F-86B5-6BCB53337281}" type="presParOf" srcId="{9B4441B8-79F2-4EEB-9D9D-F2FF38CB16D1}" destId="{07E7A535-D169-4007-B9CC-695C078FFECE}" srcOrd="0" destOrd="0" presId="urn:microsoft.com/office/officeart/2005/8/layout/hierarchy3"/>
    <dgm:cxn modelId="{71067367-BB21-410E-8C24-4671658EDBA5}" type="presParOf" srcId="{9B4441B8-79F2-4EEB-9D9D-F2FF38CB16D1}" destId="{01078682-8F48-4366-B4B2-4853A141258F}" srcOrd="1" destOrd="0" presId="urn:microsoft.com/office/officeart/2005/8/layout/hierarchy3"/>
    <dgm:cxn modelId="{50946518-E1D4-471E-A933-94C63AED32FC}" type="presParOf" srcId="{738B54F0-C819-4984-9A97-71A81B694405}" destId="{C3043356-3F95-430A-8642-65D93CEC5B07}" srcOrd="1" destOrd="0" presId="urn:microsoft.com/office/officeart/2005/8/layout/hierarchy3"/>
    <dgm:cxn modelId="{5ED50E3C-901C-462E-AB8A-825D0D7AFBDF}" type="presParOf" srcId="{C3043356-3F95-430A-8642-65D93CEC5B07}" destId="{C5E0431B-BEC1-47F0-AF40-A7409EDB4A18}" srcOrd="0" destOrd="0" presId="urn:microsoft.com/office/officeart/2005/8/layout/hierarchy3"/>
    <dgm:cxn modelId="{D9E164BE-C2D9-426B-95D3-1B32E690F0F2}" type="presParOf" srcId="{C3043356-3F95-430A-8642-65D93CEC5B07}" destId="{7294EBF2-344E-4EC9-A6DA-7C410070A98F}" srcOrd="1" destOrd="0" presId="urn:microsoft.com/office/officeart/2005/8/layout/hierarchy3"/>
    <dgm:cxn modelId="{7EC032D3-B737-4B0E-931C-AC38B5329F63}" type="presParOf" srcId="{C3043356-3F95-430A-8642-65D93CEC5B07}" destId="{02C966EB-4477-47D5-8FCD-D479983E5DC8}" srcOrd="2" destOrd="0" presId="urn:microsoft.com/office/officeart/2005/8/layout/hierarchy3"/>
    <dgm:cxn modelId="{A3926D07-57E5-428C-8D8D-ECFEE97430DA}" type="presParOf" srcId="{C3043356-3F95-430A-8642-65D93CEC5B07}" destId="{BD228CAF-72EA-4671-85F8-C47CBCB86D58}" srcOrd="3" destOrd="0" presId="urn:microsoft.com/office/officeart/2005/8/layout/hierarchy3"/>
    <dgm:cxn modelId="{FCC699D7-3661-4DEB-B204-817882B3787D}" type="presParOf" srcId="{C3043356-3F95-430A-8642-65D93CEC5B07}" destId="{39E8A397-62C3-4246-ADD4-107159F09A10}" srcOrd="4" destOrd="0" presId="urn:microsoft.com/office/officeart/2005/8/layout/hierarchy3"/>
    <dgm:cxn modelId="{67FFB4FD-5210-4D05-94AF-3B35A7809ACB}" type="presParOf" srcId="{C3043356-3F95-430A-8642-65D93CEC5B07}" destId="{ACF55008-D47E-47C9-8C1D-36E9287FC2A6}" srcOrd="5" destOrd="0" presId="urn:microsoft.com/office/officeart/2005/8/layout/hierarchy3"/>
    <dgm:cxn modelId="{6EBB106A-4E04-452A-863E-DEA7861DD190}" type="presParOf" srcId="{C3043356-3F95-430A-8642-65D93CEC5B07}" destId="{9E68C620-555A-49CB-B283-1C7557A39B15}" srcOrd="6" destOrd="0" presId="urn:microsoft.com/office/officeart/2005/8/layout/hierarchy3"/>
    <dgm:cxn modelId="{D71CDC2B-2106-4883-B745-68F080C5A1FF}" type="presParOf" srcId="{C3043356-3F95-430A-8642-65D93CEC5B07}" destId="{EB60DFBA-CE7E-4553-9F1C-F98F99B758F0}" srcOrd="7" destOrd="0" presId="urn:microsoft.com/office/officeart/2005/8/layout/hierarchy3"/>
    <dgm:cxn modelId="{C21FFEC3-55D1-461D-9417-4A1CCA7F2605}" type="presParOf" srcId="{C3043356-3F95-430A-8642-65D93CEC5B07}" destId="{E680ACD2-5092-4206-8758-DB7C17977D67}" srcOrd="8" destOrd="0" presId="urn:microsoft.com/office/officeart/2005/8/layout/hierarchy3"/>
    <dgm:cxn modelId="{B6820A15-0E4E-4ED4-A931-747D5852F1DF}" type="presParOf" srcId="{C3043356-3F95-430A-8642-65D93CEC5B07}" destId="{87FD9193-556C-4CF3-B9CF-D8EF2F4048A3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84F119-711F-4A16-986B-4378A4E7C77C}" type="doc">
      <dgm:prSet loTypeId="urn:microsoft.com/office/officeart/2008/layout/PictureStrip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71567C86-D636-4500-BC07-480B3BE8A2AF}">
      <dgm:prSet/>
      <dgm:spPr/>
      <dgm:t>
        <a:bodyPr/>
        <a:lstStyle/>
        <a:p>
          <a:r>
            <a:rPr lang="hr-HR" b="1" dirty="0">
              <a:latin typeface="+mn-lt"/>
              <a:cs typeface="Times New Roman" panose="02020603050405020304" pitchFamily="18" charset="0"/>
            </a:rPr>
            <a:t>i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nteres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i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dobrobit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bolesnika</a:t>
          </a:r>
          <a:r>
            <a:rPr lang="en-US" b="1" dirty="0">
              <a:latin typeface="+mn-lt"/>
              <a:cs typeface="Times New Roman" panose="02020603050405020304" pitchFamily="18" charset="0"/>
            </a:rPr>
            <a:t>  je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prvenstveni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i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glavni</a:t>
          </a:r>
          <a:r>
            <a:rPr lang="hr-HR" b="1" dirty="0">
              <a:latin typeface="+mn-lt"/>
              <a:cs typeface="Times New Roman" panose="02020603050405020304" pitchFamily="18" charset="0"/>
            </a:rPr>
            <a:t> cilj</a:t>
          </a:r>
        </a:p>
      </dgm:t>
    </dgm:pt>
    <dgm:pt modelId="{923332D8-5407-4469-8289-BD15AD601DD9}" type="parTrans" cxnId="{2C08FC2D-5454-4432-A44F-3CFAF62E61E1}">
      <dgm:prSet/>
      <dgm:spPr/>
      <dgm:t>
        <a:bodyPr/>
        <a:lstStyle/>
        <a:p>
          <a:endParaRPr lang="hr-HR"/>
        </a:p>
      </dgm:t>
    </dgm:pt>
    <dgm:pt modelId="{FAD9B73E-7C08-444F-9654-9E50525E460E}" type="sibTrans" cxnId="{2C08FC2D-5454-4432-A44F-3CFAF62E61E1}">
      <dgm:prSet/>
      <dgm:spPr/>
      <dgm:t>
        <a:bodyPr/>
        <a:lstStyle/>
        <a:p>
          <a:endParaRPr lang="hr-HR"/>
        </a:p>
      </dgm:t>
    </dgm:pt>
    <dgm:pt modelId="{A0797B59-035A-41FE-95DC-7E210D703653}">
      <dgm:prSet/>
      <dgm:spPr/>
      <dgm:t>
        <a:bodyPr/>
        <a:lstStyle/>
        <a:p>
          <a:r>
            <a:rPr lang="hr-HR" b="1" dirty="0">
              <a:latin typeface="+mn-lt"/>
              <a:cs typeface="Times New Roman" panose="02020603050405020304" pitchFamily="18" charset="0"/>
            </a:rPr>
            <a:t>prvi je odredio etičke principe kojima se mora rukovoditi liječnik u vršenju svog zvanja</a:t>
          </a:r>
        </a:p>
      </dgm:t>
    </dgm:pt>
    <dgm:pt modelId="{51804712-500F-4CAF-BADD-D2B77029D184}" type="parTrans" cxnId="{92436A3A-C44A-4DEC-B85D-D6D5DF826AE1}">
      <dgm:prSet/>
      <dgm:spPr/>
      <dgm:t>
        <a:bodyPr/>
        <a:lstStyle/>
        <a:p>
          <a:endParaRPr lang="hr-HR"/>
        </a:p>
      </dgm:t>
    </dgm:pt>
    <dgm:pt modelId="{24F4CFF3-8610-4EC1-AE9D-BD5EE7F19C89}" type="sibTrans" cxnId="{92436A3A-C44A-4DEC-B85D-D6D5DF826AE1}">
      <dgm:prSet/>
      <dgm:spPr/>
      <dgm:t>
        <a:bodyPr/>
        <a:lstStyle/>
        <a:p>
          <a:endParaRPr lang="hr-HR"/>
        </a:p>
      </dgm:t>
    </dgm:pt>
    <dgm:pt modelId="{20FED9B4-4F1B-4A5E-87E4-007283E1FD82}">
      <dgm:prSet/>
      <dgm:spPr/>
      <dgm:t>
        <a:bodyPr/>
        <a:lstStyle/>
        <a:p>
          <a:r>
            <a:rPr lang="hr-HR" b="1" dirty="0">
              <a:latin typeface="+mn-lt"/>
              <a:cs typeface="Times New Roman" panose="02020603050405020304" pitchFamily="18" charset="0"/>
            </a:rPr>
            <a:t>d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etaljno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hr-HR" b="1" dirty="0">
              <a:latin typeface="+mn-lt"/>
              <a:cs typeface="Times New Roman" panose="02020603050405020304" pitchFamily="18" charset="0"/>
            </a:rPr>
            <a:t>je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opisao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način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ponašanja</a:t>
          </a:r>
          <a:r>
            <a:rPr lang="en-US" b="1" dirty="0">
              <a:latin typeface="+mn-lt"/>
              <a:cs typeface="Times New Roman" panose="02020603050405020304" pitchFamily="18" charset="0"/>
            </a:rPr>
            <a:t> s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bolesnikom</a:t>
          </a:r>
          <a:r>
            <a:rPr lang="en-US" b="1" dirty="0">
              <a:latin typeface="+mn-lt"/>
              <a:cs typeface="Times New Roman" panose="02020603050405020304" pitchFamily="18" charset="0"/>
            </a:rPr>
            <a:t>,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uključujući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i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način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razgovora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i</a:t>
          </a:r>
          <a:r>
            <a:rPr lang="en-US" b="1" dirty="0">
              <a:latin typeface="+mn-lt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+mn-lt"/>
              <a:cs typeface="Times New Roman" panose="02020603050405020304" pitchFamily="18" charset="0"/>
            </a:rPr>
            <a:t>oblačenja</a:t>
          </a:r>
          <a:endParaRPr lang="hr-HR" b="1" dirty="0">
            <a:latin typeface="+mn-lt"/>
            <a:cs typeface="Times New Roman" panose="02020603050405020304" pitchFamily="18" charset="0"/>
          </a:endParaRPr>
        </a:p>
      </dgm:t>
    </dgm:pt>
    <dgm:pt modelId="{A1474D8F-A315-4D3C-8082-80A0202E678E}" type="parTrans" cxnId="{2AA938EE-C84C-4E28-B4B6-C9ED104B43B2}">
      <dgm:prSet/>
      <dgm:spPr/>
      <dgm:t>
        <a:bodyPr/>
        <a:lstStyle/>
        <a:p>
          <a:endParaRPr lang="hr-HR"/>
        </a:p>
      </dgm:t>
    </dgm:pt>
    <dgm:pt modelId="{16D87ABF-F8B7-427E-BF87-A4A58DAC052B}" type="sibTrans" cxnId="{2AA938EE-C84C-4E28-B4B6-C9ED104B43B2}">
      <dgm:prSet/>
      <dgm:spPr/>
      <dgm:t>
        <a:bodyPr/>
        <a:lstStyle/>
        <a:p>
          <a:endParaRPr lang="hr-HR"/>
        </a:p>
      </dgm:t>
    </dgm:pt>
    <dgm:pt modelId="{12681C4F-AB04-49E6-88DA-9FD3DF77AD50}" type="pres">
      <dgm:prSet presAssocID="{0B84F119-711F-4A16-986B-4378A4E7C77C}" presName="Name0" presStyleCnt="0">
        <dgm:presLayoutVars>
          <dgm:dir/>
          <dgm:resizeHandles val="exact"/>
        </dgm:presLayoutVars>
      </dgm:prSet>
      <dgm:spPr/>
    </dgm:pt>
    <dgm:pt modelId="{EC1F6251-70C8-431B-B5C4-AD5270B4C45A}" type="pres">
      <dgm:prSet presAssocID="{71567C86-D636-4500-BC07-480B3BE8A2AF}" presName="composite" presStyleCnt="0"/>
      <dgm:spPr/>
    </dgm:pt>
    <dgm:pt modelId="{6C39DFB4-017B-46F1-94C8-65DE52673529}" type="pres">
      <dgm:prSet presAssocID="{71567C86-D636-4500-BC07-480B3BE8A2AF}" presName="rect1" presStyleLbl="trAlignAcc1" presStyleIdx="0" presStyleCnt="3">
        <dgm:presLayoutVars>
          <dgm:bulletEnabled val="1"/>
        </dgm:presLayoutVars>
      </dgm:prSet>
      <dgm:spPr/>
    </dgm:pt>
    <dgm:pt modelId="{2C1DCEF3-A7AD-491D-A568-EBA17D426296}" type="pres">
      <dgm:prSet presAssocID="{71567C86-D636-4500-BC07-480B3BE8A2AF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54C72D8-8FB3-45E4-918C-5A29E694EA6F}" type="pres">
      <dgm:prSet presAssocID="{FAD9B73E-7C08-444F-9654-9E50525E460E}" presName="sibTrans" presStyleCnt="0"/>
      <dgm:spPr/>
    </dgm:pt>
    <dgm:pt modelId="{AF0E4469-B8B7-49C5-A6E0-A02CE3BDE6F2}" type="pres">
      <dgm:prSet presAssocID="{A0797B59-035A-41FE-95DC-7E210D703653}" presName="composite" presStyleCnt="0"/>
      <dgm:spPr/>
    </dgm:pt>
    <dgm:pt modelId="{83D08B1E-7188-4CC6-B77E-7D9B1D208E4A}" type="pres">
      <dgm:prSet presAssocID="{A0797B59-035A-41FE-95DC-7E210D703653}" presName="rect1" presStyleLbl="trAlignAcc1" presStyleIdx="1" presStyleCnt="3">
        <dgm:presLayoutVars>
          <dgm:bulletEnabled val="1"/>
        </dgm:presLayoutVars>
      </dgm:prSet>
      <dgm:spPr/>
    </dgm:pt>
    <dgm:pt modelId="{B4DF7CFF-13DB-4A04-8CC6-4BE0BD95AE36}" type="pres">
      <dgm:prSet presAssocID="{A0797B59-035A-41FE-95DC-7E210D703653}" presName="rect2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9B9106D-F07B-4EC5-8CAA-6FB8064AC0FA}" type="pres">
      <dgm:prSet presAssocID="{24F4CFF3-8610-4EC1-AE9D-BD5EE7F19C89}" presName="sibTrans" presStyleCnt="0"/>
      <dgm:spPr/>
    </dgm:pt>
    <dgm:pt modelId="{B1ED18EF-4087-4FBA-81EF-2C140A02ED14}" type="pres">
      <dgm:prSet presAssocID="{20FED9B4-4F1B-4A5E-87E4-007283E1FD82}" presName="composite" presStyleCnt="0"/>
      <dgm:spPr/>
    </dgm:pt>
    <dgm:pt modelId="{8FA5C4B4-CA3D-4871-B556-33CB7E573F0B}" type="pres">
      <dgm:prSet presAssocID="{20FED9B4-4F1B-4A5E-87E4-007283E1FD82}" presName="rect1" presStyleLbl="trAlignAcc1" presStyleIdx="2" presStyleCnt="3">
        <dgm:presLayoutVars>
          <dgm:bulletEnabled val="1"/>
        </dgm:presLayoutVars>
      </dgm:prSet>
      <dgm:spPr/>
    </dgm:pt>
    <dgm:pt modelId="{E1C16E8D-0FB5-4300-834C-BE62450593AA}" type="pres">
      <dgm:prSet presAssocID="{20FED9B4-4F1B-4A5E-87E4-007283E1FD82}" presName="rect2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A1529406-27A3-4064-B018-50B7C92737AD}" type="presOf" srcId="{A0797B59-035A-41FE-95DC-7E210D703653}" destId="{83D08B1E-7188-4CC6-B77E-7D9B1D208E4A}" srcOrd="0" destOrd="0" presId="urn:microsoft.com/office/officeart/2008/layout/PictureStrips"/>
    <dgm:cxn modelId="{2C08FC2D-5454-4432-A44F-3CFAF62E61E1}" srcId="{0B84F119-711F-4A16-986B-4378A4E7C77C}" destId="{71567C86-D636-4500-BC07-480B3BE8A2AF}" srcOrd="0" destOrd="0" parTransId="{923332D8-5407-4469-8289-BD15AD601DD9}" sibTransId="{FAD9B73E-7C08-444F-9654-9E50525E460E}"/>
    <dgm:cxn modelId="{92436A3A-C44A-4DEC-B85D-D6D5DF826AE1}" srcId="{0B84F119-711F-4A16-986B-4378A4E7C77C}" destId="{A0797B59-035A-41FE-95DC-7E210D703653}" srcOrd="1" destOrd="0" parTransId="{51804712-500F-4CAF-BADD-D2B77029D184}" sibTransId="{24F4CFF3-8610-4EC1-AE9D-BD5EE7F19C89}"/>
    <dgm:cxn modelId="{4842A83B-A0D3-4C38-A4E0-A6B41F7934C3}" type="presOf" srcId="{71567C86-D636-4500-BC07-480B3BE8A2AF}" destId="{6C39DFB4-017B-46F1-94C8-65DE52673529}" srcOrd="0" destOrd="0" presId="urn:microsoft.com/office/officeart/2008/layout/PictureStrips"/>
    <dgm:cxn modelId="{B9D38668-FC39-4ECC-9A0E-A3C4A0728E28}" type="presOf" srcId="{0B84F119-711F-4A16-986B-4378A4E7C77C}" destId="{12681C4F-AB04-49E6-88DA-9FD3DF77AD50}" srcOrd="0" destOrd="0" presId="urn:microsoft.com/office/officeart/2008/layout/PictureStrips"/>
    <dgm:cxn modelId="{F3C9FAE0-0CCA-4588-88B0-98B31182095D}" type="presOf" srcId="{20FED9B4-4F1B-4A5E-87E4-007283E1FD82}" destId="{8FA5C4B4-CA3D-4871-B556-33CB7E573F0B}" srcOrd="0" destOrd="0" presId="urn:microsoft.com/office/officeart/2008/layout/PictureStrips"/>
    <dgm:cxn modelId="{2AA938EE-C84C-4E28-B4B6-C9ED104B43B2}" srcId="{0B84F119-711F-4A16-986B-4378A4E7C77C}" destId="{20FED9B4-4F1B-4A5E-87E4-007283E1FD82}" srcOrd="2" destOrd="0" parTransId="{A1474D8F-A315-4D3C-8082-80A0202E678E}" sibTransId="{16D87ABF-F8B7-427E-BF87-A4A58DAC052B}"/>
    <dgm:cxn modelId="{83FDA44F-AC42-4AD7-860A-81E177BF64E6}" type="presParOf" srcId="{12681C4F-AB04-49E6-88DA-9FD3DF77AD50}" destId="{EC1F6251-70C8-431B-B5C4-AD5270B4C45A}" srcOrd="0" destOrd="0" presId="urn:microsoft.com/office/officeart/2008/layout/PictureStrips"/>
    <dgm:cxn modelId="{65A9318C-E39D-4576-958B-2F3675BB6739}" type="presParOf" srcId="{EC1F6251-70C8-431B-B5C4-AD5270B4C45A}" destId="{6C39DFB4-017B-46F1-94C8-65DE52673529}" srcOrd="0" destOrd="0" presId="urn:microsoft.com/office/officeart/2008/layout/PictureStrips"/>
    <dgm:cxn modelId="{41BC3325-15B5-4B16-9DD1-A09292253C34}" type="presParOf" srcId="{EC1F6251-70C8-431B-B5C4-AD5270B4C45A}" destId="{2C1DCEF3-A7AD-491D-A568-EBA17D426296}" srcOrd="1" destOrd="0" presId="urn:microsoft.com/office/officeart/2008/layout/PictureStrips"/>
    <dgm:cxn modelId="{09A2A523-C033-41CF-8759-EF2F8673671E}" type="presParOf" srcId="{12681C4F-AB04-49E6-88DA-9FD3DF77AD50}" destId="{054C72D8-8FB3-45E4-918C-5A29E694EA6F}" srcOrd="1" destOrd="0" presId="urn:microsoft.com/office/officeart/2008/layout/PictureStrips"/>
    <dgm:cxn modelId="{20CC1DA7-5B7A-46C5-90EE-1E8AE64EE821}" type="presParOf" srcId="{12681C4F-AB04-49E6-88DA-9FD3DF77AD50}" destId="{AF0E4469-B8B7-49C5-A6E0-A02CE3BDE6F2}" srcOrd="2" destOrd="0" presId="urn:microsoft.com/office/officeart/2008/layout/PictureStrips"/>
    <dgm:cxn modelId="{853BE6E7-0AEE-40E0-A7EF-A43679B4862B}" type="presParOf" srcId="{AF0E4469-B8B7-49C5-A6E0-A02CE3BDE6F2}" destId="{83D08B1E-7188-4CC6-B77E-7D9B1D208E4A}" srcOrd="0" destOrd="0" presId="urn:microsoft.com/office/officeart/2008/layout/PictureStrips"/>
    <dgm:cxn modelId="{6FD63857-DCE9-48FD-A326-84D2E3C4D67E}" type="presParOf" srcId="{AF0E4469-B8B7-49C5-A6E0-A02CE3BDE6F2}" destId="{B4DF7CFF-13DB-4A04-8CC6-4BE0BD95AE36}" srcOrd="1" destOrd="0" presId="urn:microsoft.com/office/officeart/2008/layout/PictureStrips"/>
    <dgm:cxn modelId="{F176DB77-3A02-46AD-9311-DAB142D36C0C}" type="presParOf" srcId="{12681C4F-AB04-49E6-88DA-9FD3DF77AD50}" destId="{A9B9106D-F07B-4EC5-8CAA-6FB8064AC0FA}" srcOrd="3" destOrd="0" presId="urn:microsoft.com/office/officeart/2008/layout/PictureStrips"/>
    <dgm:cxn modelId="{0E52951D-C2C5-487A-AD75-28913A82A2EA}" type="presParOf" srcId="{12681C4F-AB04-49E6-88DA-9FD3DF77AD50}" destId="{B1ED18EF-4087-4FBA-81EF-2C140A02ED14}" srcOrd="4" destOrd="0" presId="urn:microsoft.com/office/officeart/2008/layout/PictureStrips"/>
    <dgm:cxn modelId="{F60B9640-BEEF-4E30-A7DE-342002474FC1}" type="presParOf" srcId="{B1ED18EF-4087-4FBA-81EF-2C140A02ED14}" destId="{8FA5C4B4-CA3D-4871-B556-33CB7E573F0B}" srcOrd="0" destOrd="0" presId="urn:microsoft.com/office/officeart/2008/layout/PictureStrips"/>
    <dgm:cxn modelId="{44D89C4D-0A58-441E-821F-86624FC11F6E}" type="presParOf" srcId="{B1ED18EF-4087-4FBA-81EF-2C140A02ED14}" destId="{E1C16E8D-0FB5-4300-834C-BE62450593A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8827D7-34A4-4934-B97A-6E61DC8F7C0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948A46A-CE24-4A68-87C6-DFDB5CE914F5}">
      <dgm:prSet/>
      <dgm:spPr/>
      <dgm:t>
        <a:bodyPr/>
        <a:lstStyle/>
        <a:p>
          <a:r>
            <a:rPr lang="hr-HR" dirty="0"/>
            <a:t>Razvijena svijest o higijeni, propisano su pokapali mrtve, a osnovali su i prve krematorije, javne nužnike, javna kupališta, kanalizacije, pregled prostitutki i pregled živežnih namirnica</a:t>
          </a:r>
        </a:p>
      </dgm:t>
    </dgm:pt>
    <dgm:pt modelId="{BA384093-5250-4A94-B493-42E84748F27E}" type="parTrans" cxnId="{38F25B88-D517-4096-BFB3-3734A1DA40D9}">
      <dgm:prSet/>
      <dgm:spPr/>
      <dgm:t>
        <a:bodyPr/>
        <a:lstStyle/>
        <a:p>
          <a:endParaRPr lang="hr-HR"/>
        </a:p>
      </dgm:t>
    </dgm:pt>
    <dgm:pt modelId="{2CDB6870-32FD-4A54-8351-92A7F5511041}" type="sibTrans" cxnId="{38F25B88-D517-4096-BFB3-3734A1DA40D9}">
      <dgm:prSet/>
      <dgm:spPr/>
      <dgm:t>
        <a:bodyPr/>
        <a:lstStyle/>
        <a:p>
          <a:endParaRPr lang="hr-HR"/>
        </a:p>
      </dgm:t>
    </dgm:pt>
    <dgm:pt modelId="{832522E6-37E4-4AB8-B251-988141870D83}">
      <dgm:prSet/>
      <dgm:spPr/>
      <dgm:t>
        <a:bodyPr/>
        <a:lstStyle/>
        <a:p>
          <a:r>
            <a:rPr lang="hr-HR" dirty="0"/>
            <a:t>liječnik je odgovoran za svoj rad, prakticiralo se promatranje</a:t>
          </a:r>
        </a:p>
      </dgm:t>
    </dgm:pt>
    <dgm:pt modelId="{77F5EAFF-BA5F-4E99-99CE-4924F008478C}" type="parTrans" cxnId="{D40E1C15-F793-49B4-A2BF-1DC6E84F4F4B}">
      <dgm:prSet/>
      <dgm:spPr/>
      <dgm:t>
        <a:bodyPr/>
        <a:lstStyle/>
        <a:p>
          <a:endParaRPr lang="hr-HR"/>
        </a:p>
      </dgm:t>
    </dgm:pt>
    <dgm:pt modelId="{068652A3-3947-4F68-9A78-3BCB8CF79259}" type="sibTrans" cxnId="{D40E1C15-F793-49B4-A2BF-1DC6E84F4F4B}">
      <dgm:prSet/>
      <dgm:spPr/>
      <dgm:t>
        <a:bodyPr/>
        <a:lstStyle/>
        <a:p>
          <a:endParaRPr lang="hr-HR"/>
        </a:p>
      </dgm:t>
    </dgm:pt>
    <dgm:pt modelId="{367D5AEB-54BA-40F3-9F87-4C9E528004E6}">
      <dgm:prSet/>
      <dgm:spPr/>
      <dgm:t>
        <a:bodyPr/>
        <a:lstStyle/>
        <a:p>
          <a:r>
            <a:rPr lang="hr-HR" dirty="0"/>
            <a:t>status liječnika je bio vrlo nizak, uglavnom su bili robovi, ali se kasnije postupno poboljšavao</a:t>
          </a:r>
        </a:p>
      </dgm:t>
    </dgm:pt>
    <dgm:pt modelId="{EDAA2BAE-13F0-4BE0-8590-E9083D927792}" type="parTrans" cxnId="{E79BE8F7-A5DD-4359-81BA-8575636A9D64}">
      <dgm:prSet/>
      <dgm:spPr/>
      <dgm:t>
        <a:bodyPr/>
        <a:lstStyle/>
        <a:p>
          <a:endParaRPr lang="hr-HR"/>
        </a:p>
      </dgm:t>
    </dgm:pt>
    <dgm:pt modelId="{BCA4030A-E913-4354-8C42-532D80BF6FE2}" type="sibTrans" cxnId="{E79BE8F7-A5DD-4359-81BA-8575636A9D64}">
      <dgm:prSet/>
      <dgm:spPr/>
      <dgm:t>
        <a:bodyPr/>
        <a:lstStyle/>
        <a:p>
          <a:endParaRPr lang="hr-HR"/>
        </a:p>
      </dgm:t>
    </dgm:pt>
    <dgm:pt modelId="{F1DCF7A6-AEBB-41A5-BACB-69A32FE33BF8}">
      <dgm:prSet/>
      <dgm:spPr/>
      <dgm:t>
        <a:bodyPr/>
        <a:lstStyle/>
        <a:p>
          <a:r>
            <a:rPr lang="hr-HR" dirty="0"/>
            <a:t>dok su antički Grci pridavali važnost etičkim aspektima liječničke deontologije,</a:t>
          </a:r>
        </a:p>
      </dgm:t>
    </dgm:pt>
    <dgm:pt modelId="{1F29409C-0D57-4F4E-AEF9-B215A51D884E}" type="parTrans" cxnId="{F1060B92-D490-4D47-B958-8BEF7313D2C0}">
      <dgm:prSet/>
      <dgm:spPr/>
      <dgm:t>
        <a:bodyPr/>
        <a:lstStyle/>
        <a:p>
          <a:endParaRPr lang="hr-HR"/>
        </a:p>
      </dgm:t>
    </dgm:pt>
    <dgm:pt modelId="{F0122952-3305-4102-93F8-0AA801FF422B}" type="sibTrans" cxnId="{F1060B92-D490-4D47-B958-8BEF7313D2C0}">
      <dgm:prSet/>
      <dgm:spPr/>
      <dgm:t>
        <a:bodyPr/>
        <a:lstStyle/>
        <a:p>
          <a:endParaRPr lang="hr-HR"/>
        </a:p>
      </dgm:t>
    </dgm:pt>
    <dgm:pt modelId="{79E68114-7C04-47CA-B229-90623DAD6915}">
      <dgm:prSet/>
      <dgm:spPr/>
      <dgm:t>
        <a:bodyPr/>
        <a:lstStyle/>
        <a:p>
          <a:r>
            <a:rPr lang="hr-HR" b="1" dirty="0">
              <a:solidFill>
                <a:srgbClr val="FF0000"/>
              </a:solidFill>
            </a:rPr>
            <a:t>Rimljani su veću važnost davali pravnim, a manje etičkim gledištima liječničke deontologije</a:t>
          </a:r>
        </a:p>
      </dgm:t>
    </dgm:pt>
    <dgm:pt modelId="{418F981D-EDC8-4259-BA91-D7986365CF14}" type="parTrans" cxnId="{80350DDA-CA04-461E-B0FC-B575F10FE8AE}">
      <dgm:prSet/>
      <dgm:spPr/>
      <dgm:t>
        <a:bodyPr/>
        <a:lstStyle/>
        <a:p>
          <a:endParaRPr lang="hr-HR"/>
        </a:p>
      </dgm:t>
    </dgm:pt>
    <dgm:pt modelId="{D558B7DC-4570-458A-9C6B-85268D6C157F}" type="sibTrans" cxnId="{80350DDA-CA04-461E-B0FC-B575F10FE8AE}">
      <dgm:prSet/>
      <dgm:spPr/>
      <dgm:t>
        <a:bodyPr/>
        <a:lstStyle/>
        <a:p>
          <a:endParaRPr lang="hr-HR"/>
        </a:p>
      </dgm:t>
    </dgm:pt>
    <dgm:pt modelId="{FC8EAA6E-AA18-4520-AEA4-4CE7003D25A3}" type="pres">
      <dgm:prSet presAssocID="{468827D7-34A4-4934-B97A-6E61DC8F7C02}" presName="vert0" presStyleCnt="0">
        <dgm:presLayoutVars>
          <dgm:dir/>
          <dgm:animOne val="branch"/>
          <dgm:animLvl val="lvl"/>
        </dgm:presLayoutVars>
      </dgm:prSet>
      <dgm:spPr/>
    </dgm:pt>
    <dgm:pt modelId="{97491EDA-BF5A-448E-AD51-4EDD872746FF}" type="pres">
      <dgm:prSet presAssocID="{6948A46A-CE24-4A68-87C6-DFDB5CE914F5}" presName="thickLine" presStyleLbl="alignNode1" presStyleIdx="0" presStyleCnt="5"/>
      <dgm:spPr/>
    </dgm:pt>
    <dgm:pt modelId="{50CAA9F4-F52A-4BE3-925B-B1258C359B56}" type="pres">
      <dgm:prSet presAssocID="{6948A46A-CE24-4A68-87C6-DFDB5CE914F5}" presName="horz1" presStyleCnt="0"/>
      <dgm:spPr/>
    </dgm:pt>
    <dgm:pt modelId="{D5D420F3-BB77-4EB0-85AB-7D14CEDD1268}" type="pres">
      <dgm:prSet presAssocID="{6948A46A-CE24-4A68-87C6-DFDB5CE914F5}" presName="tx1" presStyleLbl="revTx" presStyleIdx="0" presStyleCnt="5"/>
      <dgm:spPr/>
    </dgm:pt>
    <dgm:pt modelId="{F77D9EC7-1B98-4ED6-9895-64191BE8D306}" type="pres">
      <dgm:prSet presAssocID="{6948A46A-CE24-4A68-87C6-DFDB5CE914F5}" presName="vert1" presStyleCnt="0"/>
      <dgm:spPr/>
    </dgm:pt>
    <dgm:pt modelId="{C0A4EFEE-8076-4C09-B953-F254206D7B8B}" type="pres">
      <dgm:prSet presAssocID="{832522E6-37E4-4AB8-B251-988141870D83}" presName="thickLine" presStyleLbl="alignNode1" presStyleIdx="1" presStyleCnt="5"/>
      <dgm:spPr/>
    </dgm:pt>
    <dgm:pt modelId="{F0D6D29D-7909-4DC2-8C82-284BF74D168B}" type="pres">
      <dgm:prSet presAssocID="{832522E6-37E4-4AB8-B251-988141870D83}" presName="horz1" presStyleCnt="0"/>
      <dgm:spPr/>
    </dgm:pt>
    <dgm:pt modelId="{3A395C35-0F8E-4D75-A73C-1F2A67BAC172}" type="pres">
      <dgm:prSet presAssocID="{832522E6-37E4-4AB8-B251-988141870D83}" presName="tx1" presStyleLbl="revTx" presStyleIdx="1" presStyleCnt="5"/>
      <dgm:spPr/>
    </dgm:pt>
    <dgm:pt modelId="{226600F2-76E0-4661-BEF8-E59987D9E4D0}" type="pres">
      <dgm:prSet presAssocID="{832522E6-37E4-4AB8-B251-988141870D83}" presName="vert1" presStyleCnt="0"/>
      <dgm:spPr/>
    </dgm:pt>
    <dgm:pt modelId="{97BC783F-9ADB-4AD6-8A4F-7ACF831E6A0D}" type="pres">
      <dgm:prSet presAssocID="{367D5AEB-54BA-40F3-9F87-4C9E528004E6}" presName="thickLine" presStyleLbl="alignNode1" presStyleIdx="2" presStyleCnt="5"/>
      <dgm:spPr/>
    </dgm:pt>
    <dgm:pt modelId="{0156D4AA-FEF0-4764-B6C9-3A9F97AC9C8D}" type="pres">
      <dgm:prSet presAssocID="{367D5AEB-54BA-40F3-9F87-4C9E528004E6}" presName="horz1" presStyleCnt="0"/>
      <dgm:spPr/>
    </dgm:pt>
    <dgm:pt modelId="{32854AFF-5FCD-4DF2-A07A-E28866808BFD}" type="pres">
      <dgm:prSet presAssocID="{367D5AEB-54BA-40F3-9F87-4C9E528004E6}" presName="tx1" presStyleLbl="revTx" presStyleIdx="2" presStyleCnt="5"/>
      <dgm:spPr/>
    </dgm:pt>
    <dgm:pt modelId="{EE59FA9B-EFD9-4B82-AA33-BD398B4FC973}" type="pres">
      <dgm:prSet presAssocID="{367D5AEB-54BA-40F3-9F87-4C9E528004E6}" presName="vert1" presStyleCnt="0"/>
      <dgm:spPr/>
    </dgm:pt>
    <dgm:pt modelId="{82AA5C4A-DAFF-4AB2-B548-402C5F6A183A}" type="pres">
      <dgm:prSet presAssocID="{F1DCF7A6-AEBB-41A5-BACB-69A32FE33BF8}" presName="thickLine" presStyleLbl="alignNode1" presStyleIdx="3" presStyleCnt="5"/>
      <dgm:spPr/>
    </dgm:pt>
    <dgm:pt modelId="{FDDD69F4-3152-4087-A825-183DD55146B8}" type="pres">
      <dgm:prSet presAssocID="{F1DCF7A6-AEBB-41A5-BACB-69A32FE33BF8}" presName="horz1" presStyleCnt="0"/>
      <dgm:spPr/>
    </dgm:pt>
    <dgm:pt modelId="{AEFBC128-F07C-4824-9D0E-2FE0C857F90F}" type="pres">
      <dgm:prSet presAssocID="{F1DCF7A6-AEBB-41A5-BACB-69A32FE33BF8}" presName="tx1" presStyleLbl="revTx" presStyleIdx="3" presStyleCnt="5"/>
      <dgm:spPr/>
    </dgm:pt>
    <dgm:pt modelId="{A6AD2ADE-FA84-4F77-B6B6-C9B3BA4F916D}" type="pres">
      <dgm:prSet presAssocID="{F1DCF7A6-AEBB-41A5-BACB-69A32FE33BF8}" presName="vert1" presStyleCnt="0"/>
      <dgm:spPr/>
    </dgm:pt>
    <dgm:pt modelId="{503E7766-BC78-447F-AA45-CCE0C8CA033D}" type="pres">
      <dgm:prSet presAssocID="{79E68114-7C04-47CA-B229-90623DAD6915}" presName="thickLine" presStyleLbl="alignNode1" presStyleIdx="4" presStyleCnt="5"/>
      <dgm:spPr/>
    </dgm:pt>
    <dgm:pt modelId="{97A8F9F3-18BB-4C4C-8A0A-30D34C475FDD}" type="pres">
      <dgm:prSet presAssocID="{79E68114-7C04-47CA-B229-90623DAD6915}" presName="horz1" presStyleCnt="0"/>
      <dgm:spPr/>
    </dgm:pt>
    <dgm:pt modelId="{A04ADB02-97D0-4186-9862-B10825E45D79}" type="pres">
      <dgm:prSet presAssocID="{79E68114-7C04-47CA-B229-90623DAD6915}" presName="tx1" presStyleLbl="revTx" presStyleIdx="4" presStyleCnt="5"/>
      <dgm:spPr/>
    </dgm:pt>
    <dgm:pt modelId="{ED95390C-D641-4C75-A3BD-7E020390923B}" type="pres">
      <dgm:prSet presAssocID="{79E68114-7C04-47CA-B229-90623DAD6915}" presName="vert1" presStyleCnt="0"/>
      <dgm:spPr/>
    </dgm:pt>
  </dgm:ptLst>
  <dgm:cxnLst>
    <dgm:cxn modelId="{D40E1C15-F793-49B4-A2BF-1DC6E84F4F4B}" srcId="{468827D7-34A4-4934-B97A-6E61DC8F7C02}" destId="{832522E6-37E4-4AB8-B251-988141870D83}" srcOrd="1" destOrd="0" parTransId="{77F5EAFF-BA5F-4E99-99CE-4924F008478C}" sibTransId="{068652A3-3947-4F68-9A78-3BCB8CF79259}"/>
    <dgm:cxn modelId="{995A732B-DA7D-4100-B57C-CE34E5F93006}" type="presOf" srcId="{79E68114-7C04-47CA-B229-90623DAD6915}" destId="{A04ADB02-97D0-4186-9862-B10825E45D79}" srcOrd="0" destOrd="0" presId="urn:microsoft.com/office/officeart/2008/layout/LinedList"/>
    <dgm:cxn modelId="{78085A32-AE01-4AE9-8ACD-30A41FA57D88}" type="presOf" srcId="{F1DCF7A6-AEBB-41A5-BACB-69A32FE33BF8}" destId="{AEFBC128-F07C-4824-9D0E-2FE0C857F90F}" srcOrd="0" destOrd="0" presId="urn:microsoft.com/office/officeart/2008/layout/LinedList"/>
    <dgm:cxn modelId="{38F25B88-D517-4096-BFB3-3734A1DA40D9}" srcId="{468827D7-34A4-4934-B97A-6E61DC8F7C02}" destId="{6948A46A-CE24-4A68-87C6-DFDB5CE914F5}" srcOrd="0" destOrd="0" parTransId="{BA384093-5250-4A94-B493-42E84748F27E}" sibTransId="{2CDB6870-32FD-4A54-8351-92A7F5511041}"/>
    <dgm:cxn modelId="{F1060B92-D490-4D47-B958-8BEF7313D2C0}" srcId="{468827D7-34A4-4934-B97A-6E61DC8F7C02}" destId="{F1DCF7A6-AEBB-41A5-BACB-69A32FE33BF8}" srcOrd="3" destOrd="0" parTransId="{1F29409C-0D57-4F4E-AEF9-B215A51D884E}" sibTransId="{F0122952-3305-4102-93F8-0AA801FF422B}"/>
    <dgm:cxn modelId="{5F8C1297-0598-4287-969D-4434F7E031BA}" type="presOf" srcId="{832522E6-37E4-4AB8-B251-988141870D83}" destId="{3A395C35-0F8E-4D75-A73C-1F2A67BAC172}" srcOrd="0" destOrd="0" presId="urn:microsoft.com/office/officeart/2008/layout/LinedList"/>
    <dgm:cxn modelId="{EE77149F-A075-423D-A107-154BEC49F78D}" type="presOf" srcId="{468827D7-34A4-4934-B97A-6E61DC8F7C02}" destId="{FC8EAA6E-AA18-4520-AEA4-4CE7003D25A3}" srcOrd="0" destOrd="0" presId="urn:microsoft.com/office/officeart/2008/layout/LinedList"/>
    <dgm:cxn modelId="{E4948AB2-5222-4033-A2F8-816496BE00C8}" type="presOf" srcId="{6948A46A-CE24-4A68-87C6-DFDB5CE914F5}" destId="{D5D420F3-BB77-4EB0-85AB-7D14CEDD1268}" srcOrd="0" destOrd="0" presId="urn:microsoft.com/office/officeart/2008/layout/LinedList"/>
    <dgm:cxn modelId="{4B038CB4-A478-40BA-9133-CFF131545206}" type="presOf" srcId="{367D5AEB-54BA-40F3-9F87-4C9E528004E6}" destId="{32854AFF-5FCD-4DF2-A07A-E28866808BFD}" srcOrd="0" destOrd="0" presId="urn:microsoft.com/office/officeart/2008/layout/LinedList"/>
    <dgm:cxn modelId="{80350DDA-CA04-461E-B0FC-B575F10FE8AE}" srcId="{468827D7-34A4-4934-B97A-6E61DC8F7C02}" destId="{79E68114-7C04-47CA-B229-90623DAD6915}" srcOrd="4" destOrd="0" parTransId="{418F981D-EDC8-4259-BA91-D7986365CF14}" sibTransId="{D558B7DC-4570-458A-9C6B-85268D6C157F}"/>
    <dgm:cxn modelId="{E79BE8F7-A5DD-4359-81BA-8575636A9D64}" srcId="{468827D7-34A4-4934-B97A-6E61DC8F7C02}" destId="{367D5AEB-54BA-40F3-9F87-4C9E528004E6}" srcOrd="2" destOrd="0" parTransId="{EDAA2BAE-13F0-4BE0-8590-E9083D927792}" sibTransId="{BCA4030A-E913-4354-8C42-532D80BF6FE2}"/>
    <dgm:cxn modelId="{04E71AD9-11E9-49A7-A2D8-65A6273B4B25}" type="presParOf" srcId="{FC8EAA6E-AA18-4520-AEA4-4CE7003D25A3}" destId="{97491EDA-BF5A-448E-AD51-4EDD872746FF}" srcOrd="0" destOrd="0" presId="urn:microsoft.com/office/officeart/2008/layout/LinedList"/>
    <dgm:cxn modelId="{80AE7E8A-5FF8-44B6-8615-36AEE90A8238}" type="presParOf" srcId="{FC8EAA6E-AA18-4520-AEA4-4CE7003D25A3}" destId="{50CAA9F4-F52A-4BE3-925B-B1258C359B56}" srcOrd="1" destOrd="0" presId="urn:microsoft.com/office/officeart/2008/layout/LinedList"/>
    <dgm:cxn modelId="{82017FD9-240C-4954-ABBE-AB5B931AE658}" type="presParOf" srcId="{50CAA9F4-F52A-4BE3-925B-B1258C359B56}" destId="{D5D420F3-BB77-4EB0-85AB-7D14CEDD1268}" srcOrd="0" destOrd="0" presId="urn:microsoft.com/office/officeart/2008/layout/LinedList"/>
    <dgm:cxn modelId="{87E67B20-417B-41B5-87F6-4D2331FD0B6B}" type="presParOf" srcId="{50CAA9F4-F52A-4BE3-925B-B1258C359B56}" destId="{F77D9EC7-1B98-4ED6-9895-64191BE8D306}" srcOrd="1" destOrd="0" presId="urn:microsoft.com/office/officeart/2008/layout/LinedList"/>
    <dgm:cxn modelId="{48465B5D-6D85-4E57-BE3D-3223F042C44A}" type="presParOf" srcId="{FC8EAA6E-AA18-4520-AEA4-4CE7003D25A3}" destId="{C0A4EFEE-8076-4C09-B953-F254206D7B8B}" srcOrd="2" destOrd="0" presId="urn:microsoft.com/office/officeart/2008/layout/LinedList"/>
    <dgm:cxn modelId="{6C0BC580-64D4-480D-88BA-A629583DFF14}" type="presParOf" srcId="{FC8EAA6E-AA18-4520-AEA4-4CE7003D25A3}" destId="{F0D6D29D-7909-4DC2-8C82-284BF74D168B}" srcOrd="3" destOrd="0" presId="urn:microsoft.com/office/officeart/2008/layout/LinedList"/>
    <dgm:cxn modelId="{816A1413-88C7-4C40-BA50-8547A893AD06}" type="presParOf" srcId="{F0D6D29D-7909-4DC2-8C82-284BF74D168B}" destId="{3A395C35-0F8E-4D75-A73C-1F2A67BAC172}" srcOrd="0" destOrd="0" presId="urn:microsoft.com/office/officeart/2008/layout/LinedList"/>
    <dgm:cxn modelId="{05A668B6-FC84-4A1F-902D-56E968257131}" type="presParOf" srcId="{F0D6D29D-7909-4DC2-8C82-284BF74D168B}" destId="{226600F2-76E0-4661-BEF8-E59987D9E4D0}" srcOrd="1" destOrd="0" presId="urn:microsoft.com/office/officeart/2008/layout/LinedList"/>
    <dgm:cxn modelId="{1AECAC73-370B-4E29-BB6B-7483509566C3}" type="presParOf" srcId="{FC8EAA6E-AA18-4520-AEA4-4CE7003D25A3}" destId="{97BC783F-9ADB-4AD6-8A4F-7ACF831E6A0D}" srcOrd="4" destOrd="0" presId="urn:microsoft.com/office/officeart/2008/layout/LinedList"/>
    <dgm:cxn modelId="{0300C1CF-25FC-49A8-86FC-1837A0A0317B}" type="presParOf" srcId="{FC8EAA6E-AA18-4520-AEA4-4CE7003D25A3}" destId="{0156D4AA-FEF0-4764-B6C9-3A9F97AC9C8D}" srcOrd="5" destOrd="0" presId="urn:microsoft.com/office/officeart/2008/layout/LinedList"/>
    <dgm:cxn modelId="{2D4738C8-5AA8-4037-9E41-58679A7E180C}" type="presParOf" srcId="{0156D4AA-FEF0-4764-B6C9-3A9F97AC9C8D}" destId="{32854AFF-5FCD-4DF2-A07A-E28866808BFD}" srcOrd="0" destOrd="0" presId="urn:microsoft.com/office/officeart/2008/layout/LinedList"/>
    <dgm:cxn modelId="{455E6BE4-6378-405B-9546-DECAF0FFACE5}" type="presParOf" srcId="{0156D4AA-FEF0-4764-B6C9-3A9F97AC9C8D}" destId="{EE59FA9B-EFD9-4B82-AA33-BD398B4FC973}" srcOrd="1" destOrd="0" presId="urn:microsoft.com/office/officeart/2008/layout/LinedList"/>
    <dgm:cxn modelId="{8756736B-6DE6-47F6-AAE1-E56A0AE0823A}" type="presParOf" srcId="{FC8EAA6E-AA18-4520-AEA4-4CE7003D25A3}" destId="{82AA5C4A-DAFF-4AB2-B548-402C5F6A183A}" srcOrd="6" destOrd="0" presId="urn:microsoft.com/office/officeart/2008/layout/LinedList"/>
    <dgm:cxn modelId="{36C0BC59-4812-437F-BA39-F720CDA20A1E}" type="presParOf" srcId="{FC8EAA6E-AA18-4520-AEA4-4CE7003D25A3}" destId="{FDDD69F4-3152-4087-A825-183DD55146B8}" srcOrd="7" destOrd="0" presId="urn:microsoft.com/office/officeart/2008/layout/LinedList"/>
    <dgm:cxn modelId="{71EAD90D-5D96-47EF-8777-3D6517F99975}" type="presParOf" srcId="{FDDD69F4-3152-4087-A825-183DD55146B8}" destId="{AEFBC128-F07C-4824-9D0E-2FE0C857F90F}" srcOrd="0" destOrd="0" presId="urn:microsoft.com/office/officeart/2008/layout/LinedList"/>
    <dgm:cxn modelId="{A0DE7193-01A5-4D56-8F28-0541C5522E57}" type="presParOf" srcId="{FDDD69F4-3152-4087-A825-183DD55146B8}" destId="{A6AD2ADE-FA84-4F77-B6B6-C9B3BA4F916D}" srcOrd="1" destOrd="0" presId="urn:microsoft.com/office/officeart/2008/layout/LinedList"/>
    <dgm:cxn modelId="{C2FF3598-297A-4891-BD35-487A3EA07ABF}" type="presParOf" srcId="{FC8EAA6E-AA18-4520-AEA4-4CE7003D25A3}" destId="{503E7766-BC78-447F-AA45-CCE0C8CA033D}" srcOrd="8" destOrd="0" presId="urn:microsoft.com/office/officeart/2008/layout/LinedList"/>
    <dgm:cxn modelId="{2EC47E9B-FB80-4BE2-B109-1AB05BB95ED4}" type="presParOf" srcId="{FC8EAA6E-AA18-4520-AEA4-4CE7003D25A3}" destId="{97A8F9F3-18BB-4C4C-8A0A-30D34C475FDD}" srcOrd="9" destOrd="0" presId="urn:microsoft.com/office/officeart/2008/layout/LinedList"/>
    <dgm:cxn modelId="{924E3BEC-4330-4502-9058-33B2EF44E794}" type="presParOf" srcId="{97A8F9F3-18BB-4C4C-8A0A-30D34C475FDD}" destId="{A04ADB02-97D0-4186-9862-B10825E45D79}" srcOrd="0" destOrd="0" presId="urn:microsoft.com/office/officeart/2008/layout/LinedList"/>
    <dgm:cxn modelId="{50D2A0B3-6004-4FE5-860F-8154C4989DFB}" type="presParOf" srcId="{97A8F9F3-18BB-4C4C-8A0A-30D34C475FDD}" destId="{ED95390C-D641-4C75-A3BD-7E02039092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CC5BC-3D3E-45C6-A394-357008CFCF21}">
      <dsp:nvSpPr>
        <dsp:cNvPr id="0" name=""/>
        <dsp:cNvSpPr/>
      </dsp:nvSpPr>
      <dsp:spPr>
        <a:xfrm>
          <a:off x="0" y="2124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955E5-4A84-4D15-B21C-2D7BFB45EA26}">
      <dsp:nvSpPr>
        <dsp:cNvPr id="0" name=""/>
        <dsp:cNvSpPr/>
      </dsp:nvSpPr>
      <dsp:spPr>
        <a:xfrm>
          <a:off x="0" y="2124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en-US" sz="3000" b="1" kern="1200" dirty="0" err="1"/>
            <a:t>Hamurabijev</a:t>
          </a:r>
          <a:r>
            <a:rPr lang="hr-HR" altLang="en-US" sz="3000" b="1" kern="1200" dirty="0"/>
            <a:t> zako</a:t>
          </a:r>
          <a:r>
            <a:rPr lang="hr-HR" altLang="en-US" sz="3000" kern="1200" dirty="0"/>
            <a:t>nik </a:t>
          </a:r>
          <a:r>
            <a:rPr lang="en-US" altLang="en-US" sz="3000" kern="1200" dirty="0"/>
            <a:t>~</a:t>
          </a:r>
          <a:r>
            <a:rPr lang="hr-HR" altLang="en-US" sz="3000" kern="1200" dirty="0"/>
            <a:t>2100 </a:t>
          </a:r>
          <a:r>
            <a:rPr lang="hr-HR" altLang="en-US" sz="3000" kern="1200" dirty="0" err="1"/>
            <a:t>p.r.k</a:t>
          </a:r>
          <a:r>
            <a:rPr lang="hr-HR" altLang="en-US" sz="3000" kern="1200" dirty="0"/>
            <a:t>.</a:t>
          </a:r>
        </a:p>
      </dsp:txBody>
      <dsp:txXfrm>
        <a:off x="0" y="2124"/>
        <a:ext cx="7886700" cy="1449029"/>
      </dsp:txXfrm>
    </dsp:sp>
    <dsp:sp modelId="{B718467F-BDCE-40E9-AF14-CDD580F81933}">
      <dsp:nvSpPr>
        <dsp:cNvPr id="0" name=""/>
        <dsp:cNvSpPr/>
      </dsp:nvSpPr>
      <dsp:spPr>
        <a:xfrm>
          <a:off x="0" y="1451154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22D55-7418-49F7-AE9A-3E09447EE1C4}">
      <dsp:nvSpPr>
        <dsp:cNvPr id="0" name=""/>
        <dsp:cNvSpPr/>
      </dsp:nvSpPr>
      <dsp:spPr>
        <a:xfrm>
          <a:off x="0" y="1451154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en-US" sz="3000" b="1" kern="1200" dirty="0" err="1"/>
            <a:t>Corpus</a:t>
          </a:r>
          <a:r>
            <a:rPr lang="hr-HR" altLang="en-US" sz="3000" b="1" kern="1200" dirty="0"/>
            <a:t> </a:t>
          </a:r>
          <a:r>
            <a:rPr lang="hr-HR" altLang="en-US" sz="3000" b="1" kern="1200" dirty="0" err="1"/>
            <a:t>Hipocraticum</a:t>
          </a:r>
          <a:r>
            <a:rPr lang="hr-HR" altLang="en-US" sz="3000" b="1" kern="1200" dirty="0"/>
            <a:t> </a:t>
          </a:r>
          <a:r>
            <a:rPr lang="hr-HR" altLang="en-US" sz="3000" kern="1200" dirty="0"/>
            <a:t>V. i III.st. </a:t>
          </a:r>
          <a:r>
            <a:rPr lang="hr-HR" altLang="en-US" sz="3000" kern="1200" dirty="0" err="1"/>
            <a:t>p.r.k</a:t>
          </a:r>
          <a:r>
            <a:rPr lang="hr-HR" altLang="en-US" sz="3000" kern="1200" dirty="0"/>
            <a:t>.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en-US" sz="3000" kern="1200" dirty="0"/>
            <a:t>(59 dijela čiju okosnicu čini Hipokratova zakletva)</a:t>
          </a:r>
        </a:p>
      </dsp:txBody>
      <dsp:txXfrm>
        <a:off x="0" y="1451154"/>
        <a:ext cx="7886700" cy="1449029"/>
      </dsp:txXfrm>
    </dsp:sp>
    <dsp:sp modelId="{2E92A778-E998-4931-8A9B-5D0936D8F63F}">
      <dsp:nvSpPr>
        <dsp:cNvPr id="0" name=""/>
        <dsp:cNvSpPr/>
      </dsp:nvSpPr>
      <dsp:spPr>
        <a:xfrm>
          <a:off x="0" y="2900183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74D8C-E888-4C1B-839E-6CD14A565120}">
      <dsp:nvSpPr>
        <dsp:cNvPr id="0" name=""/>
        <dsp:cNvSpPr/>
      </dsp:nvSpPr>
      <dsp:spPr>
        <a:xfrm>
          <a:off x="0" y="2900183"/>
          <a:ext cx="78867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en-US" sz="3000" b="1" kern="1200" dirty="0"/>
            <a:t>Ženevska formulacija </a:t>
          </a:r>
          <a:r>
            <a:rPr lang="hr-HR" altLang="en-US" sz="3000" kern="1200" dirty="0"/>
            <a:t>Hipokratove zakletve</a:t>
          </a:r>
        </a:p>
      </dsp:txBody>
      <dsp:txXfrm>
        <a:off x="0" y="2900183"/>
        <a:ext cx="7886700" cy="1449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481F8-92B0-498D-8D17-08BCD4F6A9B8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06C05-41EC-4F11-B1E7-8017A1475188}">
      <dsp:nvSpPr>
        <dsp:cNvPr id="0" name=""/>
        <dsp:cNvSpPr/>
      </dsp:nvSpPr>
      <dsp:spPr>
        <a:xfrm>
          <a:off x="0" y="0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je bila pretežno u krugovima </a:t>
          </a:r>
          <a:r>
            <a:rPr lang="hr-HR" sz="2100" b="1" kern="1200" dirty="0"/>
            <a:t>misticizma -  religije </a:t>
          </a:r>
          <a:r>
            <a:rPr lang="hr-HR" sz="2100" kern="1200" dirty="0"/>
            <a:t>te je sadržavala rituale jer se vjerovalo da je svaka bolest povezana s nekim demonom</a:t>
          </a:r>
        </a:p>
      </dsp:txBody>
      <dsp:txXfrm>
        <a:off x="0" y="0"/>
        <a:ext cx="7886700" cy="1087834"/>
      </dsp:txXfrm>
    </dsp:sp>
    <dsp:sp modelId="{0751FA5F-D470-4866-969F-94BFE77D6D4C}">
      <dsp:nvSpPr>
        <dsp:cNvPr id="0" name=""/>
        <dsp:cNvSpPr/>
      </dsp:nvSpPr>
      <dsp:spPr>
        <a:xfrm>
          <a:off x="0" y="1087834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14A75-9D34-4FDE-AD84-295069C54832}">
      <dsp:nvSpPr>
        <dsp:cNvPr id="0" name=""/>
        <dsp:cNvSpPr/>
      </dsp:nvSpPr>
      <dsp:spPr>
        <a:xfrm>
          <a:off x="0" y="1087834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Babilonci su najviše vjerovali u moć jetre, koja se smatrala izvorom života, krvi i središtem duše</a:t>
          </a:r>
          <a:endParaRPr lang="hr-HR" sz="2100" kern="1200" dirty="0"/>
        </a:p>
      </dsp:txBody>
      <dsp:txXfrm>
        <a:off x="0" y="1087834"/>
        <a:ext cx="7886700" cy="1087834"/>
      </dsp:txXfrm>
    </dsp:sp>
    <dsp:sp modelId="{B78E1239-FBB6-4994-BEE4-8B2DCE75CDFA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57480-4352-45BE-8C7B-C84E07F3F74F}">
      <dsp:nvSpPr>
        <dsp:cNvPr id="0" name=""/>
        <dsp:cNvSpPr/>
      </dsp:nvSpPr>
      <dsp:spPr>
        <a:xfrm>
          <a:off x="0" y="2175669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Životinjska se jetra koristila u svrhu raznih prognoza, gatanja i predviđanja tijeka bolesti, no i ostalih stvari poput ishoda žetve itd. </a:t>
          </a:r>
          <a:endParaRPr lang="hr-HR" sz="2100" kern="1200" dirty="0"/>
        </a:p>
      </dsp:txBody>
      <dsp:txXfrm>
        <a:off x="0" y="2175669"/>
        <a:ext cx="7886700" cy="1087834"/>
      </dsp:txXfrm>
    </dsp:sp>
    <dsp:sp modelId="{BCC1A4BA-E2ED-4FBC-AD72-91154C1EB325}">
      <dsp:nvSpPr>
        <dsp:cNvPr id="0" name=""/>
        <dsp:cNvSpPr/>
      </dsp:nvSpPr>
      <dsp:spPr>
        <a:xfrm>
          <a:off x="0" y="3263503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6389BE-DDF8-47D8-B595-8A3223BF9165}">
      <dsp:nvSpPr>
        <dsp:cNvPr id="0" name=""/>
        <dsp:cNvSpPr/>
      </dsp:nvSpPr>
      <dsp:spPr>
        <a:xfrm>
          <a:off x="0" y="3263503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Babilonci su vjerovali i u prognoze temeljene na izgledu njihove tek novorođene djece - ukoliko bi se dijete rodilo s kakvom poteškoćom to su smatrali velikim znakom nadolazeće nesreće i nestabilnog zdravlja</a:t>
          </a:r>
          <a:endParaRPr lang="hr-HR" sz="2100" kern="1200" dirty="0"/>
        </a:p>
      </dsp:txBody>
      <dsp:txXfrm>
        <a:off x="0" y="3263503"/>
        <a:ext cx="7886700" cy="10878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F5F65-4CC5-496A-B4DB-FD8C97A42FC7}">
      <dsp:nvSpPr>
        <dsp:cNvPr id="0" name=""/>
        <dsp:cNvSpPr/>
      </dsp:nvSpPr>
      <dsp:spPr>
        <a:xfrm>
          <a:off x="0" y="0"/>
          <a:ext cx="8388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647FD2-324C-4DC8-9433-0D5F1309E795}">
      <dsp:nvSpPr>
        <dsp:cNvPr id="0" name=""/>
        <dsp:cNvSpPr/>
      </dsp:nvSpPr>
      <dsp:spPr>
        <a:xfrm>
          <a:off x="0" y="0"/>
          <a:ext cx="8388424" cy="1209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Danas nam je lako posegnuti za lijekom ili otići k liječniku kad god se osjećamo slabo, iznemoglo i boležljivo</a:t>
          </a:r>
        </a:p>
      </dsp:txBody>
      <dsp:txXfrm>
        <a:off x="0" y="0"/>
        <a:ext cx="8388424" cy="1209048"/>
      </dsp:txXfrm>
    </dsp:sp>
    <dsp:sp modelId="{B5CB7080-5DB4-41FF-B9AA-CB7475CD2A32}">
      <dsp:nvSpPr>
        <dsp:cNvPr id="0" name=""/>
        <dsp:cNvSpPr/>
      </dsp:nvSpPr>
      <dsp:spPr>
        <a:xfrm>
          <a:off x="0" y="1209048"/>
          <a:ext cx="8388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A58E9-994C-48FE-A3BF-5D7FC2E3D54F}">
      <dsp:nvSpPr>
        <dsp:cNvPr id="0" name=""/>
        <dsp:cNvSpPr/>
      </dsp:nvSpPr>
      <dsp:spPr>
        <a:xfrm>
          <a:off x="0" y="1209048"/>
          <a:ext cx="8388424" cy="1209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 dirty="0"/>
            <a:t>- dug je i trnovit bio put traženja i otkrivanja činjenica o ljudskom tijelu, o uzročnicima bolesti i o njihovu liječenju </a:t>
          </a:r>
        </a:p>
      </dsp:txBody>
      <dsp:txXfrm>
        <a:off x="0" y="1209048"/>
        <a:ext cx="8388424" cy="1209048"/>
      </dsp:txXfrm>
    </dsp:sp>
    <dsp:sp modelId="{7E6AFE01-5ABB-4CF5-9155-ADDE3E7832F1}">
      <dsp:nvSpPr>
        <dsp:cNvPr id="0" name=""/>
        <dsp:cNvSpPr/>
      </dsp:nvSpPr>
      <dsp:spPr>
        <a:xfrm>
          <a:off x="0" y="2418097"/>
          <a:ext cx="8388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80B7F-6F7D-4632-BA79-3CEB91A145EE}">
      <dsp:nvSpPr>
        <dsp:cNvPr id="0" name=""/>
        <dsp:cNvSpPr/>
      </dsp:nvSpPr>
      <dsp:spPr>
        <a:xfrm>
          <a:off x="0" y="2418097"/>
          <a:ext cx="8388424" cy="1209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tisućljećima su se ljudi u liječenju utjecali bilju i vjeri</a:t>
          </a:r>
          <a:endParaRPr lang="hr-HR" sz="2700" kern="1200" dirty="0"/>
        </a:p>
      </dsp:txBody>
      <dsp:txXfrm>
        <a:off x="0" y="2418097"/>
        <a:ext cx="8388424" cy="1209048"/>
      </dsp:txXfrm>
    </dsp:sp>
    <dsp:sp modelId="{6451B5FC-5E77-43AE-90C0-EFDF953B21F1}">
      <dsp:nvSpPr>
        <dsp:cNvPr id="0" name=""/>
        <dsp:cNvSpPr/>
      </dsp:nvSpPr>
      <dsp:spPr>
        <a:xfrm>
          <a:off x="0" y="3627146"/>
          <a:ext cx="83884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887336-522A-4687-8FA4-01148542E2B4}">
      <dsp:nvSpPr>
        <dsp:cNvPr id="0" name=""/>
        <dsp:cNvSpPr/>
      </dsp:nvSpPr>
      <dsp:spPr>
        <a:xfrm>
          <a:off x="0" y="3627146"/>
          <a:ext cx="8388424" cy="1209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b="1" kern="1200" dirty="0"/>
            <a:t>liječnik koji je odredio put razvoja medicine je </a:t>
          </a:r>
          <a:r>
            <a:rPr lang="hr-HR" sz="2700" b="1" i="1" kern="1200" dirty="0">
              <a:solidFill>
                <a:srgbClr val="FF0000"/>
              </a:solidFill>
            </a:rPr>
            <a:t>Hipokrat – grčki liječnik koji se smatra „ocem medicine”</a:t>
          </a:r>
        </a:p>
      </dsp:txBody>
      <dsp:txXfrm>
        <a:off x="0" y="3627146"/>
        <a:ext cx="8388424" cy="12090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048E9-5288-4D9D-8D97-FD8536FF8BCD}">
      <dsp:nvSpPr>
        <dsp:cNvPr id="0" name=""/>
        <dsp:cNvSpPr/>
      </dsp:nvSpPr>
      <dsp:spPr>
        <a:xfrm>
          <a:off x="0" y="180234"/>
          <a:ext cx="6568192" cy="159120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i="1" kern="1200" dirty="0">
              <a:solidFill>
                <a:srgbClr val="333333"/>
              </a:solidFill>
              <a:latin typeface="+mn-lt"/>
              <a:cs typeface="Times New Roman" panose="02020603050405020304" pitchFamily="18" charset="0"/>
            </a:rPr>
            <a:t>Epilepsiju se dugo vremena nazivalo svetom bolešću jer se vjerovalo da je samo bogovi mogu izliječiti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i="1" kern="1200" dirty="0">
              <a:solidFill>
                <a:srgbClr val="333333"/>
              </a:solidFill>
              <a:latin typeface="+mn-lt"/>
              <a:cs typeface="Times New Roman" panose="02020603050405020304" pitchFamily="18" charset="0"/>
            </a:rPr>
            <a:t>No Hipokrat je napisao: “U vezi s bolešću koju se naziva Sveta: čini mi se da nije ništa više božanskog porijekla niti išta svetija od drugih bolesti, već da ima prirodnog uzročnika”</a:t>
          </a:r>
          <a:endParaRPr lang="hr-HR" sz="1700" b="1" i="1" kern="1200" dirty="0">
            <a:latin typeface="+mn-lt"/>
            <a:cs typeface="Times New Roman" panose="02020603050405020304" pitchFamily="18" charset="0"/>
          </a:endParaRPr>
        </a:p>
      </dsp:txBody>
      <dsp:txXfrm>
        <a:off x="77676" y="257910"/>
        <a:ext cx="6412840" cy="1435848"/>
      </dsp:txXfrm>
    </dsp:sp>
    <dsp:sp modelId="{3BCD054E-9168-4213-9BC7-A7ABA9E34277}">
      <dsp:nvSpPr>
        <dsp:cNvPr id="0" name=""/>
        <dsp:cNvSpPr/>
      </dsp:nvSpPr>
      <dsp:spPr>
        <a:xfrm>
          <a:off x="0" y="1656232"/>
          <a:ext cx="6568192" cy="159120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i="1" kern="1200" dirty="0">
              <a:solidFill>
                <a:srgbClr val="333333"/>
              </a:solidFill>
              <a:latin typeface="+mn-lt"/>
              <a:cs typeface="Times New Roman" panose="02020603050405020304" pitchFamily="18" charset="0"/>
            </a:rPr>
            <a:t>Hipokrat je isto tako prvi liječnik za kog se zna da je pratio simptome različitih bolesti i zapisao: epilepsija, malarija</a:t>
          </a:r>
          <a:endParaRPr lang="hr-HR" sz="1700" b="1" i="1" kern="1200" dirty="0">
            <a:latin typeface="+mn-lt"/>
            <a:cs typeface="Times New Roman" panose="02020603050405020304" pitchFamily="18" charset="0"/>
          </a:endParaRPr>
        </a:p>
      </dsp:txBody>
      <dsp:txXfrm>
        <a:off x="77676" y="1733908"/>
        <a:ext cx="6412840" cy="1435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513C4-0126-419B-BABB-47F8E1B78AB8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5DA44-C6BF-4422-9B4A-CF62F99E4230}">
      <dsp:nvSpPr>
        <dsp:cNvPr id="0" name=""/>
        <dsp:cNvSpPr/>
      </dsp:nvSpPr>
      <dsp:spPr>
        <a:xfrm>
          <a:off x="0" y="0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 dirty="0"/>
            <a:t>prirodno stanje čovjeka je da bude zdrav</a:t>
          </a:r>
        </a:p>
      </dsp:txBody>
      <dsp:txXfrm>
        <a:off x="0" y="0"/>
        <a:ext cx="7886700" cy="1087834"/>
      </dsp:txXfrm>
    </dsp:sp>
    <dsp:sp modelId="{42ECAF7B-42B3-477B-9FCD-19DF8445B3D4}">
      <dsp:nvSpPr>
        <dsp:cNvPr id="0" name=""/>
        <dsp:cNvSpPr/>
      </dsp:nvSpPr>
      <dsp:spPr>
        <a:xfrm>
          <a:off x="0" y="1087834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31FAC-2A40-4367-8517-BB59FC2C8F65}">
      <dsp:nvSpPr>
        <dsp:cNvPr id="0" name=""/>
        <dsp:cNvSpPr/>
      </dsp:nvSpPr>
      <dsp:spPr>
        <a:xfrm>
          <a:off x="0" y="1087834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kada se bolest pojavila, uzrok je što je priroda "skrenula s puta" zbog tjelesne ili duševne neravnoteže</a:t>
          </a:r>
        </a:p>
      </dsp:txBody>
      <dsp:txXfrm>
        <a:off x="0" y="1087834"/>
        <a:ext cx="7886700" cy="1087834"/>
      </dsp:txXfrm>
    </dsp:sp>
    <dsp:sp modelId="{277C677C-04E3-4A2E-BE9C-3FDCB3201369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750CC-976B-4974-80F4-BD8071349061}">
      <dsp:nvSpPr>
        <dsp:cNvPr id="0" name=""/>
        <dsp:cNvSpPr/>
      </dsp:nvSpPr>
      <dsp:spPr>
        <a:xfrm>
          <a:off x="0" y="2175669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po Hipokratovu mišljenju, karakteristike ličnosti određuju četiri tjelesna soka od kojih je sastavljen ljudski organizam: sluz, žuta žuč, crna žuč i krv</a:t>
          </a:r>
        </a:p>
      </dsp:txBody>
      <dsp:txXfrm>
        <a:off x="0" y="2175669"/>
        <a:ext cx="7886700" cy="1087834"/>
      </dsp:txXfrm>
    </dsp:sp>
    <dsp:sp modelId="{5A149E6A-84C6-49D7-B24B-F4578CCBB81A}">
      <dsp:nvSpPr>
        <dsp:cNvPr id="0" name=""/>
        <dsp:cNvSpPr/>
      </dsp:nvSpPr>
      <dsp:spPr>
        <a:xfrm>
          <a:off x="0" y="3263503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24771-6C64-41B9-991C-A1F5760AA76B}">
      <dsp:nvSpPr>
        <dsp:cNvPr id="0" name=""/>
        <dsp:cNvSpPr/>
      </dsp:nvSpPr>
      <dsp:spPr>
        <a:xfrm>
          <a:off x="0" y="3263503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 dirty="0">
              <a:solidFill>
                <a:srgbClr val="FF0000"/>
              </a:solidFill>
            </a:rPr>
            <a:t>zdravlje je dobro miješanje (eukrazija), a bolest je poremećaj u mješavini tih sokova (diskrazija)</a:t>
          </a:r>
        </a:p>
      </dsp:txBody>
      <dsp:txXfrm>
        <a:off x="0" y="3263503"/>
        <a:ext cx="7886700" cy="1087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E7A535-D169-4007-B9CC-695C078FFECE}">
      <dsp:nvSpPr>
        <dsp:cNvPr id="0" name=""/>
        <dsp:cNvSpPr/>
      </dsp:nvSpPr>
      <dsp:spPr>
        <a:xfrm>
          <a:off x="1070894" y="3601"/>
          <a:ext cx="6571177" cy="844494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800" b="1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HIPOKRAT</a:t>
          </a:r>
        </a:p>
      </dsp:txBody>
      <dsp:txXfrm>
        <a:off x="1095628" y="28335"/>
        <a:ext cx="6521709" cy="795026"/>
      </dsp:txXfrm>
    </dsp:sp>
    <dsp:sp modelId="{C5E0431B-BEC1-47F0-AF40-A7409EDB4A18}">
      <dsp:nvSpPr>
        <dsp:cNvPr id="0" name=""/>
        <dsp:cNvSpPr/>
      </dsp:nvSpPr>
      <dsp:spPr>
        <a:xfrm>
          <a:off x="1728012" y="848095"/>
          <a:ext cx="657117" cy="633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370"/>
              </a:lnTo>
              <a:lnTo>
                <a:pt x="657117" y="6333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4EBF2-344E-4EC9-A6DA-7C410070A98F}">
      <dsp:nvSpPr>
        <dsp:cNvPr id="0" name=""/>
        <dsp:cNvSpPr/>
      </dsp:nvSpPr>
      <dsp:spPr>
        <a:xfrm>
          <a:off x="2385130" y="1059219"/>
          <a:ext cx="4806455" cy="8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i="0" kern="1200" dirty="0"/>
            <a:t>njegova je najveća zasluga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u odvajanju medicine od magije, religije i filozofske spekulacije</a:t>
          </a:r>
          <a:endParaRPr lang="hr-HR" sz="1800" kern="1200" dirty="0"/>
        </a:p>
      </dsp:txBody>
      <dsp:txXfrm>
        <a:off x="2409864" y="1083953"/>
        <a:ext cx="4756987" cy="795026"/>
      </dsp:txXfrm>
    </dsp:sp>
    <dsp:sp modelId="{02C966EB-4477-47D5-8FCD-D479983E5DC8}">
      <dsp:nvSpPr>
        <dsp:cNvPr id="0" name=""/>
        <dsp:cNvSpPr/>
      </dsp:nvSpPr>
      <dsp:spPr>
        <a:xfrm>
          <a:off x="1728012" y="848095"/>
          <a:ext cx="622392" cy="2578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8527"/>
              </a:lnTo>
              <a:lnTo>
                <a:pt x="622392" y="25785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28CAF-72EA-4671-85F8-C47CBCB86D58}">
      <dsp:nvSpPr>
        <dsp:cNvPr id="0" name=""/>
        <dsp:cNvSpPr/>
      </dsp:nvSpPr>
      <dsp:spPr>
        <a:xfrm>
          <a:off x="2350404" y="3004376"/>
          <a:ext cx="4831587" cy="8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odbacio je predodžbu o bolesti kao kazni nekog božanstva i tvrdio da bolest ima prirodnog uzročnika</a:t>
          </a:r>
        </a:p>
      </dsp:txBody>
      <dsp:txXfrm>
        <a:off x="2375138" y="3029110"/>
        <a:ext cx="4782119" cy="795026"/>
      </dsp:txXfrm>
    </dsp:sp>
    <dsp:sp modelId="{39E8A397-62C3-4246-ADD4-107159F09A10}">
      <dsp:nvSpPr>
        <dsp:cNvPr id="0" name=""/>
        <dsp:cNvSpPr/>
      </dsp:nvSpPr>
      <dsp:spPr>
        <a:xfrm>
          <a:off x="1728012" y="848095"/>
          <a:ext cx="664792" cy="1517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7268"/>
              </a:lnTo>
              <a:lnTo>
                <a:pt x="664792" y="15172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55008-D47E-47C9-8C1D-36E9287FC2A6}">
      <dsp:nvSpPr>
        <dsp:cNvPr id="0" name=""/>
        <dsp:cNvSpPr/>
      </dsp:nvSpPr>
      <dsp:spPr>
        <a:xfrm>
          <a:off x="2392804" y="1943117"/>
          <a:ext cx="4824898" cy="8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 err="1">
              <a:latin typeface="+mn-lt"/>
              <a:cs typeface="Times New Roman" panose="02020603050405020304" pitchFamily="18" charset="0"/>
            </a:rPr>
            <a:t>usmjerio</a:t>
          </a:r>
          <a:r>
            <a:rPr lang="en-US" sz="1800" b="0" i="0" kern="1200" dirty="0">
              <a:latin typeface="+mn-lt"/>
              <a:cs typeface="Times New Roman" panose="02020603050405020304" pitchFamily="18" charset="0"/>
            </a:rPr>
            <a:t> je </a:t>
          </a:r>
          <a:r>
            <a:rPr lang="hr-HR" sz="1800" b="0" i="0" kern="1200" dirty="0">
              <a:latin typeface="+mn-lt"/>
              <a:cs typeface="Times New Roman" panose="02020603050405020304" pitchFamily="18" charset="0"/>
            </a:rPr>
            <a:t>medicinu </a:t>
          </a:r>
          <a:r>
            <a:rPr lang="en-US" sz="1800" b="0" i="0" kern="1200" dirty="0" err="1">
              <a:latin typeface="+mn-lt"/>
              <a:cs typeface="Times New Roman" panose="02020603050405020304" pitchFamily="18" charset="0"/>
            </a:rPr>
            <a:t>prema</a:t>
          </a:r>
          <a:r>
            <a:rPr lang="en-US" sz="1800" b="0" i="0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1800" b="0" i="0" kern="1200" dirty="0" err="1">
              <a:latin typeface="+mn-lt"/>
              <a:cs typeface="Times New Roman" panose="02020603050405020304" pitchFamily="18" charset="0"/>
            </a:rPr>
            <a:t>empiriji</a:t>
          </a:r>
          <a:r>
            <a:rPr lang="hr-HR" sz="1800" b="0" i="0" kern="1200" dirty="0">
              <a:latin typeface="+mn-lt"/>
              <a:cs typeface="Times New Roman" panose="02020603050405020304" pitchFamily="18" charset="0"/>
            </a:rPr>
            <a:t>-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>
              <a:latin typeface="+mn-lt"/>
              <a:cs typeface="Times New Roman" panose="02020603050405020304" pitchFamily="18" charset="0"/>
            </a:rPr>
            <a:t>znanosti</a:t>
          </a:r>
        </a:p>
      </dsp:txBody>
      <dsp:txXfrm>
        <a:off x="2417538" y="1967851"/>
        <a:ext cx="4775430" cy="795026"/>
      </dsp:txXfrm>
    </dsp:sp>
    <dsp:sp modelId="{9E68C620-555A-49CB-B283-1C7557A39B15}">
      <dsp:nvSpPr>
        <dsp:cNvPr id="0" name=""/>
        <dsp:cNvSpPr/>
      </dsp:nvSpPr>
      <dsp:spPr>
        <a:xfrm>
          <a:off x="1728012" y="848095"/>
          <a:ext cx="648253" cy="3822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22619"/>
              </a:lnTo>
              <a:lnTo>
                <a:pt x="648253" y="38226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0DFBA-CE7E-4553-9F1C-F98F99B758F0}">
      <dsp:nvSpPr>
        <dsp:cNvPr id="0" name=""/>
        <dsp:cNvSpPr/>
      </dsp:nvSpPr>
      <dsp:spPr>
        <a:xfrm>
          <a:off x="2376266" y="4248468"/>
          <a:ext cx="4824885" cy="8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uveo je pomno promatranje bolesnika i proučavanje simptoma kao temelja uspješna liječenja i </a:t>
          </a:r>
          <a:r>
            <a:rPr lang="hr-HR" sz="1800" b="0" i="0" kern="1200" dirty="0" err="1"/>
            <a:t>prognostike</a:t>
          </a:r>
          <a:r>
            <a:rPr lang="hr-HR" sz="1800" b="0" i="0" kern="1200" dirty="0"/>
            <a:t> bolesti</a:t>
          </a:r>
          <a:endParaRPr lang="hr-HR" sz="1800" kern="1200" dirty="0"/>
        </a:p>
      </dsp:txBody>
      <dsp:txXfrm>
        <a:off x="2401000" y="4273202"/>
        <a:ext cx="4775417" cy="795026"/>
      </dsp:txXfrm>
    </dsp:sp>
    <dsp:sp modelId="{E680ACD2-5092-4206-8758-DB7C17977D67}">
      <dsp:nvSpPr>
        <dsp:cNvPr id="0" name=""/>
        <dsp:cNvSpPr/>
      </dsp:nvSpPr>
      <dsp:spPr>
        <a:xfrm>
          <a:off x="1728012" y="848095"/>
          <a:ext cx="737310" cy="4839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9010"/>
              </a:lnTo>
              <a:lnTo>
                <a:pt x="737310" y="48390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D9193-556C-4CF3-B9CF-D8EF2F4048A3}">
      <dsp:nvSpPr>
        <dsp:cNvPr id="0" name=""/>
        <dsp:cNvSpPr/>
      </dsp:nvSpPr>
      <dsp:spPr>
        <a:xfrm>
          <a:off x="2465323" y="5161400"/>
          <a:ext cx="4685050" cy="105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stvorio</a:t>
          </a:r>
          <a:r>
            <a:rPr lang="en-US" sz="2400" b="1" i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</a:t>
          </a:r>
          <a:r>
            <a:rPr lang="en-US" sz="2400" b="1" i="1" kern="1200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etičke</a:t>
          </a:r>
          <a:r>
            <a:rPr lang="en-US" sz="2400" b="1" i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</a:t>
          </a:r>
          <a:r>
            <a:rPr lang="en-US" sz="2400" b="1" i="1" kern="1200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principe</a:t>
          </a:r>
          <a:r>
            <a:rPr lang="en-US" sz="2400" b="1" i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</a:t>
          </a:r>
          <a:r>
            <a:rPr lang="en-US" sz="2400" b="1" i="1" kern="1200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na</a:t>
          </a:r>
          <a:r>
            <a:rPr lang="en-US" sz="2400" b="1" i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</a:t>
          </a:r>
          <a:r>
            <a:rPr lang="en-US" sz="2400" b="1" i="1" kern="1200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kojima</a:t>
          </a:r>
          <a:r>
            <a:rPr lang="en-US" sz="2400" b="1" i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se </a:t>
          </a:r>
          <a:endParaRPr lang="hr-HR" sz="2400" b="1" i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n-lt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temelji</a:t>
          </a:r>
          <a:r>
            <a:rPr lang="en-US" sz="2400" b="1" i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sav rad </a:t>
          </a:r>
          <a:r>
            <a:rPr lang="en-US" sz="2400" b="1" i="1" kern="1200" cap="none" spc="0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liječnika</a:t>
          </a:r>
          <a:endParaRPr lang="hr-HR" sz="2400" b="1" i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n-lt"/>
            <a:cs typeface="Times New Roman" panose="02020603050405020304" pitchFamily="18" charset="0"/>
          </a:endParaRPr>
        </a:p>
      </dsp:txBody>
      <dsp:txXfrm>
        <a:off x="2496118" y="5192195"/>
        <a:ext cx="4623460" cy="9898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9DFB4-017B-46F1-94C8-65DE52673529}">
      <dsp:nvSpPr>
        <dsp:cNvPr id="0" name=""/>
        <dsp:cNvSpPr/>
      </dsp:nvSpPr>
      <dsp:spPr>
        <a:xfrm>
          <a:off x="180560" y="994721"/>
          <a:ext cx="4256802" cy="13302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102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latin typeface="+mn-lt"/>
              <a:cs typeface="Times New Roman" panose="02020603050405020304" pitchFamily="18" charset="0"/>
            </a:rPr>
            <a:t>i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nteres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i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dobrobit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bolesnika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 je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prvenstveni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i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glavni</a:t>
          </a:r>
          <a:r>
            <a:rPr lang="hr-HR" sz="2000" b="1" kern="1200" dirty="0">
              <a:latin typeface="+mn-lt"/>
              <a:cs typeface="Times New Roman" panose="02020603050405020304" pitchFamily="18" charset="0"/>
            </a:rPr>
            <a:t> cilj</a:t>
          </a:r>
        </a:p>
      </dsp:txBody>
      <dsp:txXfrm>
        <a:off x="180560" y="994721"/>
        <a:ext cx="4256802" cy="1330250"/>
      </dsp:txXfrm>
    </dsp:sp>
    <dsp:sp modelId="{2C1DCEF3-A7AD-491D-A568-EBA17D426296}">
      <dsp:nvSpPr>
        <dsp:cNvPr id="0" name=""/>
        <dsp:cNvSpPr/>
      </dsp:nvSpPr>
      <dsp:spPr>
        <a:xfrm>
          <a:off x="3193" y="802574"/>
          <a:ext cx="931175" cy="13967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08B1E-7188-4CC6-B77E-7D9B1D208E4A}">
      <dsp:nvSpPr>
        <dsp:cNvPr id="0" name=""/>
        <dsp:cNvSpPr/>
      </dsp:nvSpPr>
      <dsp:spPr>
        <a:xfrm>
          <a:off x="4848507" y="994721"/>
          <a:ext cx="4256802" cy="13302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102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latin typeface="+mn-lt"/>
              <a:cs typeface="Times New Roman" panose="02020603050405020304" pitchFamily="18" charset="0"/>
            </a:rPr>
            <a:t>prvi je odredio etičke principe kojima se mora rukovoditi liječnik u vršenju svog zvanja</a:t>
          </a:r>
        </a:p>
      </dsp:txBody>
      <dsp:txXfrm>
        <a:off x="4848507" y="994721"/>
        <a:ext cx="4256802" cy="1330250"/>
      </dsp:txXfrm>
    </dsp:sp>
    <dsp:sp modelId="{B4DF7CFF-13DB-4A04-8CC6-4BE0BD95AE36}">
      <dsp:nvSpPr>
        <dsp:cNvPr id="0" name=""/>
        <dsp:cNvSpPr/>
      </dsp:nvSpPr>
      <dsp:spPr>
        <a:xfrm>
          <a:off x="4671141" y="802574"/>
          <a:ext cx="931175" cy="13967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5C4B4-CA3D-4871-B556-33CB7E573F0B}">
      <dsp:nvSpPr>
        <dsp:cNvPr id="0" name=""/>
        <dsp:cNvSpPr/>
      </dsp:nvSpPr>
      <dsp:spPr>
        <a:xfrm>
          <a:off x="2514534" y="2669359"/>
          <a:ext cx="4256802" cy="13302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102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latin typeface="+mn-lt"/>
              <a:cs typeface="Times New Roman" panose="02020603050405020304" pitchFamily="18" charset="0"/>
            </a:rPr>
            <a:t>d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etaljno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hr-HR" sz="2000" b="1" kern="1200" dirty="0">
              <a:latin typeface="+mn-lt"/>
              <a:cs typeface="Times New Roman" panose="02020603050405020304" pitchFamily="18" charset="0"/>
            </a:rPr>
            <a:t>je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opisao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način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ponašanja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s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bolesnikom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uključujući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i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način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razgovora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i</a:t>
          </a:r>
          <a:r>
            <a:rPr lang="en-US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+mn-lt"/>
              <a:cs typeface="Times New Roman" panose="02020603050405020304" pitchFamily="18" charset="0"/>
            </a:rPr>
            <a:t>oblačenja</a:t>
          </a:r>
          <a:endParaRPr lang="hr-HR" sz="2000" b="1" kern="1200" dirty="0">
            <a:latin typeface="+mn-lt"/>
            <a:cs typeface="Times New Roman" panose="02020603050405020304" pitchFamily="18" charset="0"/>
          </a:endParaRPr>
        </a:p>
      </dsp:txBody>
      <dsp:txXfrm>
        <a:off x="2514534" y="2669359"/>
        <a:ext cx="4256802" cy="1330250"/>
      </dsp:txXfrm>
    </dsp:sp>
    <dsp:sp modelId="{E1C16E8D-0FB5-4300-834C-BE62450593AA}">
      <dsp:nvSpPr>
        <dsp:cNvPr id="0" name=""/>
        <dsp:cNvSpPr/>
      </dsp:nvSpPr>
      <dsp:spPr>
        <a:xfrm>
          <a:off x="2337167" y="2477211"/>
          <a:ext cx="931175" cy="13967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91EDA-BF5A-448E-AD51-4EDD872746FF}">
      <dsp:nvSpPr>
        <dsp:cNvPr id="0" name=""/>
        <dsp:cNvSpPr/>
      </dsp:nvSpPr>
      <dsp:spPr>
        <a:xfrm>
          <a:off x="0" y="531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420F3-BB77-4EB0-85AB-7D14CEDD1268}">
      <dsp:nvSpPr>
        <dsp:cNvPr id="0" name=""/>
        <dsp:cNvSpPr/>
      </dsp:nvSpPr>
      <dsp:spPr>
        <a:xfrm>
          <a:off x="0" y="531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Razvijena svijest o higijeni, propisano su pokapali mrtve, a osnovali su i prve krematorije, javne nužnike, javna kupališta, kanalizacije, pregled prostitutki i pregled živežnih namirnica</a:t>
          </a:r>
        </a:p>
      </dsp:txBody>
      <dsp:txXfrm>
        <a:off x="0" y="531"/>
        <a:ext cx="7886700" cy="870055"/>
      </dsp:txXfrm>
    </dsp:sp>
    <dsp:sp modelId="{C0A4EFEE-8076-4C09-B953-F254206D7B8B}">
      <dsp:nvSpPr>
        <dsp:cNvPr id="0" name=""/>
        <dsp:cNvSpPr/>
      </dsp:nvSpPr>
      <dsp:spPr>
        <a:xfrm>
          <a:off x="0" y="870586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95C35-0F8E-4D75-A73C-1F2A67BAC172}">
      <dsp:nvSpPr>
        <dsp:cNvPr id="0" name=""/>
        <dsp:cNvSpPr/>
      </dsp:nvSpPr>
      <dsp:spPr>
        <a:xfrm>
          <a:off x="0" y="870586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liječnik je odgovoran za svoj rad, prakticiralo se promatranje</a:t>
          </a:r>
        </a:p>
      </dsp:txBody>
      <dsp:txXfrm>
        <a:off x="0" y="870586"/>
        <a:ext cx="7886700" cy="870055"/>
      </dsp:txXfrm>
    </dsp:sp>
    <dsp:sp modelId="{97BC783F-9ADB-4AD6-8A4F-7ACF831E6A0D}">
      <dsp:nvSpPr>
        <dsp:cNvPr id="0" name=""/>
        <dsp:cNvSpPr/>
      </dsp:nvSpPr>
      <dsp:spPr>
        <a:xfrm>
          <a:off x="0" y="1740641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54AFF-5FCD-4DF2-A07A-E28866808BFD}">
      <dsp:nvSpPr>
        <dsp:cNvPr id="0" name=""/>
        <dsp:cNvSpPr/>
      </dsp:nvSpPr>
      <dsp:spPr>
        <a:xfrm>
          <a:off x="0" y="1740641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status liječnika je bio vrlo nizak, uglavnom su bili robovi, ali se kasnije postupno poboljšavao</a:t>
          </a:r>
        </a:p>
      </dsp:txBody>
      <dsp:txXfrm>
        <a:off x="0" y="1740641"/>
        <a:ext cx="7886700" cy="870055"/>
      </dsp:txXfrm>
    </dsp:sp>
    <dsp:sp modelId="{82AA5C4A-DAFF-4AB2-B548-402C5F6A183A}">
      <dsp:nvSpPr>
        <dsp:cNvPr id="0" name=""/>
        <dsp:cNvSpPr/>
      </dsp:nvSpPr>
      <dsp:spPr>
        <a:xfrm>
          <a:off x="0" y="2610696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BC128-F07C-4824-9D0E-2FE0C857F90F}">
      <dsp:nvSpPr>
        <dsp:cNvPr id="0" name=""/>
        <dsp:cNvSpPr/>
      </dsp:nvSpPr>
      <dsp:spPr>
        <a:xfrm>
          <a:off x="0" y="2610696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dok su antički Grci pridavali važnost etičkim aspektima liječničke deontologije,</a:t>
          </a:r>
        </a:p>
      </dsp:txBody>
      <dsp:txXfrm>
        <a:off x="0" y="2610696"/>
        <a:ext cx="7886700" cy="870055"/>
      </dsp:txXfrm>
    </dsp:sp>
    <dsp:sp modelId="{503E7766-BC78-447F-AA45-CCE0C8CA033D}">
      <dsp:nvSpPr>
        <dsp:cNvPr id="0" name=""/>
        <dsp:cNvSpPr/>
      </dsp:nvSpPr>
      <dsp:spPr>
        <a:xfrm>
          <a:off x="0" y="3480751"/>
          <a:ext cx="7886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ADB02-97D0-4186-9862-B10825E45D79}">
      <dsp:nvSpPr>
        <dsp:cNvPr id="0" name=""/>
        <dsp:cNvSpPr/>
      </dsp:nvSpPr>
      <dsp:spPr>
        <a:xfrm>
          <a:off x="0" y="3480751"/>
          <a:ext cx="78867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 dirty="0">
              <a:solidFill>
                <a:srgbClr val="FF0000"/>
              </a:solidFill>
            </a:rPr>
            <a:t>Rimljani su veću važnost davali pravnim, a manje etičkim gledištima liječničke deontologije</a:t>
          </a:r>
        </a:p>
      </dsp:txBody>
      <dsp:txXfrm>
        <a:off x="0" y="3480751"/>
        <a:ext cx="78867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994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047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675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796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240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547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717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5724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872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733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279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F3328-FAC8-4CAD-9327-A7289FA81388}" type="datetimeFigureOut">
              <a:rPr lang="hr-HR" smtClean="0"/>
              <a:pPr/>
              <a:t>2.2.2020.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C2D6-5187-4205-92DC-607FAF4E80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9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 idx="4294967295"/>
          </p:nvPr>
        </p:nvSpPr>
        <p:spPr>
          <a:xfrm>
            <a:off x="0" y="332655"/>
            <a:ext cx="9144000" cy="122898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hr-HR" sz="2800" b="1" dirty="0">
                <a:latin typeface="+mn-lt"/>
              </a:rPr>
            </a:br>
            <a:r>
              <a:rPr lang="hr-H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Počeci medicinske etike i deontologije</a:t>
            </a:r>
            <a:br>
              <a:rPr lang="hr-HR" sz="2800" b="1" dirty="0">
                <a:solidFill>
                  <a:srgbClr val="FF0000"/>
                </a:solidFill>
                <a:latin typeface="+mn-lt"/>
              </a:rPr>
            </a:br>
            <a:br>
              <a:rPr lang="hr-HR" sz="2800" b="1" dirty="0">
                <a:solidFill>
                  <a:srgbClr val="FF0000"/>
                </a:solidFill>
                <a:latin typeface="+mn-lt"/>
              </a:rPr>
            </a:br>
            <a:r>
              <a:rPr lang="hr-HR" sz="4000" b="1" dirty="0">
                <a:latin typeface="+mn-lt"/>
              </a:rPr>
              <a:t> Najstariji liječnici                    vračevi, šamani</a:t>
            </a:r>
            <a:br>
              <a:rPr lang="hr-HR" sz="4000" b="1" dirty="0">
                <a:latin typeface="+mn-lt"/>
              </a:rPr>
            </a:br>
            <a:endParaRPr lang="hr-HR" sz="4000" dirty="0">
              <a:latin typeface="+mn-lt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067944" y="1124744"/>
            <a:ext cx="1368152" cy="48463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Vrpca: zakrivljena i nagnuta prema dolje 2">
            <a:extLst>
              <a:ext uri="{FF2B5EF4-FFF2-40B4-BE49-F238E27FC236}">
                <a16:creationId xmlns:a16="http://schemas.microsoft.com/office/drawing/2014/main" id="{9AC65A92-2BFF-4173-896E-A54FA8DB9395}"/>
              </a:ext>
            </a:extLst>
          </p:cNvPr>
          <p:cNvSpPr/>
          <p:nvPr/>
        </p:nvSpPr>
        <p:spPr>
          <a:xfrm>
            <a:off x="539552" y="1561641"/>
            <a:ext cx="6120680" cy="4963704"/>
          </a:xfrm>
          <a:prstGeom prst="ellipseRibbo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Vještina liječenja visoko ih je pozicionirala na ljestvici plemenske hijerarhije 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i osiguravala im status mudraca kojima se donose darovi i poklanja bezrezervno povjerenje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393191C-8BF1-4596-8118-055D4893A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857" y="1561640"/>
            <a:ext cx="2260517" cy="4377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5CB3C5-BEA8-46F0-AE9F-C45739BE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Grčka medicina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EE2F6AF-6A93-42EA-BF93-E4F179B6AF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600" dirty="0"/>
              <a:t>Stari Grci su vjerovali da bolesti nastaju voljom bogova</a:t>
            </a:r>
          </a:p>
          <a:p>
            <a:r>
              <a:rPr lang="hr-HR" sz="2600" dirty="0"/>
              <a:t>bolest je bila određena kao kazna bogova</a:t>
            </a:r>
          </a:p>
          <a:p>
            <a:r>
              <a:rPr lang="hr-HR" sz="2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Asklepije</a:t>
            </a:r>
            <a:r>
              <a:rPr lang="hr-HR" sz="2600" dirty="0"/>
              <a:t>  je  u doba trojanskog rata bio čovjek a kasnije je po legendi postao bog</a:t>
            </a:r>
          </a:p>
          <a:p>
            <a:r>
              <a:rPr lang="hr-HR" sz="2600" dirty="0"/>
              <a:t>znak mu je zmija ovijena oko štapa koja je do danas simbol medicine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A7B95C7-2BF6-4EDA-B54B-D1A0B49B47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2" y="1690689"/>
            <a:ext cx="2143218" cy="4351338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2AD2FD0-02A7-411B-921A-9C3B6A8343E6}"/>
              </a:ext>
            </a:extLst>
          </p:cNvPr>
          <p:cNvSpPr/>
          <p:nvPr/>
        </p:nvSpPr>
        <p:spPr>
          <a:xfrm>
            <a:off x="4664357" y="6268756"/>
            <a:ext cx="21080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Kip </a:t>
            </a:r>
            <a:r>
              <a:rPr lang="hr-HR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Asklepija</a:t>
            </a:r>
            <a:r>
              <a:rPr lang="hr-HR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 zmijom </a:t>
            </a:r>
            <a:endParaRPr lang="hr-HR" sz="14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E766131-90AE-4652-86B6-58B811A14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093" y="3573016"/>
            <a:ext cx="1872208" cy="2310584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49970A9B-171E-43B1-A320-69CEC9129064}"/>
              </a:ext>
            </a:extLst>
          </p:cNvPr>
          <p:cNvSpPr/>
          <p:nvPr/>
        </p:nvSpPr>
        <p:spPr>
          <a:xfrm>
            <a:off x="7380312" y="6100965"/>
            <a:ext cx="1833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Zmija u današnjem znaku ljekarni 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1436543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1F3474-4F20-4D45-BFB2-8DAA89B6A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51" y="189242"/>
            <a:ext cx="7886700" cy="399578"/>
          </a:xfrm>
        </p:spPr>
        <p:txBody>
          <a:bodyPr>
            <a:normAutofit fontScale="90000"/>
          </a:bodyPr>
          <a:lstStyle/>
          <a:p>
            <a:br>
              <a:rPr lang="hr-HR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31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Prema biografskim podacima, Hipokrat je živio </a:t>
            </a:r>
            <a:br>
              <a:rPr lang="hr-HR" sz="31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hr-HR" sz="31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od 460. do 356. g. pr. Kr.</a:t>
            </a:r>
            <a:br>
              <a:rPr lang="hr-HR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hr-HR" sz="31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A82B4D-BDB0-450D-9CCD-DCFF7E5A6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63091A-3B90-4C7F-9ECA-93EBAA97C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0" y="1285221"/>
            <a:ext cx="8928992" cy="5432145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F2AAB3E8-4566-4B1A-A365-252FE38183C5}"/>
              </a:ext>
            </a:extLst>
          </p:cNvPr>
          <p:cNvSpPr/>
          <p:nvPr/>
        </p:nvSpPr>
        <p:spPr>
          <a:xfrm>
            <a:off x="63820" y="714886"/>
            <a:ext cx="901636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hr-HR" sz="2000" b="1" dirty="0"/>
              <a:t>Rođen je na otoku Kosu, pripadao je obitelji u kojoj se liječničko zvanje prenosilo s naraštaja na naraštaj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45D27F3B-AF3F-478B-882F-6528A7C26AC6}"/>
              </a:ext>
            </a:extLst>
          </p:cNvPr>
          <p:cNvSpPr/>
          <p:nvPr/>
        </p:nvSpPr>
        <p:spPr>
          <a:xfrm>
            <a:off x="20136" y="5877272"/>
            <a:ext cx="910372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hr-HR" dirty="0"/>
              <a:t>- smatra se osnivačem profesionalnog udruženja- </a:t>
            </a:r>
            <a:r>
              <a:rPr lang="hr-HR" dirty="0" err="1"/>
              <a:t>Asklepijada</a:t>
            </a:r>
            <a:r>
              <a:rPr lang="hr-HR" dirty="0"/>
              <a:t>, čiji su obvezatni članovi morali biti svi liječnici koji su završili školu na Kosu</a:t>
            </a:r>
          </a:p>
          <a:p>
            <a:pPr lvl="0"/>
            <a:r>
              <a:rPr lang="hr-HR" dirty="0"/>
              <a:t>-  a svima je  njima bila određena zadaća- čuvati tajne o dostignutim znanjima u medicini i dužnost prenositi to znanje samo među svojim članovima</a:t>
            </a:r>
          </a:p>
        </p:txBody>
      </p:sp>
    </p:spTree>
    <p:extLst>
      <p:ext uri="{BB962C8B-B14F-4D97-AF65-F5344CB8AC3E}">
        <p14:creationId xmlns:p14="http://schemas.microsoft.com/office/powerpoint/2010/main" val="54691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42827"/>
            <a:ext cx="7886700" cy="96552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Glavno dostignuće Hipokrita nije u nekom određenom otkriću ili lijeku</a:t>
            </a:r>
            <a:endParaRPr lang="hr-HR" b="1" i="1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091891"/>
              </p:ext>
            </p:extLst>
          </p:nvPr>
        </p:nvGraphicFramePr>
        <p:xfrm>
          <a:off x="92039" y="2060848"/>
          <a:ext cx="6568193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ipokrat je kratka biografija fotografij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780" y="2397136"/>
            <a:ext cx="2228045" cy="25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lačić: savijena crta 5">
            <a:extLst>
              <a:ext uri="{FF2B5EF4-FFF2-40B4-BE49-F238E27FC236}">
                <a16:creationId xmlns:a16="http://schemas.microsoft.com/office/drawing/2014/main" id="{D7FFE4CA-317C-40C7-A891-F5DE0E46C458}"/>
              </a:ext>
            </a:extLst>
          </p:cNvPr>
          <p:cNvSpPr/>
          <p:nvPr/>
        </p:nvSpPr>
        <p:spPr>
          <a:xfrm>
            <a:off x="2843808" y="1222840"/>
            <a:ext cx="5688632" cy="838007"/>
          </a:xfrm>
          <a:prstGeom prst="borderCallout2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već u postavljanju temelja medicine na opažanju, iskustvu i racionalnoj misli</a:t>
            </a:r>
          </a:p>
        </p:txBody>
      </p:sp>
    </p:spTree>
    <p:extLst>
      <p:ext uri="{BB962C8B-B14F-4D97-AF65-F5344CB8AC3E}">
        <p14:creationId xmlns:p14="http://schemas.microsoft.com/office/powerpoint/2010/main" val="33171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91F11A-F7F4-4484-BF02-08D169EDA4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1300" y="1124744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-  njegovi opisi su tako vjerni da i danas mogu poslužiti kao uzor</a:t>
            </a:r>
            <a:br>
              <a:rPr lang="hr-HR" b="1" dirty="0"/>
            </a:br>
            <a:r>
              <a:rPr lang="hr-HR" b="1" dirty="0"/>
              <a:t>-  lice bolesnika koji umire-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klasični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simptom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danas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naziva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"facies </a:t>
            </a:r>
            <a:r>
              <a:rPr 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Hipocratica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b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B08D529-6F2E-4A92-BCA9-83496664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72" y="2708920"/>
            <a:ext cx="5411780" cy="3960440"/>
          </a:xfrm>
          <a:prstGeom prst="rect">
            <a:avLst/>
          </a:prstGeom>
        </p:spPr>
      </p:pic>
      <p:sp>
        <p:nvSpPr>
          <p:cNvPr id="8" name="Oblačić za misli: oblak 7">
            <a:extLst>
              <a:ext uri="{FF2B5EF4-FFF2-40B4-BE49-F238E27FC236}">
                <a16:creationId xmlns:a16="http://schemas.microsoft.com/office/drawing/2014/main" id="{2F67F745-FD24-47A2-911E-B2480E6CBEC5}"/>
              </a:ext>
            </a:extLst>
          </p:cNvPr>
          <p:cNvSpPr/>
          <p:nvPr/>
        </p:nvSpPr>
        <p:spPr>
          <a:xfrm>
            <a:off x="4860032" y="2450307"/>
            <a:ext cx="3852180" cy="410445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"Nos je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šiljast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oči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leže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duboko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predio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sljepoočnice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je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upao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uši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su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hladne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smežurane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ušne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školjke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zavrnute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koža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na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čelu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je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tvrda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poput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pergamenta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napeta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suha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boja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čitavog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lica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je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bljeda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ili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siva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poput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olova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"! </a:t>
            </a:r>
            <a:endParaRPr lang="hr-HR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2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5F09BD-E2D7-4D43-8E39-4E63A023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2800" b="1" dirty="0">
                <a:solidFill>
                  <a:srgbClr val="FF0000"/>
                </a:solidFill>
                <a:latin typeface="Calibri" panose="020F0502020204030204"/>
              </a:rPr>
              <a:t>Prema Hipokritovoj medicinskoj tradiciji </a:t>
            </a:r>
            <a:br>
              <a:rPr lang="hr-HR" sz="28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hr-HR" sz="2800" b="1" dirty="0">
                <a:solidFill>
                  <a:prstClr val="black"/>
                </a:solidFill>
                <a:latin typeface="Calibri" panose="020F0502020204030204"/>
              </a:rPr>
              <a:t>najvažnije sredstvo protiv bolesti je </a:t>
            </a:r>
            <a:br>
              <a:rPr lang="hr-HR" sz="28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hr-HR" sz="2800" b="1" dirty="0">
                <a:solidFill>
                  <a:prstClr val="black"/>
                </a:solidFill>
                <a:latin typeface="Calibri" panose="020F0502020204030204"/>
              </a:rPr>
              <a:t>uzdržanost i zdrav način života</a:t>
            </a:r>
            <a:endParaRPr lang="hr-HR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32BA9059-45F5-4806-9B48-39123EAAEA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12931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4462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C02DDE-57E7-4044-9099-10759014CF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Hipokratovi citati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4599F93-5648-4382-B75C-A56C3DB51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1831048"/>
            <a:ext cx="7742591" cy="963251"/>
          </a:xfrm>
          <a:prstGeom prst="rect">
            <a:avLst/>
          </a:prstGeom>
        </p:spPr>
      </p:pic>
      <p:sp>
        <p:nvSpPr>
          <p:cNvPr id="7" name="Oblačić: savijena crta 6">
            <a:extLst>
              <a:ext uri="{FF2B5EF4-FFF2-40B4-BE49-F238E27FC236}">
                <a16:creationId xmlns:a16="http://schemas.microsoft.com/office/drawing/2014/main" id="{85609175-9EDF-4CC5-9929-5D1AF22BEF91}"/>
              </a:ext>
            </a:extLst>
          </p:cNvPr>
          <p:cNvSpPr/>
          <p:nvPr/>
        </p:nvSpPr>
        <p:spPr>
          <a:xfrm>
            <a:off x="3275855" y="3222413"/>
            <a:ext cx="5294319" cy="963251"/>
          </a:xfrm>
          <a:prstGeom prst="borderCallout2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hr-HR" b="1">
                <a:solidFill>
                  <a:schemeClr val="tx1"/>
                </a:solidFill>
              </a:rPr>
              <a:t>Nagle promjene uvijek su opasne. Svaka pretjeranost protivna je prirodi. Postupnost je sigurna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9" name="Oblačić: crta s crtom isticanja 8">
            <a:extLst>
              <a:ext uri="{FF2B5EF4-FFF2-40B4-BE49-F238E27FC236}">
                <a16:creationId xmlns:a16="http://schemas.microsoft.com/office/drawing/2014/main" id="{548B8D4E-646C-454D-9826-5ADED4F177BC}"/>
              </a:ext>
            </a:extLst>
          </p:cNvPr>
          <p:cNvSpPr/>
          <p:nvPr/>
        </p:nvSpPr>
        <p:spPr>
          <a:xfrm>
            <a:off x="3347864" y="4807650"/>
            <a:ext cx="5222310" cy="963251"/>
          </a:xfrm>
          <a:prstGeom prst="accentCallout1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hr-HR" b="1" dirty="0">
                <a:solidFill>
                  <a:schemeClr val="tx1"/>
                </a:solidFill>
              </a:rPr>
              <a:t>Razjasni prošlo, shvati današnje i predvidjeti buduće: to je liječnikova zadaća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3DC09AE-A0B1-413B-8FC4-AE79CF76F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90688"/>
            <a:ext cx="3168350" cy="46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2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11260964"/>
              </p:ext>
            </p:extLst>
          </p:nvPr>
        </p:nvGraphicFramePr>
        <p:xfrm>
          <a:off x="1115616" y="260648"/>
          <a:ext cx="8712967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Slika 1">
            <a:extLst>
              <a:ext uri="{FF2B5EF4-FFF2-40B4-BE49-F238E27FC236}">
                <a16:creationId xmlns:a16="http://schemas.microsoft.com/office/drawing/2014/main" id="{290ED817-E2A2-424B-B544-804ED5D24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988840"/>
            <a:ext cx="2356618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9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19658"/>
          </a:xfrm>
        </p:spPr>
        <p:txBody>
          <a:bodyPr>
            <a:normAutofit fontScale="90000"/>
          </a:bodyPr>
          <a:lstStyle/>
          <a:p>
            <a:pPr algn="ctr"/>
            <a:br>
              <a:rPr lang="hr-HR" sz="3600" b="1" dirty="0">
                <a:latin typeface="+mn-lt"/>
                <a:cs typeface="Times New Roman" panose="02020603050405020304" pitchFamily="18" charset="0"/>
              </a:rPr>
            </a:br>
            <a: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Hipokratova etika- postavio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b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temelj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liječničke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etike</a:t>
            </a:r>
            <a:br>
              <a:rPr lang="hr-H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hr-H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4400" dirty="0">
              <a:solidFill>
                <a:srgbClr val="FF0000"/>
              </a:solidFill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565901"/>
              </p:ext>
            </p:extLst>
          </p:nvPr>
        </p:nvGraphicFramePr>
        <p:xfrm>
          <a:off x="35496" y="1690690"/>
          <a:ext cx="9108504" cy="4802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792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365127"/>
            <a:ext cx="7903790" cy="47158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hr-HR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Corpus</a:t>
            </a:r>
            <a:r>
              <a:rPr lang="hr-H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hr-HR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Hipocraticum</a:t>
            </a:r>
            <a:r>
              <a:rPr lang="hr-H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- </a:t>
            </a:r>
            <a:br>
              <a:rPr lang="hr-H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hr-H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zbirka medicinskih zapisa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dirty="0"/>
              <a:t> nastao u Grčkoj između 5. i 3. stoljeća </a:t>
            </a:r>
            <a:r>
              <a:rPr lang="hr-HR" dirty="0" err="1"/>
              <a:t>p.n.e</a:t>
            </a:r>
            <a:r>
              <a:rPr lang="hr-HR" dirty="0"/>
              <a:t>., te je on u našoj kulturi izvorna točka svih liječničkih zakletvi i kodeksa</a:t>
            </a:r>
          </a:p>
          <a:p>
            <a:pPr>
              <a:lnSpc>
                <a:spcPct val="100000"/>
              </a:lnSpc>
            </a:pPr>
            <a:r>
              <a:rPr lang="hr-HR" dirty="0"/>
              <a:t>radi se o 59 djela u kojima se govori o tadašnjim etičkim aspektima medicinskog rada</a:t>
            </a:r>
          </a:p>
          <a:p>
            <a:pPr>
              <a:lnSpc>
                <a:spcPct val="100000"/>
              </a:lnSpc>
            </a:pPr>
            <a:r>
              <a:rPr lang="hr-HR" dirty="0"/>
              <a:t>njihovu okosnicu, kao i uzor za sastavljanje budućih liječničkih zakletvi čini Hipokratova zakletva</a:t>
            </a:r>
            <a:br>
              <a:rPr lang="hr-HR" dirty="0"/>
            </a:br>
            <a:endParaRPr lang="hr-HR" sz="2400" dirty="0"/>
          </a:p>
        </p:txBody>
      </p:sp>
      <p:sp>
        <p:nvSpPr>
          <p:cNvPr id="1026" name="AutoShape 2" descr="data:image/jpeg;base64,/9j/4AAQSkZJRgABAQAAAQABAAD/2wCEAAkGBxQTEhUUExQVFBQUFSAXFxgYGRgcHBgcHRwaGhwYGBcYICggGBwlHxwYIjEhJSkrLi4uGB8zODMsNygtLisBCgoKDg0OFxAQGiwcHBwsLCwsLCwsLCwsLCwsLCwsLCwsLCwsLCwsLCwsLCwsLCwsLCwsLCwsLCwsLCwsLCwsLP/AABEIASgAqgMBIgACEQEDEQH/xAAbAAACAwEBAQAAAAAAAAAAAAADBAECBQAGB//EAEEQAAIBAwMCBAQDBQYFAwUAAAECEQADIQQSMQVBEyJRYTJxgZEGUtEUQpKh8CMzU2KxwRVDcpOigtLxFnODwuH/xAAYAQEBAQEBAAAAAAAAAAAAAAAAAQIDBP/EABwRAQEBAQADAQEAAAAAAAAAAAABESECE0ESMf/aAAwDAQACEQMRAD8APpfw7p4/uU+1OWvw/YUhltKrDggAEfUcVpae0celObIrx69LNXpw9/uasOmD3+5rRRaYWzUVijpiz3+5oi9LT0rWS1Vls1Blr0xPyirjptv8g+1aRChgsjcwJA7mIkj5f70a3aoay16Zb/Iv2FDu9GtEfAta1u6jMyqwLJhgCCV+Y7URrWKuJrzjdGtD9wfajWdAg4UfYVqtbiScACSewoDai3tV9w2sJUiIbE4jnGcelTq6W/ZF/KPsK79lHoKftFXUMpDKwkEcEHgih3WUMikgM07ROTA9O9AqbA9Kr4A7CtEWqo9qKDMa17Cp8IU6bU1zWais27ZpcoK0ntUp+z1Rl6uyI7V5FlAJHpivZdQtwDXk7qeY8cmteLPk+k2KYC0KyKYHpRFXSjKTHFVU5+XNEFRRLQ9augrlqWXcCM5EYJB+hHFB5TWuRqP2qCFt3ls7vLt2ZRpzP94x7dq1dXqr3iX1R0HhWluKChO6d8gkMPynI9vq1/wS14Pgw/hzO3e/rOTMxOfnQW6Xu1Lsyk2zZRB5jkqzkhgD5gQw5nit7GcZbau4v7RqLexSbVq6ysCf3CdsgiMd80/q9e+3UOrBRY4UgHdCByWPIBmBHpOafvdLtNv3KT4gAcbmhgOAQDGP1q56daJnYJIAOTnbxuEw0e9TYMnS6q673hNvZbiQUOQ1vcoOe2J9c8UHRFmuaRvKobTM21RCyRb7emcCtR7FsMxCKGeQ5AALTzJGTXWdHbBQhANg2pE+UYwPbj7CpsXKx+m6q+/7ODcVRftMYCDyFNsbfXng+lE0fUHc6MsEPih9525BReVPYExNbNrpVkbYtINs7cDyzzHpUf8ADbC7B4aDYTsx8MmTHpNXYmGttUNujz2rqypU2qG1umiKBcaO05iil2ShXLVOhKpdWoPP9RtYrw+ot+dv+o/619C1grxWpt+dsH4j/rV8Vr31o0re6gRqEtbR5lJmTwImcc+1M2O1ZnUtMX1Nk7HZFVg5EgeaI4InIrUYp7p2vNy9dtkAeHAJBPcAiBA7T9qtd17rqLdkKn9oCwYseFjcIC8wcZ7Un0XSFNTfbw2VH2FCf8qwZzPNMa7SudXp7qoSttbgYiP3wAOSJ7/arzQ317qDWVV0CmXVDM/vEKCI9Jqek9Ra49+24UPaYLKyVMiR7g5giaH+JNK92yERCx3oeVEbWBJMkdprR0thEWEQJOSoAGT6xyfep8PrDs9fvShZbZV9QbBCghpBgMJJkeo7eta3UeolHt2kANy6TE8AKJZjHp6d5pTofT9rXGeyEY3XdGOwnaxmJBJB5o3U+nuz2r1uC9knykwGVhDLPY8EU4idNr2F82LoAYrvRlna44Ig/Cw9JOKjWdTfxxYshd4t+IzNO1RMKIGSSfsBVl0JfUC+/l2IURf+rLMx+wA+tL63QXF1A1FqDuTw7iExIBlWU5yM4PY04qbQutv8UKCG8pXhhA8wByMzisuz1S6NolHY6k2igBDFR/zMMYjk9q39JbuSxubZJlQpnaIGJIE5msheg3QC6lUvDUNcQyYKPG625A4OfqBUkmlr0gNZPSOpm/cvK4ANpwU90YeVvrDH6in74um2doUXCIyxgc5kLJ+wrNs9Ie3qRdthBb8IW2XcxJAMhgI7ZETVgD+I9RqLSXryOgVFUqpWSTgEkzjn34rQ6cl8MTduI6FAV2rtIOZkSZxHftVPxDo3vWHtIFlxEsSI7zgGeBT2lnau4Q0QQDI+8CafBk9I11x9TqLbupFkqICRO5ZBGTEZ+9Zeu6g/jOguBHFxQtsgeZJXzoT8R5xPrWn07p9y3qr14hdl/aPiMjYsAxEGfniqazpN24WVzbZDdFxWO7egBB2qIj1Ez34pw616pdNC6dZdLYW425hMnnkkgT3gQJ7xRXFZrUZ15ZmvM6iwNzcfEf8AWvTak1gXh5j8zWWnoNMMUxbBHzpXTmm1rowJM0dVoFtftTIqBbU68K621G64wJCzEAcsx7CYHuaLavsJ8QIgHBDSG9eQIilb2iYXxfTaSbfhsrEjAYsCCAe5MiPSqaTpzAoXfftZ3IzBZzjk/CqkgD5Gqh99QoMFlBA3QSOPU+3vVrWpQkAMstkCRJ9cfestelPvZmuKS2fhOCHDAfF8MBRHeKZ02ki89wlTIAGPMIAHMwB8Rx+Y0DGv1YtLubuYGQBMTknAwD9qXta4sdqp5gfNJEATDZ5JHsOfvRtdbLbWUKzIZhsA4I5zBzzBoWh0hDtcZLaE4ATPJlizQJJx27UD22lOmaprm8kDaLjIkT5gpgsZ9wR9Kac4METGJ/rNZWn6dcS2ttboGwHhSCxIYS3m9Tu+YFRWhe19teXGGCmIMFuAQOP6NRc19sEhnX4iv1ABIPvnj3FJWOl7CPOI8XxPh7BdoGT/AD/3zVH6RuBm5klzheN5EkCeQkqD/mPyqo0bWrRm2q0tt3RB4MHn6jHOanSX1cErMBiuQRkGDgj+dC0mkFtnO4sHMgQPL9Rz+kCj6UbVCli5H7xiT9oFQFiqtU7xQ2f6VFVY0JjV3NLqCe1SrCmqWsS4uTzzXodQn3rJZMmo0f0y0ytB0wqdVeW2AzsFBMSTH0ya6OdNCrIPWldJqbdwkJcViOYPFOrY96o4VKCouMibdzBdx2qCQNxPYepxRRaqaYqaUuuVu20EbXVicGcRwZjv6VoIgqDpU3bo80RPt/tTUxmHUnxGTAIZIEZKtyRntDZ9q7X6tkuIsoFbmQZUyIJzwfhnsSK1xYFSUFXTGT1G81soQygM6pkTyTnke1d1G66WvKR4hAAx5ZAk8xiAf5UfU9QtpcW1Dl2UsAFOQInPHf1pjRX1uLuAYeYrDCDKkg4+YqaYpprgdFYcFZzz9fei4FCt6+2yo/mi4xQeUzIkGYnb8JycUTWahUQuwO1RmAWP0UZNFxJiumiQPSq3GAE4qDiKG3eizVC2aKFFcasWmh3WioQtqB3rMY5p+8az2QVls9pjisrrAK6vT3H/ALoSskwFcggHJ5OBWrpqaZJEESDyO1dHOsLqNrfrbLWT5ktv4rAjCkeUH6zU3dXdCW3Fxibth2IO3ylbe7eIAiGgfUVtoFtrChUB4GFBPPalej6dEtrbi2zhArlYO4GRLd4MHn3qoAly4E0ssLniXFksoJg2y3lPY455Mmgrqb0qTeMNqnsRsWNo3xyJ3DaM8Vs2unWlCqtpAqncoAEA+ojv71ddHaP/ACkwd3wrz+b5+9BjNrbgt3Abubb3RuhQ7BIIgRtjOfp60R9XdcrF0qDpPFJVVPmBE5IPrx7GtYaS3/hpht3wrzwW+fvVjo7UD+zSNu0eUYU9hjj2oMnpmrum9ZDOSL2m8QrAAVhs+GADEMeZ4reoFjR2wQwtoCohSFAIB5AMYH60Q3PlUqvP9Ug620N+wiw4JBXElYB3AjP3q1rqahrVtrm22qm2zztDXFW3gPPEFvmR7Vs2tYrXWtCd6qGYbWiGmDuIgzB4PY0YMDIoPNdOv7bWmC3IB1To2R5lDXcEnJyF+9Ba9t0uqZbzi6ruD5ydv9q0YPwkj07fSvVFcYA+1XUesU1MYGr1E/tO52VkVTaCsRK7QVZQDDFnJHBnA+eZ1TXsF1TG4yvZa2QviEAHahYbQQCJJwa9gDInHtUMgNNHn7Go8TUODf2Ol6FtyZZNoIgboZWBJnaTjnFZmmvsTYnUXJuX7ttvOvC+IQeIBkLn/NjtXslVSZxMc4n5TQ7tu2qkkKFHm4EDvP8AL+VNXGN+FNSXstL7yl11kmTAbEn5Vq3aJpwkSgUA5wAJ+1XZR3rNajMvUix/qa1NSKzmXJrLS8mBFaFmYpbScU6orbAWoshkBKbyhJUASZgrgesE/elOhaFk09sFCl1bQRsCfKMexyTHzprqWoa3aJX4iQq+UtBJAnaMtHMe1I6TrTbbVxpyjB0AE+IHtp3AiGYiMVrWRdNb1Ph3N+7xDaXZBWA+zMQcHdz29K6/p75QAFx5GDbSofcQNpkkjaDMwSfh5zV16+p/ceZACwJYkssCD2KNz6UFOtFTe3bmCksBABVBbtu3cTBb55FAW9pr+9dpaAigkP5dwYbpUnMruHHp8wS5av8AjDnw9w7rt2bDII+Lfv8ApEe9U/44JYbWlCoPGS5UJENjdu59jVh1cnhHwQDMCGJQbSSefOD96dMi2g091Wub9xVp2+aY8zQMmQSpHGBHaJN+l2XW0guZuKoDEmZYcmTzJzTOj1ofvBidsieSCYB4kETXndd1C6i6hRcM+Z0YkEqoZlYAn0Kx7bxQaOhBOpv3ACQbdtR2kqbkjIHqPvXabS3/AA7i3JLNJUhoI3CdoYZAVpE+kVd+qQxEDynaCWAkyq+buBLDP6ib9F1ge2POGeJIkTBZgpP2/lUVA0V3wri7vM5BB3HiFGcEA4MgCD7TUppbviFiwCm1swWMNiGVTx35JnHvWfr75FzURcbeqpsXeYLGfLsmDuwCI/WmtZ1cAMJRJkBiwhTu2eeRjORz+oD0/S7wtupaSwSJuOcr8T74lSfQCMe5pn9iuKtoTJW8WeCVDKd8SBzypjjy1Xo+tJ8rsCxdguZJCxngetagnj2/oU2mEem6VkuXi3wu+5fMTHlURBGMicfm9qV6tpLrXlKx4YWI3ESSLinEQeUOfy9u+zsPM1BTBBM1NMZXQ7DqGLYUxtUsXiFAPmPYntWmwqQvvXMKlUjqfakGXNaN7NJMM/8AzWWoJpBinVNJ6QYFOb4rbKLtpW2lhO0yvsfX/Wg2un2c7baZYkx+YlWJ+cqp+gq+tL7QEEljBbHkHdoJzjgetZGj0eotiFkKWLMPITliSfcww/gPqKqNIaKzkbEwIPtkvn0ySfqaGenW3E7LbKfNwCCYADTGcQPkBS40d/zRjcD3U5iY9huZ/sOKY8C/tIWFgbUEiAAuDxzuAHyP2Az6VWBwpDCDgQ3pPrU/stoQNtuQAOBwCI7cAxHvSf7JqACqEKFAC5HC78nHLQk/M/KnenWLoJ8RtwiBkfmbOB6baqOt6dd25YlQVxwATJEDHIz8qve0qlYKqROQQIyZOPc5pW7ob5/fj1hj33cY7bhH/R9osaO5tLBiCwZlDFsM0FdwPAHp70BLuxGAOxdwgDAmO0d4FMLajgAf17Vn2tNcL4mVjL7uwH7xEk+e9n5VYdKu+WbhwBPmfMRPfvL/APj71FaD2czAn170EXQXZMEhQWEcTMT27GmLL3GtyVC3M4MkAgkA9iQee3NZ56O27dv5YE/FmNvJB7w3t5vag0guR6+sfeiEn2pDSdMZSpLk7TPfOI9f64703f0m97byP7Ni2RMyrLAPbmfpQIajqu0E8gEjAJyJLR6wAZpv9qx9JpU9D/sim8CYg7fRdu7md8+aZ7D3q2o0T+I7oF3bFRS8QYJJIK+YCD9SOMSZwN+JxUsP1q5WoaopPVNAmKz/ANpFP6o4NYhQ+lZrUa2iOKcfjET2n/eKR0BxTV+4oEsQPcx/vXRlAa7H/KH8Z/Suu3XRSzvaUASTsbA7k+aqDX2Zzct/xLQeoarT3bb2/GQb1KkhlkAiDFXENo10/v2x/wDjb7/3mKgahtwXesxJhDA7CfMeSD9jSulvWF3xdVt4zkerGcd/N/IUKzbsCD4pMR+XsWOYXvP8hRGmCT/zQfkB+v8AUVDXoYqbjA7d3wqBHEyRFJaZrNs+VmOIPlJmPkvsKu11CzEkkMmyAj8HJkxzTA4jj/F5/wDt88R8PrVC4z/bHBg/3eCTEHy4M4pcXbcKIclSSCUfJM8+WO/8hS5tod4PiMrmSDbaJkn8nGageOqQQDf54zbzzx5fY/Y1c3lAJ8UkDn4cZIj4fUEfMUpZNsC2Iu/2Zx5bhyQV8xIlsE8+tFDoA21bnmOfK3ckmJGMkn60UWzeDiVuk7vh+H0n8vpmuvXwENw3W2AFpheB/wCmTQ7ToAgCvCCFw3pGfXFVcLsNsI+wggjPBmckz/8ANASzqQRPiMpmIOyZBI7A8waE3UFC7vEufDMeSeCewgHDd+xqgRf8N/X4vcmR5vUk1TwVyDYciI+JeII/P7n7n1ohlDvO3xnDj4lDWyV+cLiiHSHvdu/df9lpO3aCsXFi5uLb/iT4oInL+hNOLqXI/unHzKf7NUVfTW9v7ztP5jP2xRWNBthpkiPr+lEapVhK+1ZLnJ+da2pWsxgZrLcN9POBWmFBiaztEuBTqmW+QrbA+0VO8VAQVOyqijNWX1f8QWdNAclnbhFEsfp2HzrVukKpaOAT9hXyC/qGu3TdYy7ndxhcDywew8orXjNS3Hv+o/iy1at2n2s3jCQMAgCJ3EnBBMRSej/F5LDxrPhoysyEOGJ2iYK+p+naketjT3NJa2sPEtKOASwBw24CSo3Zz3HvSPTuo2XuML9sEBTtCD94gCRkQOSPQsTVzjOvQ6r8WW9yC2u7dBJZgqjMEE5IYc8RFG1X4iVVJHhmB2vJJ9h615rQ6PIVhBLgRjuPX9PX3ov7BaUztMgYyfSI5g5/1pkXa3k/EO6Ci24I/fubST7DaQO/Jqmt/ETWyVa2swCCr7hJ/Ngds4n0xzWNpLSsgHAiG+55+n+td1CyAwEFjs4zJw4wT88fKpkNeis9Sd9PduKFDIYU52sYHY5GTEeo5rztv8SakH/luo7AEAz2VufTt96jp2vcae5Y8LcOVMkFZAhzIgQQGyQftRNLfsm+Wut8MEAAndAnMLODk/P51cNa9n8UWzcKXEa2AxVWJkEgx5seXPz94r0yrXy/XMrMYB2lmJBHw7iecdiRxXtfwnrmfTW9+WUFT77SV/2rPlFlbZU1EmrK01O6sNB7pqGNXmhmgXujmkGTNaF40kRUUfSDAp5E7+tJ6TgU6Ca2ggrttQJqGMUQp1m5t095vS0x/wDE18jUZBwZERwYBI//AF/lX0j8a6zZp9s5uMFHyHmP0gR9ayuh9Js6e0movE7rimFIJMNEDaJMgCfbc1b8eRm9rzvTdEzJdTY0NtKnEbhvYLnncNxHuPeidO0zMS4WAiHczQoDFfiBAlufhA9vetbr3VRcAt2l2oIgCd7ECRtC5hSZETke2fPam75ifjGJ2gwTgHHeYM/1Goy1LT5AM7ZXc+d23yx4awIx3pm3q7e4BmA+ciZ+dFsdS091bbXrTG6tsJtYgJjO4AkSDPMGKQ1bF2MKqRACoVAgfLv784+0UW5d8lvZqApEzbG4EEEjcSvPtuI+dK3bw8SCQwC4uOxDEgCRO4iJB5/N2qBpe0weeUyffv8A0a3dFrrEqxsAXEEgoyxJBBMbvcjIPPegyLBYpFpkueIwGfKVIiN6hvhAJIKkgUDVFVIVSrsAd7r+8cmVkzAEZnsT3pl7K3JfcTcZyTCngznHpwAfUUz0TVJYeSNwYbSRJKwTxJkz6e8/MMTV2nBzbhDOSIBEkYnHv9K9X+AjNq4pM7bm4RjDKD/Mg05r2satBbW4u4wR+YCQSApzkCPasf8ABd1reouWnBVmQGD6r8/Zv5VLdi/yvcKKsRVUFS1c21YqC1Q5oJNRVLzUibnvTeoFIEiorR0ZwKdBFJaPgUxcPFbYoytVt9KA1O6riaQ1nSzd1KXXceFaXyoJktMksfTC49qyvxTdIvoeAbRg57NkLGZMrIxgVhdW1d27evE7ils7BbU4jdsk+jE9+c0z+Gemi6t2wxZkEOpP7jSwBHpI5Hsa1jOkPFN24Iba3Z5JYSP3Wmf4jA9aNpkCnayCHG4M27cSSYaQZMxMxS1zSxeVBI8x3AAkgpMxGQMczx39LHVveuFnM7ZwvHbAg4HHatIY0dqcMTvkBY9yMZMScj0k1q2wts+QSFliAoyAM88h/wB0n0PelugWt2oSSDGTyd0hjkz/AJUj/pqesWv7V0XyohEKMDiexGPvyT3NRV3t7h5gGyAG7FjLbgRIHlxHqo5mgWrQBIOCYg59iDxgY+/2odhAjpOFZwGA/eEiMyZg+/tWn+IIF8EqYdQCRHIkDnEYoF/BQGHBb2G4gE5mDmfn7YFJBVHMkGBMEjHKkGCOPWj2LrrLKqllB3ScEHyxzjAJzny5mk3RpJjgz8+Pt6zTBGlV21FlV73AwxAAUgnHIEBq9X1vpzPdt3rVwW71s9/hdfRgPmRPufpn6HQOlu5fCnxmtnw1j4AfT/N+nzrzCX3O5gzq3G4Y54BcGeZ5zgc0/puPqy3cfMVBu+39fesb8L69r2mR2+LIJ9SpIn+Vak/zrnY3K57n9f8A9qAaoQavGKypfU0gblN6g5pKstNPR8U24pHp/FaG6tshta+1XKZogNcGzEfX+v6xV1MeMvqNJrHa4AbOp5ODtP8AmHpJ/mPSk+g9VFu87MStraxVFWAwBwVAAA8o57zzWz1P8Ptd1iXjsa1HnVhJEAiFHEHHy5rQb8N6fMIV9lZ1H2UwK1sZx5Z+orcu6i6FKkotq2OT5ydzECQCdorLFsKBBgKucH4uZJGJkDHGPbOwluwNeqbAV3MkGTJAABYEmfMGGaMnQjba62pdQpUpbI9SdwYKBiBMj3Pbm6mMnp+r8O74qjdIUlTuH7pWJjmWBxPB9cW1dy49xn8MQ54BOCAByeexxQUurAmPIMx6kgT2wcCPQ/aNNcb4g7buwCgkTnjbnPeO30FBLtlyuVBYHGY9OwPz79qe1upuXHHiKJ4AXy8Z7n1LcelV1NxhlmaY7AD5dh7cTx2pfDDcGG4cAEdis+YHJILenMUE25CZ+TLnthQRziWGPTvir33DKpkb7a7HnkiIV454MH0itXorI7OhxfdWgxhY8uCD8QxJwcfOqHpHg23e/wCGu50RdpJCruz5mjkEiPYVNXEJ1EPpxaMh0VYYBiH29vKJB9iPvWLquqNdtiw7C2m8lnaTC8DtJieOfkK3vwtobN2z5llkZlaGYd5UEAwfKRWr1D8OWLqBNuxQ4eEhZ5EMeSMmpslM0z0XS27dhFtZTbIPO6c7vrM09VLVsKoCgAAQAOBHap2maxW4krQ7tEcUventUCt+ld3sadI9s0Dwveo0Z0Zp0LWfoGrR3ACSQB71plYGr7qXOtt/nT+Jf1qF1tszDqY5gg0Q0DUW5jMT7UBdYnYz8g3+wqy6pT+b+Fv0oAL0u0L3jLbUXDgsBBP1qnXeh29UFFwsNhkbTHzBkHBp0atfRv4H/Su/bl9H/wC3c/8AbV6MjqP4XsXCp2sjDBZDDEARDHO7gZNeQ6p+Hb1prrbP7BCSG3BiVmBjmQCPQYNfRW1i4gP/AAXP/bVTqFMiGg8yj5nkZFWeViWPnnSdI95D4dsuAdrEFVAOf6PzHrXsem/h63b2MRudQOeA0D4RA78TTmhtWLIK2rZQEyQtt8n3gUw2tX0f/tv+lLSQpp+kWrdxrqrDvJLST8RkwDgSc49aYuLIIYblPIPcR3EfyqW1in925/23/Sq/tY/Jc/gb9KiqaTSJaBFtFQEzCgAE+uOTR4oJ1o/Jc/hND/4iP8O9/wBs/wC1A5FcTSN3qoH/AC7/ANLbUJurr/h3/wDtP+lTDTzNQzSlrX7yFFu6oPdkIA753fKm34qKWK0AkVe6aVketRrBumvgVqgVi9M4Fad+/sRmInapP0AmtMmworuKW0eqDYHIAJGccjnvkH7UC71QeIUCyBMtJAkFdw4jG4d/UVUC6V1E3HbI2y20YkgHbuxkfXkMIpjX6/Y6KCAWDMSfRRA9MliuO4n0oKdXBaCpAB5zxkBojvH0inNPrVZtomdu7I5GP1FAxpbxa2rMNpKhmB/dkSR9KB0fUG4rOeGdioIyFBIE/OJ+tLaPq269ctsFXZOd3Mbc5A7NmJjE8ii9S1bI9tVAJuFhmewnt29aAOr1r+JtX4C6puj4TyZnsQSAezCO9N9X1Rt2nZRLRCwJ8x+H17xQ36mvlEE7rhTEY2kgk5wJU59qhOr2zBE/ywS4SD9SPoaAvS2bZ5+Sx5ESBieBIMTMDmqWL7MxGcXDIIHwgR6dzEe1Ut9XttuI3SuCMSMM2ZOMKT7iK0GYQTgxP8qBLq+oZUi3O9mAECYzJJkEDE894ouhvTbUnk5yIOT3BAz9BSlvqnl8yw0gbQeCQTB3R6HPBxBzQv8Ai4CztPBMSnYA9j7imCbF641wBg48zkwo2bQSFG4jJIKtg+oxVuss+1VthtzuFLATsWfMx+n+tDHVssCswSJkCIHfJ74FNHVE2ncQCoaJyPLPMc0BLbHcwIwAIJmTzOeD2/nVyaRudUADbsFeTI9SGMdo2sc9gK65rR58HB7HkSBKjv347gipi6cFddFKLrAQIEztyDOGnOKdIqDOvwJrPNynNbzWcQay3Gh09YAp26JBEbgRB9wfeaW0q4FOrxW2Agi2wzKuQpPPMSY+5P3oNo2yFm0JbcVAAP8Am7xBPOfSnSsyCJHp61Nu2BwBjAgDEenyohCw9rB8GPNgwnIYqDz+Yx7fKmOnvbeWS2F2+TgAjglccZ7e1NrbA7AfQd+auqDsAJyYjPamjytvWjdcJW2Zcjhc+a4pnPdU5PP860f+MruMqDtyoxuHlDESTk8gRzIzmtnwh6D7Cl9XeK7doSXMAM22cTghTJ9qoROvtsD/AGQkE8hCJkDsfVsjkCfqXSXLV0gBEkKCfKvtge3H2qNHeuEEW1sbQxEi6zAGfMPg5me9XfxhMeFP/r/o0Ab2sW2xRkX4V4C4B35MnttOPf3pvqNzwrbbAJJJC+py7ffzGoBvH/BP1b9K6boxFo/Vh/saADay1MC3IEwQEiAqvI9BDD+dEsOj2/FQAHYY9B6gge4H2qwe7jyWvWQ57Y/JRbJaPMFX/paf9hUClrXttSVUlwCIJAEsAJwfUn6UNtcY8y7uTwcwobiOCZFPgVZRQZ417Z/s/Xg/l9471L65gD/Z+vc9l3TO2InFaExXeJRSC6tt8FTAElgCQDIUDAz3PyFOsamaFcPNRStyDSTW88fypxxI96AW96zWoPpOBTkUlo2wKcDVtgRWqyioSrigsgooFQgq1BBWkeqaHxQBu2gGZiTMHaQTwQYbvxT5qjnFAh0/ReHIDSu5jtgdyO89oP3pSx+HwrBvEOGmAqhTzypnOfi9hWvbNXJpqYzul9ONkRv3CST5QCeIk9yI57z7VW30mI8wMFj8P5+RzwO30rTAqSKarLtdJVVAJki34cxz6t86bVTmTOcdoH3oxFVagoo+VWqAK6aggmqmuJq1FKnUeaIxVrlWZM8fWpIqBRsTSppu9Shao0JoWwK0FNZHTrmK1bZrbA6ipmoU1DmoOa9FHLGPelQfamlNRUW2OZqxaoY1FVEE1yNXFahRQEmrGqFqhrlBaqtQzcriaC8VQ1zGg3LlBLPVTfpa9crPuakzU1qRtLcmuIpC1emmUuUMWuW8UmbY9aYu3BSRNKRn9OvxityxeqK6qhkXRUPdqK6glHo/iV1dUA7t6h2tQe9dXVNazhg3ar41TXVplHj1R7w9a6uqKCNSPzD71U65Jy6/xD9a6uqxKrd6naAzcT+JaUbq9nvdt/xr+tdXVv8ALP6J3+t2P8a1/Gv61l3utWZ/vrf8a11dT1w9lF0n4g045v2x/wCofrTFz8VaUf8AOT7k/wCldXVfXE9lAf8AF+kj+9BPyb9KV/8Aq7S/n/8AE11dT1xP3X//2Q=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122" name="Picture 2" descr="http://svetmedicine.com/images/Istorija/hipokratovazakletv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2271497" cy="21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87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br>
              <a:rPr lang="hr-HR" sz="4000" b="1" i="1" dirty="0">
                <a:latin typeface="+mn-lt"/>
              </a:rPr>
            </a:br>
            <a:r>
              <a:rPr lang="hr-HR" sz="4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Prvi  poznati kodeks liječničke etike</a:t>
            </a:r>
            <a:endParaRPr lang="hr-HR" sz="4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r-HR" sz="6600" dirty="0"/>
              <a:t>Hipokratova prisega</a:t>
            </a:r>
          </a:p>
        </p:txBody>
      </p:sp>
      <p:pic>
        <p:nvPicPr>
          <p:cNvPr id="28674" name="Picture 2" descr="https://encrypted-tbn1.gstatic.com/images?q=tbn:ANd9GcSSAZDbUanUAF53j0OMU9b6WOHnGFfT1A_gn0-pxcOnLlzjQgX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28800"/>
            <a:ext cx="4680520" cy="3504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lačić: dvostruka savijena crta 1">
            <a:extLst>
              <a:ext uri="{FF2B5EF4-FFF2-40B4-BE49-F238E27FC236}">
                <a16:creationId xmlns:a16="http://schemas.microsoft.com/office/drawing/2014/main" id="{BD944310-18F0-48A0-8E01-C8A0EE547C87}"/>
              </a:ext>
            </a:extLst>
          </p:cNvPr>
          <p:cNvSpPr/>
          <p:nvPr/>
        </p:nvSpPr>
        <p:spPr>
          <a:xfrm>
            <a:off x="1619672" y="980728"/>
            <a:ext cx="6984776" cy="4896544"/>
          </a:xfrm>
          <a:prstGeom prst="borderCallout3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/>
              <a:t>- </a:t>
            </a:r>
            <a:r>
              <a:rPr lang="hr-HR" sz="2400" b="1" dirty="0"/>
              <a:t>Od kada je ljudi na zemlji postoje i metode kojima su se oni liječili od raznih bolesti s kojima su se susretali, stoga za medicinu možemo reći da je svakako jedna od najstarijih ljudskih djelatnosti</a:t>
            </a:r>
          </a:p>
          <a:p>
            <a:pPr algn="ctr"/>
            <a:r>
              <a:rPr lang="hr-HR" sz="2400" b="1" dirty="0"/>
              <a:t>- Suvremeni antropolozi idu toliko daleko da čak kažu da je ona uistinu najstarije ljudsko zanimanje</a:t>
            </a:r>
          </a:p>
        </p:txBody>
      </p:sp>
    </p:spTree>
    <p:extLst>
      <p:ext uri="{BB962C8B-B14F-4D97-AF65-F5344CB8AC3E}">
        <p14:creationId xmlns:p14="http://schemas.microsoft.com/office/powerpoint/2010/main" val="2937732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0" y="116632"/>
            <a:ext cx="9144000" cy="5735637"/>
          </a:xfrm>
        </p:spPr>
        <p:txBody>
          <a:bodyPr>
            <a:noAutofit/>
          </a:bodyPr>
          <a:lstStyle/>
          <a:p>
            <a:r>
              <a:rPr lang="hr-HR" sz="2400" b="1" i="1" dirty="0"/>
              <a:t>"Kunem se Apolonom liječnikom, </a:t>
            </a:r>
            <a:r>
              <a:rPr lang="hr-HR" sz="2400" b="1" i="1" dirty="0" err="1"/>
              <a:t>Asklepijem</a:t>
            </a:r>
            <a:r>
              <a:rPr lang="hr-HR" sz="2400" b="1" i="1" dirty="0"/>
              <a:t>; </a:t>
            </a:r>
            <a:r>
              <a:rPr lang="hr-HR" sz="2400" b="1" i="1" dirty="0" err="1"/>
              <a:t>Higijejom</a:t>
            </a:r>
            <a:r>
              <a:rPr lang="hr-HR" sz="2400" b="1" i="1" dirty="0"/>
              <a:t> i </a:t>
            </a:r>
            <a:r>
              <a:rPr lang="hr-HR" sz="2400" b="1" i="1" dirty="0" err="1"/>
              <a:t>Panakejom</a:t>
            </a:r>
            <a:r>
              <a:rPr lang="hr-HR" sz="2400" i="1" dirty="0"/>
              <a:t>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400" i="1" dirty="0"/>
              <a:t>svim bogovima i božicama, zovući ih za svjedoke, da ću po svojim silama i savjesti držati ovu zakletvu i ove obveze. Stoga ću učitelja ovoga umijeća štovati kao svoje roditelje, njegovu ću djecu držati svojom braćom, a budu li htjeli učiti ovu umjetnost, </a:t>
            </a:r>
            <a:r>
              <a:rPr lang="hr-HR" sz="2400" i="1" dirty="0" err="1"/>
              <a:t>puoćavat</a:t>
            </a:r>
            <a:r>
              <a:rPr lang="hr-HR" sz="2400" i="1" dirty="0"/>
              <a:t> ću ih bez ugovora i bez plaće. Puštat ću da sudjeluju kod predavanja i obuke i u svem ostalom znanju moja djeca i djeca moga učitelja. Učit ću i đake koji se budu ugovorom obvezali i ovom zakletvom zakleli, ali nikoga drugoga. Svoje propise odredit ću po svojim silama i znanju na korist bolesnika i štitit ću ga od svega što bi mu moglo škoditi ili nanijeti nepravdu. Nikome ne ću, makar me za to i molio, dati smrtonosni otrov, niti ću mu za nj dati savjet.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4226592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395288" y="0"/>
            <a:ext cx="8748712" cy="55197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r-HR" sz="2400" i="1" dirty="0"/>
              <a:t>Isto tako ne ću dati ženi sredstvo za pometnuće ploda. </a:t>
            </a:r>
          </a:p>
          <a:p>
            <a:pPr>
              <a:lnSpc>
                <a:spcPct val="150000"/>
              </a:lnSpc>
            </a:pPr>
            <a:r>
              <a:rPr lang="hr-HR" sz="2400" i="1" dirty="0"/>
              <a:t>Isto ću i pobožno živjeti i izvršavati svoju umjetnost.</a:t>
            </a:r>
          </a:p>
          <a:p>
            <a:pPr>
              <a:lnSpc>
                <a:spcPct val="150000"/>
              </a:lnSpc>
            </a:pPr>
            <a:r>
              <a:rPr lang="hr-HR" sz="2400" i="1" dirty="0"/>
              <a:t> Ne ću operirati mokraćne kamence, nego ću to prepustiti onima koji se time bave.</a:t>
            </a:r>
          </a:p>
          <a:p>
            <a:pPr>
              <a:lnSpc>
                <a:spcPct val="150000"/>
              </a:lnSpc>
            </a:pPr>
            <a:r>
              <a:rPr lang="hr-HR" sz="2400" i="1" dirty="0"/>
              <a:t> U koju god kuću stupim, radit ću na korist bolesnika, kloneći se hotimičnog oštećivanja, a osobito zavođenja žena i muškaraca, robova i slobodnih. Što po svojem poslu budem saznao ili vidio, pa i inače, u saobraćaju s ljudima, koliko se ne bude javno smjelo znati, prešutjet ću i zadržati tajnu. </a:t>
            </a:r>
          </a:p>
          <a:p>
            <a:pPr>
              <a:lnSpc>
                <a:spcPct val="150000"/>
              </a:lnSpc>
            </a:pPr>
            <a:r>
              <a:rPr lang="hr-HR" sz="2400" i="1" dirty="0"/>
              <a:t>Budem li održao ovu zakletvu i ne budem li je prekršio, neka mi bude sretan život i ugled ljudi do u daleka vremena; prekršim li ovu zakletvu i zakunem li se krivo, neka me zadesi protivno."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055153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0" y="0"/>
            <a:ext cx="8532813" cy="5230813"/>
          </a:xfrm>
        </p:spPr>
        <p:txBody>
          <a:bodyPr/>
          <a:lstStyle/>
          <a:p>
            <a:endParaRPr lang="hr-HR" dirty="0"/>
          </a:p>
          <a:p>
            <a:r>
              <a:rPr lang="hr-HR" sz="2800" b="1" dirty="0"/>
              <a:t>O kojim današnjim problemima govori ovaj tekst?</a:t>
            </a:r>
          </a:p>
          <a:p>
            <a:r>
              <a:rPr lang="hr-HR" sz="2800" b="1" dirty="0"/>
              <a:t>Iz kojih izjava se može prepoznati </a:t>
            </a:r>
            <a:r>
              <a:rPr lang="hr-HR" sz="2800" b="1" dirty="0" err="1"/>
              <a:t>konteks</a:t>
            </a:r>
            <a:r>
              <a:rPr lang="hr-HR" sz="2800" b="1" dirty="0"/>
              <a:t> vremena?</a:t>
            </a:r>
          </a:p>
          <a:p>
            <a:r>
              <a:rPr lang="hr-HR" sz="2800" b="1" dirty="0"/>
              <a:t>Koja načela prepoznajete u prisezi?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29B61EE-A197-48C1-8083-C8F932127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636912"/>
            <a:ext cx="3168352" cy="35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9144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hr-HR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Originalna Hipokratova zakletva sadrži sljedeće najvažnije principe :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484784"/>
            <a:ext cx="8060432" cy="5076056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r-HR" sz="2900" dirty="0"/>
              <a:t>Zaklinjanje da će se pridržavati ove zakletve.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900" dirty="0"/>
              <a:t>Čuvanje kao tajne sve što vidi i dozna pri liječenju bolesnika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900" dirty="0"/>
              <a:t>Poštovanje i zahvalnost svojim učiteljima.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900" dirty="0"/>
              <a:t>Prihvaćanje obaveze plaćanja školarine.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900" dirty="0"/>
              <a:t>Obaveze da svoj život podredi u korist bolesniku.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900" dirty="0"/>
              <a:t>Obaveza na čist i pobožan život 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900" dirty="0"/>
              <a:t>Ravnopravnost bolesnika bez obzira na spol i klasu.</a:t>
            </a:r>
          </a:p>
          <a:p>
            <a:pPr>
              <a:buFont typeface="Wingdings" pitchFamily="2" charset="2"/>
              <a:buChar char="Ø"/>
            </a:pPr>
            <a:endParaRPr lang="hr-HR" sz="2900" dirty="0"/>
          </a:p>
          <a:p>
            <a:pPr>
              <a:buFont typeface="Wingdings" pitchFamily="2" charset="2"/>
              <a:buChar char="Ø"/>
            </a:pPr>
            <a:endParaRPr lang="hr-HR" sz="2900" b="1" i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hr-HR" sz="4400" b="1" i="1" dirty="0">
                <a:solidFill>
                  <a:srgbClr val="FF0000"/>
                </a:solidFill>
              </a:rPr>
              <a:t>ZABRANE: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900" dirty="0"/>
              <a:t>Odbijanje davanja abortivnih sredstava ženama.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900" dirty="0"/>
              <a:t>Odbijanje usmrćivanja ljudi- eutanazije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900" dirty="0"/>
              <a:t>Odbija bavljenje onim za što nije osposobljen.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900" dirty="0"/>
              <a:t>Zabranjivala neke kirurške zahvate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900" dirty="0"/>
              <a:t>Poročan život ( zavođenje pacijenta, članova njihove obitelji i robova)</a:t>
            </a:r>
          </a:p>
          <a:p>
            <a:pPr>
              <a:buFont typeface="Wingdings" pitchFamily="2" charset="2"/>
              <a:buChar char="Ø"/>
            </a:pPr>
            <a:endParaRPr lang="hr-HR" sz="2900" dirty="0"/>
          </a:p>
          <a:p>
            <a:pPr>
              <a:buFont typeface="Wingdings" pitchFamily="2" charset="2"/>
              <a:buChar char="Ø"/>
            </a:pPr>
            <a:endParaRPr lang="hr-HR" sz="2900" dirty="0"/>
          </a:p>
          <a:p>
            <a:pPr>
              <a:buFont typeface="Wingdings" pitchFamily="2" charset="2"/>
              <a:buChar char="Ø"/>
            </a:pPr>
            <a:r>
              <a:rPr lang="hr-HR" sz="2900" dirty="0"/>
              <a:t>Prihvaća nagradu za uspješno ispunjenje ove zakletve i kazne ako pristupi suprotno</a:t>
            </a:r>
            <a:r>
              <a:rPr lang="hr-HR" dirty="0"/>
              <a:t>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36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009F00-F4B3-42FE-B0F4-CB5379392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+mn-lt"/>
              </a:rPr>
              <a:t>U skladu s Hipokratovom zakletvom razvila su se dva trajno važeća načela: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C60FBA5-43EB-4E1E-B4BF-C26493BB7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br>
              <a:rPr lang="hr-HR" dirty="0"/>
            </a:br>
            <a:r>
              <a:rPr lang="hr-HR" sz="2800" b="1" dirty="0">
                <a:solidFill>
                  <a:srgbClr val="FF0000"/>
                </a:solidFill>
              </a:rPr>
              <a:t>Prvo je poznato kao </a:t>
            </a:r>
            <a:r>
              <a:rPr lang="hr-HR" sz="2800" b="1" i="1" dirty="0">
                <a:solidFill>
                  <a:srgbClr val="FF0000"/>
                </a:solidFill>
              </a:rPr>
              <a:t>Nil </a:t>
            </a:r>
            <a:r>
              <a:rPr lang="hr-HR" sz="2800" b="1" i="1" dirty="0" err="1">
                <a:solidFill>
                  <a:srgbClr val="FF0000"/>
                </a:solidFill>
              </a:rPr>
              <a:t>nocere</a:t>
            </a:r>
            <a:r>
              <a:rPr lang="hr-HR" sz="2800" b="1" dirty="0">
                <a:solidFill>
                  <a:srgbClr val="FF0000"/>
                </a:solidFill>
              </a:rPr>
              <a:t> - ne škoditi</a:t>
            </a:r>
          </a:p>
          <a:p>
            <a:r>
              <a:rPr lang="hr-HR" sz="2800" dirty="0"/>
              <a:t> temeljna obveza- sadrži zahtjev da zdravstveni djelatnik ima na umu uvijek dobro svojeg pacijenta: </a:t>
            </a:r>
            <a:r>
              <a:rPr lang="hr-HR" sz="2800" b="1" dirty="0"/>
              <a:t>da čuva i štiti zdravlje i život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9A3DF02-DB50-42E5-BE79-BB03BD2C5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979654"/>
            <a:ext cx="4680520" cy="251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BADDC6-51E2-4717-8B97-FDB02EFA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b="1" dirty="0">
                <a:latin typeface="+mn-lt"/>
              </a:rPr>
              <a:t>Drugo načelo glasi: </a:t>
            </a:r>
            <a:br>
              <a:rPr lang="hr-HR" b="1" dirty="0">
                <a:solidFill>
                  <a:srgbClr val="FF0000"/>
                </a:solidFill>
                <a:latin typeface="+mn-lt"/>
              </a:rPr>
            </a:br>
            <a:r>
              <a:rPr lang="hr-HR" b="1" i="1" dirty="0" err="1">
                <a:solidFill>
                  <a:srgbClr val="FF0000"/>
                </a:solidFill>
                <a:latin typeface="+mn-lt"/>
              </a:rPr>
              <a:t>Voluntas</a:t>
            </a:r>
            <a:r>
              <a:rPr lang="hr-HR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hr-HR" b="1" i="1" dirty="0" err="1">
                <a:solidFill>
                  <a:srgbClr val="FF0000"/>
                </a:solidFill>
                <a:latin typeface="+mn-lt"/>
              </a:rPr>
              <a:t>aegroti</a:t>
            </a:r>
            <a:r>
              <a:rPr lang="hr-HR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hr-HR" b="1" i="1" dirty="0" err="1">
                <a:solidFill>
                  <a:srgbClr val="FF0000"/>
                </a:solidFill>
                <a:latin typeface="+mn-lt"/>
              </a:rPr>
              <a:t>suprema</a:t>
            </a:r>
            <a:r>
              <a:rPr lang="hr-HR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hr-HR" b="1" i="1" dirty="0" err="1">
                <a:solidFill>
                  <a:srgbClr val="FF0000"/>
                </a:solidFill>
                <a:latin typeface="+mn-lt"/>
              </a:rPr>
              <a:t>lex</a:t>
            </a:r>
            <a:r>
              <a:rPr lang="hr-HR" b="1" dirty="0">
                <a:solidFill>
                  <a:srgbClr val="FF0000"/>
                </a:solidFill>
                <a:latin typeface="+mn-lt"/>
              </a:rPr>
              <a:t> - </a:t>
            </a:r>
            <a:br>
              <a:rPr lang="hr-HR" b="1" dirty="0">
                <a:solidFill>
                  <a:srgbClr val="FF0000"/>
                </a:solidFill>
                <a:latin typeface="+mn-lt"/>
              </a:rPr>
            </a:br>
            <a:r>
              <a:rPr lang="hr-HR" b="1" dirty="0">
                <a:solidFill>
                  <a:srgbClr val="FF0000"/>
                </a:solidFill>
                <a:latin typeface="+mn-lt"/>
              </a:rPr>
              <a:t>Volja bolesnika vrhovni je zakon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4EB6F52-B8C0-4CFA-B8AC-11B46E437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vrhovni je zakon glede liječenja: bolesnik ima pravo tražiti, prihvatiti ili odbiti liječenje</a:t>
            </a:r>
          </a:p>
          <a:p>
            <a:r>
              <a:rPr lang="hr-HR" dirty="0"/>
              <a:t>dok je pacijent pri svijesti, kadar odlučivati o samom sebi, njegova je odluka konačna i vrhovna</a:t>
            </a:r>
          </a:p>
          <a:p>
            <a:r>
              <a:rPr lang="hr-HR" dirty="0"/>
              <a:t>nikoga se ne smije prisiliti na liječenje, pa ni onda kad odbijeno liječenje može značiti smrt, kao u slučaju onih koji odbijaju transfuziju krvi</a:t>
            </a:r>
          </a:p>
          <a:p>
            <a:r>
              <a:rPr lang="hr-HR" dirty="0"/>
              <a:t>pacijent konačno sam snosi moralnu odgovornost za svoje osobno zdravstveno stanje, za svoj život i svoju smrt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6B7A6DE-5B23-49AF-BA4C-038B065F5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4525053"/>
            <a:ext cx="1944216" cy="23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1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8424936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Ženevska deklaracija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1772816"/>
            <a:ext cx="7886700" cy="4351338"/>
          </a:xfrm>
        </p:spPr>
        <p:txBody>
          <a:bodyPr>
            <a:normAutofit/>
          </a:bodyPr>
          <a:lstStyle/>
          <a:p>
            <a:r>
              <a:rPr lang="hr-HR" sz="2400" b="1" dirty="0"/>
              <a:t>Ženevska deklaracija</a:t>
            </a:r>
            <a:r>
              <a:rPr lang="hr-HR" sz="2400" dirty="0"/>
              <a:t> je dokument koji je 1948. godine u Ženevi prihvatila Opća skupština Svjetskog liječničkog udruženja </a:t>
            </a:r>
          </a:p>
          <a:p>
            <a:r>
              <a:rPr lang="hr-HR" sz="2400" dirty="0"/>
              <a:t>te  je dopunila 1968., 1984., 1994., 2005. i 2006. godine. Ona predstavlja deklaraciju o liječničkoj posvećenosti humanitarnim ciljevima medicine, deklaraciju koja je bila naročito važna u pogledu medicinskih zločina koji su bili upravo počinjeni u nacističkoj Njemačkoj. </a:t>
            </a:r>
          </a:p>
          <a:p>
            <a:r>
              <a:rPr lang="hr-HR" sz="2400" dirty="0"/>
              <a:t>Namjera Ženevske deklaracije bila je revizija</a:t>
            </a:r>
            <a:r>
              <a:rPr lang="hr-HR" sz="2400" baseline="30000" dirty="0"/>
              <a:t> </a:t>
            </a:r>
            <a:r>
              <a:rPr lang="hr-HR" sz="2400" dirty="0"/>
              <a:t>Hipokratove prisege u formulaciju moralnih istina iz same prisege koje bi se mogle moderno razumjeti i potvrditi.</a:t>
            </a:r>
          </a:p>
        </p:txBody>
      </p:sp>
    </p:spTree>
    <p:extLst>
      <p:ext uri="{BB962C8B-B14F-4D97-AF65-F5344CB8AC3E}">
        <p14:creationId xmlns:p14="http://schemas.microsoft.com/office/powerpoint/2010/main" val="29158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31143"/>
            <a:ext cx="7814692" cy="151216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Originalna Ženevska deklaracija glasi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1412776"/>
            <a:ext cx="8191822" cy="476418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hr-HR" sz="2600" b="1" dirty="0"/>
              <a:t>U času kada stupam među članove liječničke profesije</a:t>
            </a:r>
          </a:p>
          <a:p>
            <a:pPr algn="ctr">
              <a:lnSpc>
                <a:spcPct val="120000"/>
              </a:lnSpc>
            </a:pPr>
            <a:endParaRPr lang="hr-HR" sz="2600" b="1" dirty="0"/>
          </a:p>
          <a:p>
            <a:pPr>
              <a:lnSpc>
                <a:spcPct val="120000"/>
              </a:lnSpc>
            </a:pPr>
            <a:r>
              <a:rPr lang="hr-HR" sz="2600" dirty="0"/>
              <a:t>Svečano obečajem da ću svoj život staviti u službu humanosti :</a:t>
            </a:r>
          </a:p>
          <a:p>
            <a:pPr>
              <a:lnSpc>
                <a:spcPct val="120000"/>
              </a:lnSpc>
            </a:pPr>
            <a:r>
              <a:rPr lang="hr-HR" sz="2600" dirty="0"/>
              <a:t>Prema svojim učiteljima sačuvat ću dužnu zahvalnost i poštovanje;</a:t>
            </a:r>
          </a:p>
          <a:p>
            <a:pPr>
              <a:lnSpc>
                <a:spcPct val="120000"/>
              </a:lnSpc>
            </a:pPr>
            <a:r>
              <a:rPr lang="hr-HR" sz="2600" dirty="0"/>
              <a:t>Svoje ću zvanje obavljati savjesno i dostojanstveno;</a:t>
            </a:r>
          </a:p>
          <a:p>
            <a:pPr>
              <a:lnSpc>
                <a:spcPct val="120000"/>
              </a:lnSpc>
            </a:pPr>
            <a:r>
              <a:rPr lang="hr-HR" sz="2600" dirty="0"/>
              <a:t>Najvažnija će mi briga biti zdravlje mojega pacijenta;</a:t>
            </a:r>
          </a:p>
          <a:p>
            <a:pPr>
              <a:lnSpc>
                <a:spcPct val="120000"/>
              </a:lnSpc>
            </a:pPr>
            <a:r>
              <a:rPr lang="hr-HR" sz="2600" dirty="0"/>
              <a:t>Poštovat ću tajne onog tko mi se povjeri, čak i nakon njegove smrti;</a:t>
            </a:r>
          </a:p>
          <a:p>
            <a:pPr>
              <a:lnSpc>
                <a:spcPct val="120000"/>
              </a:lnSpc>
            </a:pPr>
            <a:r>
              <a:rPr lang="hr-HR" sz="2600" dirty="0"/>
              <a:t>Održavat ću svim svojim silama čast i plemenite tradicije liječničkog zvanja;</a:t>
            </a:r>
          </a:p>
          <a:p>
            <a:pPr>
              <a:lnSpc>
                <a:spcPct val="120000"/>
              </a:lnSpc>
            </a:pPr>
            <a:r>
              <a:rPr lang="hr-HR" sz="2600" dirty="0"/>
              <a:t>Moje kolege bit će mi sestre i braća;</a:t>
            </a:r>
          </a:p>
          <a:p>
            <a:pPr>
              <a:lnSpc>
                <a:spcPct val="120000"/>
              </a:lnSpc>
            </a:pPr>
            <a:r>
              <a:rPr lang="hr-HR" sz="2600" dirty="0"/>
              <a:t>U vršenju dužnosti prema bolesniku ne će na mene utjecati nikakvi obziri dobi, bolesti ili nemoći, vjere, etničkog podrijetla, roda, nacionalnosti, političke pripadnosti, rase, seksualne orijentacije, klasne pripadnosti ili drugih čimbenika;</a:t>
            </a:r>
          </a:p>
          <a:p>
            <a:pPr>
              <a:lnSpc>
                <a:spcPct val="120000"/>
              </a:lnSpc>
            </a:pPr>
            <a:r>
              <a:rPr lang="hr-HR" sz="2600" dirty="0"/>
              <a:t>Apsolutno ću poštovati ljudski život;</a:t>
            </a:r>
          </a:p>
          <a:p>
            <a:pPr>
              <a:lnSpc>
                <a:spcPct val="120000"/>
              </a:lnSpc>
            </a:pPr>
            <a:r>
              <a:rPr lang="hr-HR" sz="2600" dirty="0"/>
              <a:t>Niti pod prijetnjom ne ću dopustiti da se iskoriste moja medicinska znanja radi kršenja ljudskih prava i građanskih sloboda;</a:t>
            </a:r>
          </a:p>
          <a:p>
            <a:pPr>
              <a:lnSpc>
                <a:spcPct val="120000"/>
              </a:lnSpc>
            </a:pPr>
            <a:r>
              <a:rPr lang="hr-HR" sz="2600" dirty="0"/>
              <a:t>Ovo obečajem svečano, slobodno, pozivajući se na svoju čast.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95285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0" y="548680"/>
            <a:ext cx="9108504" cy="5628283"/>
          </a:xfrm>
        </p:spPr>
        <p:txBody>
          <a:bodyPr>
            <a:normAutofit/>
          </a:bodyPr>
          <a:lstStyle/>
          <a:p>
            <a:r>
              <a:rPr lang="hr-HR" sz="3200" dirty="0"/>
              <a:t>Suvremena verzija Hipokratove prisege naziva se….</a:t>
            </a:r>
          </a:p>
          <a:p>
            <a:r>
              <a:rPr lang="hr-HR" sz="3200" dirty="0"/>
              <a:t>Koje godine je donesena i zašto?</a:t>
            </a:r>
          </a:p>
          <a:p>
            <a:r>
              <a:rPr lang="hr-HR" sz="3200" dirty="0"/>
              <a:t>Koji su univerzalni etički principi u medicini, tj. etički principi koje sadržava i Hipokratova prisega i Ženevska deklaracija?</a:t>
            </a:r>
          </a:p>
          <a:p>
            <a:r>
              <a:rPr lang="hr-HR" sz="3200" dirty="0"/>
              <a:t>Navedite nekoliko afirmacijskih i nekoliko negacijskih načela u Hipokratovoj </a:t>
            </a:r>
            <a:r>
              <a:rPr lang="hr-HR" sz="3200" dirty="0" err="1"/>
              <a:t>prisegi</a:t>
            </a:r>
            <a:r>
              <a:rPr lang="hr-HR" sz="3200" dirty="0"/>
              <a:t>!</a:t>
            </a:r>
          </a:p>
          <a:p>
            <a:r>
              <a:rPr lang="hr-HR" sz="3200" dirty="0"/>
              <a:t>Objasni princip NIL NOCERE!</a:t>
            </a:r>
          </a:p>
          <a:p>
            <a:r>
              <a:rPr lang="hr-HR" sz="3200" dirty="0"/>
              <a:t>Zašto se formulacije medicinskih etičkih dokumenata mijenjaju kroz povijest?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7556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365127"/>
            <a:ext cx="7975798" cy="47158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Rimska liječnička etika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8650" y="1885974"/>
            <a:ext cx="7886700" cy="4351338"/>
          </a:xfrm>
        </p:spPr>
        <p:txBody>
          <a:bodyPr>
            <a:normAutofit/>
          </a:bodyPr>
          <a:lstStyle/>
          <a:p>
            <a:r>
              <a:rPr lang="hr-HR" sz="2400" dirty="0"/>
              <a:t>Medicinsko zakonodavstvo postojalo je još u 7. st. prije Krista</a:t>
            </a:r>
          </a:p>
          <a:p>
            <a:r>
              <a:rPr lang="hr-HR" sz="2400" dirty="0"/>
              <a:t>Jedan od zakona da se majci koja umre neposredno pred porod razreže utroba i izvadi dijete, nastao je jako rano, a tako je rođen i Julije Cezar ( otud i naziv carski rez)</a:t>
            </a:r>
          </a:p>
        </p:txBody>
      </p:sp>
      <p:pic>
        <p:nvPicPr>
          <p:cNvPr id="2050" name="Picture 2" descr="https://encrypted-tbn2.gstatic.com/images?q=tbn:ANd9GcTNme_8OvabhCEQr4p5STL9LQOFykkJmhbL6udXQlXlDCX91AI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4387848"/>
            <a:ext cx="3975175" cy="2470152"/>
          </a:xfrm>
          <a:prstGeom prst="rect">
            <a:avLst/>
          </a:prstGeom>
          <a:noFill/>
        </p:spPr>
      </p:pic>
      <p:pic>
        <p:nvPicPr>
          <p:cNvPr id="2052" name="Picture 4" descr="https://encrypted-tbn0.gstatic.com/images?q=tbn:ANd9GcSLVk5niOMsZ2e9ZSAqFdT1Uc7EGYt4WeXqnb0yLgm9LZQfX_H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389955"/>
            <a:ext cx="3325367" cy="2204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lačić: savijena crta s crtom isticanja 1">
            <a:extLst>
              <a:ext uri="{FF2B5EF4-FFF2-40B4-BE49-F238E27FC236}">
                <a16:creationId xmlns:a16="http://schemas.microsoft.com/office/drawing/2014/main" id="{4349A3B2-8976-4CB6-BACD-207A08825687}"/>
              </a:ext>
            </a:extLst>
          </p:cNvPr>
          <p:cNvSpPr/>
          <p:nvPr/>
        </p:nvSpPr>
        <p:spPr>
          <a:xfrm>
            <a:off x="2915816" y="764704"/>
            <a:ext cx="5904656" cy="5184576"/>
          </a:xfrm>
          <a:prstGeom prst="accentCallout2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/>
              <a:t>- </a:t>
            </a:r>
            <a:r>
              <a:rPr lang="hr-HR" sz="2800" b="1" dirty="0"/>
              <a:t>Kroz povijest se pojavljuju mnogi natpisi u gotovo svakoj razvijenoj civilizaciji iz kojih se vidi da je ona imala svoje liječnike</a:t>
            </a:r>
          </a:p>
          <a:p>
            <a:pPr algn="ctr"/>
            <a:r>
              <a:rPr lang="hr-HR" sz="2800" b="1" dirty="0"/>
              <a:t>- Najčešće su ti liječnici bili u i svećenici, upravo iz razloga što je medicina, bila shvaćana  ritualno i mistično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6E27BF6-E22C-42CD-AF7A-C2E7089C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8" y="3404856"/>
            <a:ext cx="2575336" cy="32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66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1A9880C9-C176-42D8-8789-2FF6128B78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615926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Naslov 1">
            <a:extLst>
              <a:ext uri="{FF2B5EF4-FFF2-40B4-BE49-F238E27FC236}">
                <a16:creationId xmlns:a16="http://schemas.microsoft.com/office/drawing/2014/main" id="{6A1A0E4D-C6B6-4C7F-8A20-5AF635F0E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Zasluga Rimljana je u vrlo jakom javnom zdravstvu i medicinskom zakonodavstvu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04569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0" y="10432"/>
            <a:ext cx="9144000" cy="43243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Najstariji zapis o liječenju s područja Hrvatske  potječe iz 12. st. </a:t>
            </a:r>
          </a:p>
          <a:p>
            <a:r>
              <a:rPr lang="hr-HR" sz="3600" b="1" dirty="0"/>
              <a:t> </a:t>
            </a:r>
            <a:r>
              <a:rPr lang="hr-HR" sz="3600" dirty="0"/>
              <a:t>nakon što ga je </a:t>
            </a:r>
            <a:r>
              <a:rPr lang="hr-HR" sz="3600" b="1" i="1" dirty="0"/>
              <a:t>opat Grgur </a:t>
            </a:r>
            <a:r>
              <a:rPr lang="hr-HR" sz="3600" dirty="0"/>
              <a:t>izliječio, jedan se svinjar predao kao rob njegovu samostanu </a:t>
            </a:r>
          </a:p>
          <a:p>
            <a:r>
              <a:rPr lang="hr-HR" sz="3600" dirty="0"/>
              <a:t>siromašni su za izlijećenje mogli predati samo ono što su imali- vlastiti život i slobodu</a:t>
            </a:r>
          </a:p>
        </p:txBody>
      </p:sp>
      <p:pic>
        <p:nvPicPr>
          <p:cNvPr id="1026" name="Picture 2" descr="ilustrac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53123"/>
            <a:ext cx="2592288" cy="300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223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Uz Hipokratovu prisegu </a:t>
            </a: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još dva teksta spadaju među najpoznatija medicinsko-etička teksta u povijesti</a:t>
            </a:r>
            <a:b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hr-HR" dirty="0"/>
            </a:br>
            <a:r>
              <a:rPr lang="hr-H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 su: </a:t>
            </a:r>
            <a:br>
              <a:rPr lang="hr-H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hr-H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br>
              <a:rPr lang="hr-H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hr-H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1. </a:t>
            </a:r>
            <a:r>
              <a:rPr lang="hr-HR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Zakletva ( molitva) Mosesa </a:t>
            </a:r>
            <a:r>
              <a:rPr lang="hr-HR" b="1" i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Maimonidesa</a:t>
            </a:r>
            <a:r>
              <a:rPr lang="hr-HR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hr-H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židovski</a:t>
            </a:r>
            <a:br>
              <a:rPr lang="hr-H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hr-H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 filozof i liječnik i</a:t>
            </a:r>
            <a:br>
              <a:rPr lang="hr-H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hr-H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2. </a:t>
            </a:r>
            <a:r>
              <a:rPr lang="hr-HR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Zakletva Amatusa Lusitanusa</a:t>
            </a:r>
            <a:endParaRPr lang="hr-HR" b="1" i="1" dirty="0"/>
          </a:p>
        </p:txBody>
      </p:sp>
    </p:spTree>
    <p:extLst>
      <p:ext uri="{BB962C8B-B14F-4D97-AF65-F5344CB8AC3E}">
        <p14:creationId xmlns:p14="http://schemas.microsoft.com/office/powerpoint/2010/main" val="402620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9144000" cy="169068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br>
              <a:rPr lang="hr-HR" b="1" dirty="0"/>
            </a:br>
            <a:br>
              <a:rPr lang="hr-HR" b="1" dirty="0"/>
            </a:b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Molitva Mosesa Maimonidesa</a:t>
            </a:r>
            <a:br>
              <a:rPr lang="hr-HR" b="1" dirty="0"/>
            </a:br>
            <a:r>
              <a:rPr lang="hr-H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Molitvom se traži pomoć za uspostavljanje odnosa prema bolesniku i obitelji oboljelog </a:t>
            </a:r>
            <a:br>
              <a:rPr lang="hr-HR" dirty="0"/>
            </a:br>
            <a:br>
              <a:rPr lang="hr-HR" b="1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4294967295"/>
          </p:nvPr>
        </p:nvSpPr>
        <p:spPr>
          <a:xfrm>
            <a:off x="0" y="2276475"/>
            <a:ext cx="3886200" cy="4351338"/>
          </a:xfrm>
        </p:spPr>
        <p:txBody>
          <a:bodyPr>
            <a:normAutofit/>
          </a:bodyPr>
          <a:lstStyle/>
          <a:p>
            <a:r>
              <a:rPr lang="hr-HR" b="1" i="1" dirty="0"/>
              <a:t>Je liječnikovo obraćanje Bogu s molbom :</a:t>
            </a:r>
          </a:p>
          <a:p>
            <a:pPr>
              <a:buNone/>
            </a:pPr>
            <a:r>
              <a:rPr lang="hr-HR" dirty="0"/>
              <a:t>   da mu on, prije nego što stupi na dužnost;</a:t>
            </a:r>
          </a:p>
          <a:p>
            <a:r>
              <a:rPr lang="hr-HR" dirty="0"/>
              <a:t>   podari znanje, umijeće i vještine u obavljanju liječničke djelatnosti</a:t>
            </a:r>
          </a:p>
          <a:p>
            <a:r>
              <a:rPr lang="hr-HR" dirty="0"/>
              <a:t>   te sposobnost za prepoznavanje i reagiranje na nepredviđene situacije i poteškoće u profesionalnom radu.</a:t>
            </a:r>
          </a:p>
        </p:txBody>
      </p:sp>
      <p:sp>
        <p:nvSpPr>
          <p:cNvPr id="7170" name="AutoShape 2" descr="data:image/jpeg;base64,/9j/4AAQSkZJRgABAQAAAQABAAD/2wCEAAkGBhQSERQUEhQWFRQVGBkaGBcXGCAdHBwYHBgXFxcXGhcXHiYfHBwjGhwaHy8gJCcpLCwsFx4xNTAqNSYrLCkBCQoKDgwOGg8PGiwkHyQsKSopKSkpKSkpKSkpKSwpLCkpKSwpKSwpKSkpLCksLCwpLCkpKSkpKSkpLCksLCkpKf/AABEIAQsAvQMBIgACEQEDEQH/xAAcAAABBQEBAQAAAAAAAAAAAAAHAgMEBQYBCAD/xABMEAABAgMFAwgFCAcGBgMAAAABAhEAAyEEBRIxQQZRYQcTInGBkaHwMlKxwdEUI0JyktLh8RUkVGKCorIIFjM0c5MXRFNjwuJDs/L/xAAZAQADAQEBAAAAAAAAAAAAAAAAAQIDBAX/xAAnEQACAgICAQMFAQEBAAAAAAAAAQIRAzESIUEEFCITMlFhgbHBof/aAAwDAQACEQMRAD8AOMQLwv6zyCBPnypRUHAmLSkkakBRDxOMA3+0Gn9Zsn+lM/rTDXYBYO21g/bbN/vI+9ChtnYf2yzf7yPvR5QxvTPx90dloJOXa0OgPVp21sGXyyzf76PvR3++Vh/bLN/vI+9Hl6VdajUdHiQ3tDRJmbPTCAQUq6qxnyiPiz09L2nsivRtMg9U1Hxhz9O2f/rSvtp+MeXE3XNSGdhuBZvGO2e2zpKuitW6leOdX7IXL8D4np9O0dmJYWiSTu5xPxhc2/rOksqfKSdxmJHtMeapu1SlMVABYao3jVt8aeXN/SdmE5DCdIpMQBVSfWFMwHMKUnFjUUw4IvqQQ4nSiN+NPxj5N8SC7TZZbNlj4wGtlp2MFAIY727CwUIpL52knJUuURzagpiUlQp1vkc33GJjkbdDcKPQAvqQcp0v7afjCJ1/2dABXPlJByJWke0wGOT9CJq1S1ZrSQd4IYpU5DnLxi5RZHWqzWhJZ8LFm4KBfPcYHkpjjDkgkDaux/tUj/dR8Ym2S8Zc0PLmIWN6VA+yPN21NzKsk4oIdJ6SFZOk5dukXnJztTzSwg795YDuy+MaSdRtGaVug0WjauyS1FMy0yEKBYpVNSCDuIJcRLsV6SpwxSpiJid6FBQ70mBvt5s0i3yFWqzgGfK9MJ+mkV4FwKgxA5H7SUqmSno7s71yyJyiHk+NofHumF1VoSM1AdsJ+WI9dPeIr7celpkIjKG73/CNoq1Zm5UXPyxHrp7xH3y1Hrp+0IpkpGvvji8uHbBQWXcu1JUWSoE8C/sh6KW5x84fq7+I3xdQMpH0A/l+P63ZM/8ABmf1iDhAO/tAqPyqyBIJJlLyD/TG+BOmALCPLD4x8iVXLw/GLGybPzZgCgFdZDQpVwTUHpJccCdODFoTmhpMtLmtAwp+j1U99I2912BE0AqqBxSX98De7xzanwsH3pHtMb+4bzBQAokADcju6Knjiyxrs3ga6RdKAB0UnsPuMcn7MSV+kgd5H4x277xQpIDudPNYtbHOc10P4xy20bOjG3tyPSprmUtSFZh1Ep4gjPxjCcxarqtOFQKSdXdJSfpJIDGlOEei7MA3xin2y2WlWyzkLT00gmWoAOktoTodRR46cE5S6lo5pb6Albry5u1Y5ajhWErACssQqKcY1O0FxJtlkE9I+eQKZOpI9JBbNqkfnA7tMwoWULNUFsy9D10jc7H7TBU5MpUwpJSySSCHGhBbwO+OmWOqaJUr6Mxs7ehs09Khvy4d/ugwWoi0ypdoltiQOnmOjvcNk/GBttrs/MkLC8Ly1uy0F0v25dTUiy2D2n5qYmWsnCp88vZCzRtcojg/DGeVW1pUJCk1LHMOQmmHI5kue2B3Z7aULCgzpL5+TBV5VrnCJKVIScC1gp3JId0ly1RUNuMCRbgbuJjTC7gTLphQ2F2v5o4iSUkVBq4GeufXGzuXZ5Em0qmyGMiexA9UlyUwDLrty5fo7joCMu6nVBh5Ib5K0KkzC7dJPeabhHPki10i0zcTz0j4ewaw2PPnFCpicJPspHAviPD4R2RVI5nsRi8+VR1SdwGmn4wot5b4QhTakU4j7sMLJN1oaYfq+8cTFvFRdbYy3q+8bgIt4llo+gGf2gVEWuyN/wBFe7107xBzgH8v/wDmbL/or/rEC2MHV134qUpwS24FIpn6ucam0cpAUkoEvoGjF8tzpIrxOUYdtxfq/CFDV/ZCeNNjUmi9tt7SSRgC0uKnFR+GJ++Hrqv5gyl/zj7tYzYW35+5oUF8W7YHjTQcqN/cu1QxgB6Vbf3DMRr5V/dNNaLU7VyyGkBayTFDpJ6i35GLL+8KufCnwoSwAJLMN5Az1yjml6fvo1WT8no6zXmilaROm2pOAkGA5cXKBLBAmE4Rkcw3UoA9sbeTecibLC5cwsQ+lM80sCeyOfhKBTUWBvbOxc3bJpAOFaioPTPOM5z6krCkuCKiuvbBK25uxMyUZiVBRQXNATXjqOqBvzIrm/VHoYnyj2YzXFhY2Q23lWqV8mtSUnEGOIs5yBHGKXajZZVkUJiOnKJodRuCstd2bRh7OspZnpwHwgs7H7UItMkyLSygQ3SAq+nZvERxeN/oafJD2z18y7ZZzZ7QkKSd43agvQgwP9tthl2JYL4pUwnAtmds0q3KAbri2v66ZlinPKKuZNUk6D1aVLcI1dhvCVeMhdnWApg6SX6K6AEOK567ozTcHa0P7kB2zWZ1hLjPWsGTk4u9p1HYCrnM1YZZwN5Vzrk2lUtaDiSaABnOm+lR2QY9hbJzchSjUksD4Ucb/ZFZXydCXSNNai5o/j8YYfj4n70cS3Dw+7HSO3zwTHSlSo5z4q8v/wC0JWvj4/8AvC+b81+EcKT5eAY7df8AiH6u99R+8YuIqbtHzh+rx3jfFtEvZa0fQDf7QSv1my7uaXv9cboOJgWcsNwJtM2TUhSZa2LP9IZgxLko9spKwHEP+R98LMtvyJ7c4dvG51yFMtFN9fYNYZWkNTPzpGqdq0Jqj4ppr4D3Rxz5I+EJQnd574k3bYTNmoRWp0Z24Vgk67BKwhbD7KYpWJQzqWUB1UI3xiNqEgWlaRkmmY0g6XfYhLsqlEkNkaZltAKtAM2nkFFpmO7EuDSo0NI5cUm5dmktdFSC+m7X8IsLNfU2WClCy1c6s/XkeMR5CXcP0myJ/GFGQXZTjrSe6OtpPZkS0X5NwkElQPbTqeISFZOAez3iJU2xLkkCYggKYjqOWfsjsyzN26kdcKkgfYwiTr/4mJFmtZlqBFG3AivVHQlgB7APjEVS9whtJiQVdldpUWxCpc8OE4QHBD6MVP7YXfuz3yCdz9mBEmaBhY1St8RT1NUAnQ1gY3ReapEzEMjmBr40PGDTcF7yrbZFyVGhR0adIFs6ZaxxSg4v9G6aaF3jcMq12eVakf4qEAEipKW1AzKRpuJ3RfXHZAizICQz1prpvHveMBshe82xTzIm1QFEHe2/pEZwUCQAChsBHRZm7KQ4Lvsib6GSny//ALRwI4ee+FlXEd/4QjnGy8/yx1mB8rs8IQW/d8I6uc+/x+EJK+v+b4QAyXdf+IaAdHTrG6LeKa6j84aH0eO8etSLmIezSOjkDflStKUTZSlMwlqNQW9LUgED8oJMA7+0AprVZP8ASXv9cboiUeSopOuwe31e/PqFGSnIFJDPnR8/OsV5WPJI9sJII08B96Pio7j3CNIriqE3Z1SwPIPsjdcm1w84vGoVfcaM273xkrlsJmzXIdKfbBt2MuoSkglFAHy07Wjnz5K6RrCPku74kNLTKH1jTV6QJOUu5jLWiaKAjC7NUcTTsrBOVeAXNOIa0P5GJl8bKy7bZjLLBQqlTmh3Fqtv72jlxzqaKkviec02ZSukkHjQnxAiysa5iQMKgkZkkJJplXSLy9eT+1WeaUhKS2oI/wDLMdkMWe65y35wKSKZJA7dKR3fUX5MuLK22KXOYAlZGZowPZv64YVZWPT03lvb7o0K5gkpoCzMAAnxjMW22nEdKefRgjLkJqhM9bl9O/xeI+B9I+xnUbz+OTw4F5R0EDaEMHY8YvtlL2MmcOkUgmu6uRbLwissqAoMfDXdviKiaQaUPbSInG0NOg/SbHLtgTzqEhQoFJLUz0IJeL+5gmW8iow6F6dROkDPYnaoYUpVQjJ99HDF4KUkhZTODOAxLdYBjiVp9mr0cmpYkE5cdO+Gig+f/wBRItJ6Z86D92EDcfP8sdq0cr2MKQw/L70JKRuHa3xh5fD3/dhhT8fH7sMCVdA+cNB6OjbxuMXcU10J6Z+rx3jfFzEy2aR0fQC/7QigLVZP9Jej/TEHSAX/AGhB+tWQ7pK/6xEooFqSOHcIQuZWgB7vhHHPHuELCPNPhGiEbfk3sgWHITU6lPsMG6VZAizKKWFPDvjz1srfokK6RYA5uD2MzGCCnlNQqXgx0737HUG4vHnZItTbo6VTiuyff96Is0tCyA6pmh0aupjX7MXmJiAQXBGbU8IG+0d2TrXICkOAkEhGFJ7aNXSsK5K70V6Cn6NMh2VEZOPx5LwXt0wjbUWbEAoadfXkIFu0BKSSdN6M+1zBYvFOJLee1oEG21rRjMtI1oXPbRs9IWF2xPqJkLbbCTp2IaIoO88TVqdjQ7OszORXU+l4xCXNfo6PVh8Y9SCo5mx1PSLtlkGeHZkoAmndTPrh67pAzfsrmeqG7Sa/g9Y2IPpKsOTjPMxHmEkvXx90ThL+bBYueA8CYhht47WgYFjc00pVRwRUFnqBBr2JvfEEgsAoVGW98+J8YASZ5SXDFjvb2CN3sJtEpCw5GFwGdWdKsQBpHHli12awa0Ge0BlEbm3fGGQfNPvQ8mbzstMwZjPq7HyiOOzz/D5pGuOXKJhNU+zihw8B7cUIUrq8PjDoR59v0YbVJVxPYfgI0JZLuZTrP1eG8bou4pbmSQsu/on2jjF1Ey2aR0fQEuXq7lTbVZWyEpb/AGww7fdBtMDTlStsqVaLOua5ZCmSM/SD9VOqJui0Dixcn6lygoJ3OcsywHhluBL1h9PJl0XVMCHyCSSSBrlQN5rEu08p7JCUoCACfRAPXRRYknMngMoqJ+2sxTsvvAZmZqEEsOG6JbY6RU23Z4In8ziJINSaht7gNBV2T5OUCQCoqKi7EnUAZEHe+m7dAqVfOOcFM9QKvUauG1zgmbN7fJJCDRCOiBVyTmo0ow3cYJN12Crwam/7vTKSApsJDVANWoKg8acIG2yFnEq0KBYOT6LDU6OoeAg0WlCbTICVFitmIzCsw3ceyB2u5FotCwpLBOtCD0X6zpTeI55Y6To1jPvs18+2dAMcx6w07IE+0CPnFKU4Ud1eyhYVI743M614AU6gNTCKPWoOeYjBbV3onEGLhVXID0qKvTIFonBjpjnJUZq8bQQk5gbtR2RVWeXiLgPvpXvakP3janASG69Yfu+SB1kUHHdX3x6EUczLNC2RXICjH8PwiunK7aeqcuwiLWXJdLFiNS2vnjFfabMy2Y6Ow/HJo1aJHpLYfRA4sO4VismBlGh7/hFtKkAAUw9h9jeX4xBtpAUQ7U3Hjw8IGBHKeic+8mE2SapBdyCDvPxh1B7eFPfDCUGtPbGc1aGg+cm1887KwnduZwX9/mhi/WSCU7j4fa7e6BhyY20oXLqAFDCQ53+d1BwMFu8EOAsZZH3Zg6xy4vjJorIrVkMr3tTq96t8NsDoPD4QrHn5p2DdCQev+bz+UdRgybcyfnFUbo+8cBF5FJc/+Ir6vvG+LuIls1jo+gMcv/p2Y19FfV6Q3dfjBngO8vU/pWVDGqZhftESUB9CUk9Kg+qc4urFsyJg9Pq6PYzjKKNYO49x90P2W8lyz0VEfa7cxCkn4KRYWrZqdLqJSyMqOe2mnGE3XbzLV6vnc2YIjQXHf8wy1c4H/hPo6iMva7UozVKDjpEt+aolScumNqgx7K3+hfNIQBTCWSzuAwcjIMGrlmcw+yvXBMQ7PibpAClWCqg9TZsYBtwX2UFOF3WCHLZ0B1yLgQYrptKZtmSsAUSHFXASkcDv8Yh/EezEbSyjKLLauIuBkBSpzIzYVgc3laCSqh45DrjWbUWjCVuxUrJTqqH1xJ3dhjObP3P8onJltQ5+TWNIR6smTKuZZFiWJtcJLO9OIziXZUhYB1TqS/eGeDRb9hpcyyiTUAABJpmGrxgU3xcU2xTSiYkEaKDMQ9K6H2RrB0+yNiZCQK5P2NvJHW0LmoSqtHHEdlSM398MWe3gcO8eDd3aYVNnijENw3NUZeQI6LIO5BsSW3BQ+HdwcxX21IL17leET/lII3HPTtd/Om+EWhFczXqiRlRgHaPDxrCWYnMdUPzWFGo0NYWp58IhjRp9jb0KJgYkNX894rk4zbUweLptwnSmdyRmO96HPXjnrHmy7HCioFm4HqZz5qILuxV9FLJUSRTJqk5Z1/DDHHk+MrRtFclRrFpIJBemeZ9/XCWGrdo+MTbwSlQxpIfXiOwjR84gPr58H9sbwmpHLONE25Gxlm9HRt43RexSXOemX9XjvG+LuHLZpHR9AR5f5jWmyjXml6P9MQboCvLzYlLtNlKQ7Sl0f98HfuiSgSzUEFgKfUhQk6lORc9H8Kw/OkEKHRY9m7r4w6izEgAHEpgCKaaCtfO6GBJu6f0k6DMgJYEVxfSY90M3jIFVgAV0A7M1GJsiyJC0kVA0IHRyrU8O2Gr4nAIwDMnMFOhp4NELplt9Ea6SVzpaatlpk/DjBlum8k2eTgfNJoDmAzigffrvgYbGXYVLCgkkJUkqNHFc21YVP4wSbVcKubxy3FNKMlNCP4UtXUBJ0MRk+THHQP8AbS9EzV9CicgQ7Ea1IY5AiLPksQgzph1ADPWh3Rn7/krGLGHYqFd4ro7UIypDeyt8/Jp6V6Gh6o2WjOR6Elswy7h8Yi3rcku0IKJiQQfDq3R27baJksKSaEAiJYPn84syBBtLyfTLOSuV05baEOOGW4NweMlUGtCHfhvp5omPRk2U4rl2Rjdp+T+VPSVoSEzBuAr3FngXRSYJ0rINRnWp7tPJaHLSulEniPDNoTeFimSFlCxkc66O2QOpfuhEteIfDc43in4GLTGR1AkZN2wyZRI89usOWipz9kIKDm/shDEoJSaFuz3h41+zW1OFkqLcQx93tjFBdePUffD8lRAOb8GjHJFMqMmgxy9q1qKJMohUycWDKFH1Ibdv0eNpbLGJaU9I1ZLk5ljWpGo8YHvJlYAgics4pqgWBqUoyFMOaq60BFHMb2+7WhQlI6KjjGIEhwjCSSB3CMePFWin8nTHrjnjnlpJGJKaij1KSMiY0MZHYjpmdOo0yYpm3DCkCu5o10XCTkrZLjxdHIG3KldvOz5FHIQpqAn00hmPA+EEmBzynq+fs6XIdExjuJIAPfT+KKloFsDVusBRNKQHJeoSmmRAD6gPCbJZxieg0BYNWgBzo9Xi+n2VlEKCgC+IEpzzw+H8sdlWR1CmFOTuAzmrt+7w3Qr6KoiKu1KpZWPTBCWarh30GgEcmXAcIfN8IrkKJJoMnPiI2lju0KSFEOySwcOQCU4mzfr39UWNmuIFImfSQAp2HolySwT9LIp4RNlUY7Z2QZasBLZvwBSxKsqikFrZyUUITLU5BSkM2VC4+rQ0fUb4ydtugJIKHYYkHL1jk4yY/wBO6NEq/wCXZwnGSacHYBqDzUCsZ3bHpGY5RbskyJVcNcWEBWGhCWfIFhXqgLhbVHt/CNztxfsy0zVF2T9EOGZgBpmWyypGHAbUDt/KOmOjFhL5N9t0ow2ecTU9EmnZ3wWZSgagx5ekzylQUGcbh+Ma7ZzlInyFNNVjQreC6SwAOWVMoohqw7u/5RwpHkRQ3JtLLtCApB3aH3xdJmOMvZFEFHtJsnJtSekkYtFAB4FV/wCx82zEqHSRvrSDoovFVb7OmalSVpJFRruha7GpHn1ZcHEzjhUeEJQsMx+EXO1F1CzTlITQFyM8t0UK1EZPpu98O7RoJUoPT2xbXTZwouck6ULnc0VcsKepV4eMWSbcQlgw35e4P4xnIaNkna75MkkOVM2EqYPvNTT4RGuy+VzETJ0xWIupRJNUqOEDqSwpmKGMdPnFW+uQ46elGzs12mXLQmWGUpTAuGXgLpfcrFR9HrQRjkqMTSPbCRsBa6IlHSWpTg5jGkCmT56xuIGXJyXt1oamCSlAS4LMpKlDMnMwTYeNVEmez4wOOVBDzpBZ2QrdkVBJz0qPLQRjAp5X5pFps7Fvm1HtCwxfONYwc3xRDmodsxF/n5wEsFUx+iHLZqpqAB1vDVzpT0gQKpViKkgpI9LotnWlRUmG7QCsklWb6DcGL7wzg7yYckICVlbOS1KNTL6L5e2Nn6PLRmvV4zY3WhPNqSoglIwhQDPTVtQxHaBujbXDLeUk4QAAAhsw2actCDXV31gU3de3MvhQCDoTTJsgBo1eET0baT0pwp6NFBwS/SLu7UqBE+yy0V7vGbjau3S5UkqWynITh/eAy7AzwKL+2iXaFuyUswYABqAMOGesKtk1U301qOeZfMvrxiILuTx7x8I0h6KcSH6qDKua9KZPXqLt7PGK0OOpt5HujRzLoQXqqueW92y3wydnkesrw+Eae1yfgj3MDOplg5+4wtEscOz8I0A2fR6y/wCX4Qg7Oo9c9wgfpp+Q9zBnNmtpVWZVKpLP5Igv7O7QInoCkkF86D3QKJdwoGSlfy/CLq5rWbO2Cu96d+EQvaZFoHngwwSljQeEJn8PAfjGCTt2sZS0dpMLXt9MOcqX2FUP22T8EfWgQuU2QjBjY4gWJY9msDA108PjG12inKtjYlYQNE19pinRcKADUl9cm36wl6XIWvUQKIBtBTVgPF4clp3eexIHti6/QiW9JXh7CDCP0ElmKyfD3w/aTD3ECDdMvFaZQASSC9UtUVAJrq0bqRK+cSCkFKE/OJZiCouojcxANN5IyjN3fdaJSir0iQ1dKglm6otVW8krJFVggl9CkAiruKPXWOfL6LLLRrD1WNGx5KJ5VaZxL9KWVa6zEt9EaMG4QU4FHJKkfKpzDKSA38YMFiM3jeP4stTU+0cgX8qP+esnFB/+xLwUIGPKf/n7J9RZ7lPGmHqX8f8Ahnl+3+r/AExF7WYJmOn0VjEntz8YeuezhlqLPhUEvvAcn2d8JfnLP+9KP8qvgYkWGk1Mv1UKf6ykufcOyO5zf0uPlHIornfhlOYs59kHMBvTQQVdSw47qeMQrJJxrSNCa9WZ8Is7ItC5ixjfnQQ2EiuaavpGuabVV4M8UbTvyV13j51A/eA8cocWfny3rszaYmaOWBPzyAcwse2HUp/WW/7n/lFSdz/hKj8f6KvqzBMx0thXUNvBYjvhdx2YKWSrIBg4zUQWz3AE9kdJ5yVMGstRUPqk9L4wu7jhmSUccSutQYfytGPOX0uPk24r6vLwQLNIxqLlgASo8BnTw7Y++VEej0RoAB4kivbEywS6TxrgLdiq+yK2OjG+bafg55rilRYc0mbLUoAJmIqoJoFJydtCOEPXdKQuUUrYErZKtxwvnuMM3OplL3c2t+74tDaf8A/6g/pMYyUrcE/KNYtUpP8ADGZ0goUUqDEU/GJNsPQl5VQ9BriVEgH5RL/7qB9pPxERrWOhK+of6lRop8mlLasTgoptaHL0DFDMOgk0Gu+O3nNKVAJYdBJoBmQH0jl7Zo/00eyE30PnB9RH9MTj7cb/AGOfSl/BNlImnAoAKPorAau4tQvH12y2WoFqIVQh6jriNZldNLZ4h7RFlKI+UTtzTKe2DLcW1+v+ix1Kn5KyZaSQxZqaD2gQ+UlEtCk0xYnI3gsz+LQ1MWkhggJLirnLtiRYbakAomB0K70neDFytQTSJTTk02a3kpm4rVOJAfmQKBn6YrSCnAw5MrNzdsnpzHNAg8CsNBPjzPUNPJaO/AmoUzkDDlQmBNtsxUWAlTP6mGXFoJ8Bfl2ty5dps5QkEJkLUp9BziUv3kRniklL5aLyRbjSKC7LXza3IdJBBG+lPGFXdaQJwWssHJJ6wfj4RjRtWr1E6amPhtUr1E95j0Hlwu/2cSxZVX6NjLUlImHEHIIS3E1OW72xHkzcKgRmCD57IzA2nV6ie/8AGFp2mV6ie8/CGs+JJqxPDkb0bWYtHygLSoYMQUeG8Zb4RKmJFoxYk4ceJ+Dnhm+kZAbRlnwDvPHhDatqlA+gO+EsuJefFFPHk/Br7utfNzQVVSXCuou8ds1p+fSslhifqEY3+9yv+mPtQqXtUT9BPfD+rh/P6F9PKbJNq5ucVpIUHPak6RyfIQSTLWMJ+iosRwrmIyB2qLPgHf8AjCRtar1B3/jAsuJdph9LI+mjX86EJKUlyqhIybNh26wtxzLOHxgtq2FvbGP/AL2n1E/ajv8Aew+onvMV9bE/IliyLwaiTPUhQUksREy87UmYUlNOjUbi5J9sYtO1avUT3n4RKsl/KXVSAlO9zU7g/l6awTzYZS5NijiyqPFI1V5rCijCoFkJTnqBXSFXmErUClaD0UjNqgcYzKL9r6I63OQ7DpWFqvjgx7c60yGrRmsuNVUtFvHkd9bLmSRLOJwpQyCa10JPDdDl2TQFKKlAOlQc7zGcn32QHAB8jR+Ptj6w30Zi8KglIbPi7AVPVFyzY5J2xRxZIvRezJAAJxpVuAdzpqI+mSUmqVpYtQ0IpUNEcHuSWUQRSjg1oz794iGq2FwKVGrU/nMHusaX3f8Age3m39oSuS6ditc1skyEgPwWKwUYEfJCtXyuelYZQlZN++l9TBcjzssoylcdHbjjKMals4YEnLWpbkIUA9nJIwlyBNGRFKuQx0JOlS2YGfK0lOJBWpaUiUXKAMucS2MnJG/g/COabpWbRVs89zZCkKKVBiGcU6x2M3fHEpOQ4ec42m0EiQSTaVNMoVc16TkKPoksA4A4JwkelGOkAgggkF6EUI6myioy5ITVHxoM6017d8ds8orISlyVFgBmScgA+saW03zKXzxUFKUtdoKFKBJAmSwmUOxQNDlmIjzLyl/L5c5LiWmYhTAEEJBBICSRXh4xZJTYCQwfNgweraUL9URpshQqygHIcgjLs8I013X3KkAAqUoJmzVvhIBC7NzQ+kD6ZqxdqvFbeV6ImWaQgekgrxJq3SmKWGUVEEMWqHd6wAU7dfj8Ielgjf48Rui5s9vs6RL+bSVS0rSoKSGm4ku6myIXjSCKgYSMok/pCzJbCl0BaSUqQnEqXzSUlJKaPiBqGzCtWgAopVgmLSShClB6sCWYFW71QT/Cd0J+SLSWKFPWjHQkEs28EdkXOy20AsqypYKk0UEgj/EQrFKeuR6SD+7MVCrXfEpQmJlrXKaYDKX9Iy0ghlYS4ViJmbiVGACjEss7FsnY+2FJlqegJO4Anw85xobftBJnSVo6SDM500AKQVLQtAKcq4S6k+iTShIjpvCWZk9SVqHPSUIScJDKTzDgkadBVeqAChs9nxGuQzppud84nc4aNQCgz7MjvH80TZt4y1T0FYKkhCUrUwdaggp5xSSa9JqGpCRVzVSbfK5pSSkKmGWE48IGIhZOL0Xfm2DsCW4QAQrPIVMPQSVcBXew1zqnfQQtD0Fd2TUds8IyDfZMPybQjmQhRKFpmKWFAEhQUlAORDKThCgcmUzhoupe08sqeYk4DMmzGDYkLUeiUkZuzKTriBFRABk7bMVRwQDXI9oBarF4n3C4xFQ6JYGpoM9w3juhN726XNEnDXBKloUGNSlACqnokEuxDZ1i9uu8pKAVJSCgqmKR0QChJQpCUuM+lh3theAYzLnDCtQIfI5OXZn9td8Isq1GY6ckqSMQHonQliKP7IVKmJOETcSRiZWE1ZioYXajnjrF7Y0y0yzhUBLJTjKSSqtQxJorGzM/pKGjxjklxRcdm85PkBVstEwrBWUBJQkdFITgYuS5UdSaGCLA32CSBeE8Op+YTRTP6YYljmzB2gkQ8X2ins5Am5ZMZmtLQpZNlU4SchzyakPXXsJgswJuWiw4p0giaEKXKXKw4CpSklQKylsgAzndvhz12JbAnbZq5h5xbqKvpEHMDr0DRKtViTKRKJRi52VjxYiACStLBqdEgO/HKLraCw8zZ5MnDLOBcwKWgviIrkQCDhoX0w5RnpVqWlLBagkvQFk1YGg3inFqvDi010JoupmziSVgLLyhJWtwKSZktKlLAb6Ky38SYhTbkSJRmOaSJU5mGa5/NkZZAOesRBXbFEklRJICT0jUAABJ4BhTgI+F4zU/TUOjgZz6ALhLOzPVsneLETpdwy0qVziliWmTLmqUMIbGgKSgAg4ipZCQHGp0jlk2aBRZ1rWSJ0wS1hLPLxkc0S/rDGpiNANYrk3xOAIExYfCDWnRDIzOgLDdpnDUu8ZgLiYoElJJCjmj0Dn9HMHSAC3Rs6lblClslc5JBqrDJliYWws5OQGmcOWO5JcxKFGaZaVImF1B8K0KQnpEf/Gcaem3RrQ4S9NKt8xJDLUGXiDE0WWdQrmWDnVodNtWVF1EunCaj0XxEM+TtABYT7jwz0yJhwTClBdSgkYlIJCHPRAUrCAo0qN8QbDdeKZNQoKHNomqKclfNgkp4Glc2ZR0iMbcsKxYy7BLk1wgME1OQAHcIblWtSVY0qUFioUDUE5lxrnXjABeXVcYnkdFctJQVJZQOJpyJNMRo2LI5lNM4X+h8EkLCiZipq5YTl6ODJJ6RJxEndSKj9KTVE4lkjDhIyBSVBRSwDMVAK7IlLvmeRWav0sWf0+i6nNX6IrwEAFzO2cQha0rWpQEnnkqQzEApStLFw6ZmIUP0X1ogXKnnJKMbGZKSuqkjpKSChFSySSWClULioill3hMCcIWcLKSz0wqLrTrQkB+yHf0vN6Ixq6IwjgmjJoMh7oALC2WSWiQhYC8ZWtLKwsDLwEuAl8lNXdEu7LhRPlyFFSgOdwzs6SlLCELS41IKK6lJ1jOTrcooCSolLkgOcyzkOrMsHhpFuWAAFKGGgAOTKxhq+sx64AL+Rs+kkFc0yypE1TqcpC0TxJSFF3wlw6tItf0KJMsibzgUDJQpINQpaFTFanIpYZAvmIyPy6YroqWou4YkZKUFKHaqp3lou03koJ9NQCiHD6pGFHakUB0cQAWd53UUIPSClSlqQpqMH+bUUmpCmz0LgxBsE6YghCAo4mICQxOElQApUO8RrVa1qGDEo5BuOZLZ7z2xoxYDNkWdScEtUpBViTVagVtLCUorm9SRXFGU5LTLjZveTacDbrWFOmZhdSSHpiRh6WTjLfqYJ0C3ksuwS7VNmhQmCdJxY0AhD87VGEh8QNczBSh4/tCWz6BHyy9GfKmOejZ1pDP0SpYHOHCCoADIjVqiC2YFHLBZkKtMgqKUtImj5wkIUkqDpJAqxZWHUPBPQlsyMmQBJs5CkqLOEFKiVKUAFTStVSz4mZmZ6Rlr7ueUhLpmYVUaWXUT0lAkKTQM1X9hETryvvmZMkSjjEuZOwEjohLYeiSas57FAZiMgZlM6/keOsZ44vdlTaJ8mx40TVkkc2EnKhdQTVzpnDZsXohS0IKqgKLMDk5CSEvnXf2wuwrAkWl6OmWB184C2WbAwq81pnLExC0jElOJKixSpKQk55po4be0bW7JojC6l4piSyDKBKsWgBAOSa5jvhEqwFXOMUkS04iXNRiCaOK1Ii3kXklUyeQUh5AloK/pFPNpBL0chJNeER7AR+shSpYK5bCrJKucQohJFMgTCthSK6WadXkaRJt1lEtEpQU/OICsmZyoNxyhlUllFLgl6sSRpkdzvE29ZYUiSUrQcEkBQxdLEFLJGHN2Ih3QqKkvq/jFnbrm5rGVLOFOEJLekopSspAxZJBqdKb4r5snCWBBoC4qKjIk5cY0l92qVaVFBUlKpaU83MBGFQwDFLVuVidlcGOjDY0rKyxXIpaUqBS68WFLkElPpBjR/jDFmsqpkxKEB1KIAHWWBz0164trNeEpEqzhRBIVNfCoY0BTBKgHZ6OARXhEezqTJMxWJEwgYUMaHF0SoMygyXHAkQrYUiPIsKlTRLyUVYav6TszvlCVWPppQFpJUWcEsCSzFw4ruEXYtSF2qRPxJAWUKmh/RUk4VE7nYHjiiMCOfllZlsFgulmYKck4WDkP3CC2KiB+iJqp5kYfnAopLuwwuSXbJhEaz2BSgpQKQlGFySfpEhLMDmRGikXxL5yRMKmmlSETVFmwJUOk/7wwg/6fGK6wkBFoTilYlGXhCynCQFqJbE4NGL8YE2OkRbvsCllSsQAlkOS+pIBoDRx2ROtCFJVhUGaiqvrmCDu16t0IumalKbQFYCTgYPQsty2FqND94rCphWhTuKpJqnek0q2hFCIdsC/uq6kJUJktQnkYmIJCSBhCk4XxZLKX0VhI1iZb/m5chSZqFYVgEgKTiFSqUopfE59hfjibBeK5UxK01IBDEZhQI3RrLLaETk2RK1ABCBhSt5YKhNwqCVUYtQHeC4DiOacXZcWgh8lRwzrTKxUosJIAUkKIooDLLcKQTIGXJZgRNmykkqVhUtS2LLOJAKkqOYB6PWDBNjbF9pMtn0Bzlx2Vtdrn2Y2aRMmpRLWFYWYKKhvObQYzHCI0JPMczY69TZk2f5FaMIWVmiWJ0o9Ku9axXnk2vL9in9w+PZHquOwUB5RHJneZ/5Gd3D4x3/hjef7FO7k/ej1bHIAPKf/AAyvP9infZT96FjkzvKn6lOpwT96PVMfQAeVzyaXm7/Ip3cn70IPJlef7FO+yn70eq4+gEeUv+Gd5/sU77KfjC5XJreQLmxT/sp+Meqo60AHllXJteR/5Kf4fGOHk3vPSxT+4fej1PHIAo8uJ5Oby/Yp3cPvdsODk8vIv+pTu5I95j0/H0Owo8uzOTi8n/yU/sA+9DKuTS8/2Kd3D78eqI+gsKPL1l5N7yDvYp9WGmX2oUrk5vF1fqU59DhTWmXpdsen4+hDPLY5OLyf/JTmb1U/GLO9tkr0tHN4rFPeWjBVq1JdgzPrm5q9Y9Ix9CpMAR8jmztss9pmm1SZstHMhKMZoDzgUUpDltTlBehMKgA/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172" name="AutoShape 4" descr="data:image/jpeg;base64,/9j/4AAQSkZJRgABAQAAAQABAAD/2wCEAAkGBhQSERQUEhQWFRQVGBkaGBcXGCAdHBwYHBgXFxcXGhcXHiYfHBwjGhwaHy8gJCcpLCwsFx4xNTAqNSYrLCkBCQoKDgwOGg8PGiwkHyQsKSopKSkpKSkpKSkpKSwpLCkpKSwpKSwpKSkpLCksLCwpLCkpKSkpKSkpLCksLCkpKf/AABEIAQsAvQMBIgACEQEDEQH/xAAcAAABBQEBAQAAAAAAAAAAAAAHAgMEBQYBCAD/xABMEAABAgMFAwgFCAcGBgMAAAABAhEAAyEEBRIxQQZRYQcTInGBkaHwMlKxwdEUI0JyktLh8RUkVGKCorIIFjM0c5MXRFNjwuJDs/L/xAAZAQADAQEBAAAAAAAAAAAAAAAAAQIDBAX/xAAnEQACAgICAQMFAQEBAAAAAAAAAQIRAzESIUEEFCITMlFhgbHBof/aAAwDAQACEQMRAD8AOMQLwv6zyCBPnypRUHAmLSkkakBRDxOMA3+0Gn9Zsn+lM/rTDXYBYO21g/bbN/vI+9ChtnYf2yzf7yPvR5QxvTPx90dloJOXa0OgPVp21sGXyyzf76PvR3++Vh/bLN/vI+9Hl6VdajUdHiQ3tDRJmbPTCAQUq6qxnyiPiz09L2nsivRtMg9U1Hxhz9O2f/rSvtp+MeXE3XNSGdhuBZvGO2e2zpKuitW6leOdX7IXL8D4np9O0dmJYWiSTu5xPxhc2/rOksqfKSdxmJHtMeapu1SlMVABYao3jVt8aeXN/SdmE5DCdIpMQBVSfWFMwHMKUnFjUUw4IvqQQ4nSiN+NPxj5N8SC7TZZbNlj4wGtlp2MFAIY727CwUIpL52knJUuURzagpiUlQp1vkc33GJjkbdDcKPQAvqQcp0v7afjCJ1/2dABXPlJByJWke0wGOT9CJq1S1ZrSQd4IYpU5DnLxi5RZHWqzWhJZ8LFm4KBfPcYHkpjjDkgkDaux/tUj/dR8Ym2S8Zc0PLmIWN6VA+yPN21NzKsk4oIdJ6SFZOk5dukXnJztTzSwg795YDuy+MaSdRtGaVug0WjauyS1FMy0yEKBYpVNSCDuIJcRLsV6SpwxSpiJid6FBQ70mBvt5s0i3yFWqzgGfK9MJ+mkV4FwKgxA5H7SUqmSno7s71yyJyiHk+NofHumF1VoSM1AdsJ+WI9dPeIr7celpkIjKG73/CNoq1Zm5UXPyxHrp7xH3y1Hrp+0IpkpGvvji8uHbBQWXcu1JUWSoE8C/sh6KW5x84fq7+I3xdQMpH0A/l+P63ZM/8ABmf1iDhAO/tAqPyqyBIJJlLyD/TG+BOmALCPLD4x8iVXLw/GLGybPzZgCgFdZDQpVwTUHpJccCdODFoTmhpMtLmtAwp+j1U99I2912BE0AqqBxSX98De7xzanwsH3pHtMb+4bzBQAokADcju6Knjiyxrs3ga6RdKAB0UnsPuMcn7MSV+kgd5H4x277xQpIDudPNYtbHOc10P4xy20bOjG3tyPSprmUtSFZh1Ep4gjPxjCcxarqtOFQKSdXdJSfpJIDGlOEei7MA3xin2y2WlWyzkLT00gmWoAOktoTodRR46cE5S6lo5pb6Albry5u1Y5ajhWErACssQqKcY1O0FxJtlkE9I+eQKZOpI9JBbNqkfnA7tMwoWULNUFsy9D10jc7H7TBU5MpUwpJSySSCHGhBbwO+OmWOqaJUr6Mxs7ehs09Khvy4d/ugwWoi0ypdoltiQOnmOjvcNk/GBttrs/MkLC8Ly1uy0F0v25dTUiy2D2n5qYmWsnCp88vZCzRtcojg/DGeVW1pUJCk1LHMOQmmHI5kue2B3Z7aULCgzpL5+TBV5VrnCJKVIScC1gp3JId0ly1RUNuMCRbgbuJjTC7gTLphQ2F2v5o4iSUkVBq4GeufXGzuXZ5Em0qmyGMiexA9UlyUwDLrty5fo7joCMu6nVBh5Ib5K0KkzC7dJPeabhHPki10i0zcTz0j4ewaw2PPnFCpicJPspHAviPD4R2RVI5nsRi8+VR1SdwGmn4wot5b4QhTakU4j7sMLJN1oaYfq+8cTFvFRdbYy3q+8bgIt4llo+gGf2gVEWuyN/wBFe7107xBzgH8v/wDmbL/or/rEC2MHV134qUpwS24FIpn6ucam0cpAUkoEvoGjF8tzpIrxOUYdtxfq/CFDV/ZCeNNjUmi9tt7SSRgC0uKnFR+GJ++Hrqv5gyl/zj7tYzYW35+5oUF8W7YHjTQcqN/cu1QxgB6Vbf3DMRr5V/dNNaLU7VyyGkBayTFDpJ6i35GLL+8KufCnwoSwAJLMN5Az1yjml6fvo1WT8no6zXmilaROm2pOAkGA5cXKBLBAmE4Rkcw3UoA9sbeTecibLC5cwsQ+lM80sCeyOfhKBTUWBvbOxc3bJpAOFaioPTPOM5z6krCkuCKiuvbBK25uxMyUZiVBRQXNATXjqOqBvzIrm/VHoYnyj2YzXFhY2Q23lWqV8mtSUnEGOIs5yBHGKXajZZVkUJiOnKJodRuCstd2bRh7OspZnpwHwgs7H7UItMkyLSygQ3SAq+nZvERxeN/oafJD2z18y7ZZzZ7QkKSd43agvQgwP9tthl2JYL4pUwnAtmds0q3KAbri2v66ZlinPKKuZNUk6D1aVLcI1dhvCVeMhdnWApg6SX6K6AEOK567ozTcHa0P7kB2zWZ1hLjPWsGTk4u9p1HYCrnM1YZZwN5Vzrk2lUtaDiSaABnOm+lR2QY9hbJzchSjUksD4Ucb/ZFZXydCXSNNai5o/j8YYfj4n70cS3Dw+7HSO3zwTHSlSo5z4q8v/wC0JWvj4/8AvC+b81+EcKT5eAY7df8AiH6u99R+8YuIqbtHzh+rx3jfFtEvZa0fQDf7QSv1my7uaXv9cboOJgWcsNwJtM2TUhSZa2LP9IZgxLko9spKwHEP+R98LMtvyJ7c4dvG51yFMtFN9fYNYZWkNTPzpGqdq0Jqj4ppr4D3Rxz5I+EJQnd574k3bYTNmoRWp0Z24Vgk67BKwhbD7KYpWJQzqWUB1UI3xiNqEgWlaRkmmY0g6XfYhLsqlEkNkaZltAKtAM2nkFFpmO7EuDSo0NI5cUm5dmktdFSC+m7X8IsLNfU2WClCy1c6s/XkeMR5CXcP0myJ/GFGQXZTjrSe6OtpPZkS0X5NwkElQPbTqeISFZOAez3iJU2xLkkCYggKYjqOWfsjsyzN26kdcKkgfYwiTr/4mJFmtZlqBFG3AivVHQlgB7APjEVS9whtJiQVdldpUWxCpc8OE4QHBD6MVP7YXfuz3yCdz9mBEmaBhY1St8RT1NUAnQ1gY3ReapEzEMjmBr40PGDTcF7yrbZFyVGhR0adIFs6ZaxxSg4v9G6aaF3jcMq12eVakf4qEAEipKW1AzKRpuJ3RfXHZAizICQz1prpvHveMBshe82xTzIm1QFEHe2/pEZwUCQAChsBHRZm7KQ4Lvsib6GSny//ALRwI4ee+FlXEd/4QjnGy8/yx1mB8rs8IQW/d8I6uc+/x+EJK+v+b4QAyXdf+IaAdHTrG6LeKa6j84aH0eO8etSLmIezSOjkDflStKUTZSlMwlqNQW9LUgED8oJMA7+0AprVZP8ASXv9cboiUeSopOuwe31e/PqFGSnIFJDPnR8/OsV5WPJI9sJII08B96Pio7j3CNIriqE3Z1SwPIPsjdcm1w84vGoVfcaM273xkrlsJmzXIdKfbBt2MuoSkglFAHy07Wjnz5K6RrCPku74kNLTKH1jTV6QJOUu5jLWiaKAjC7NUcTTsrBOVeAXNOIa0P5GJl8bKy7bZjLLBQqlTmh3Fqtv72jlxzqaKkviec02ZSukkHjQnxAiysa5iQMKgkZkkJJplXSLy9eT+1WeaUhKS2oI/wDLMdkMWe65y35wKSKZJA7dKR3fUX5MuLK22KXOYAlZGZowPZv64YVZWPT03lvb7o0K5gkpoCzMAAnxjMW22nEdKefRgjLkJqhM9bl9O/xeI+B9I+xnUbz+OTw4F5R0EDaEMHY8YvtlL2MmcOkUgmu6uRbLwissqAoMfDXdviKiaQaUPbSInG0NOg/SbHLtgTzqEhQoFJLUz0IJeL+5gmW8iow6F6dROkDPYnaoYUpVQjJ99HDF4KUkhZTODOAxLdYBjiVp9mr0cmpYkE5cdO+Gig+f/wBRItJ6Z86D92EDcfP8sdq0cr2MKQw/L70JKRuHa3xh5fD3/dhhT8fH7sMCVdA+cNB6OjbxuMXcU10J6Z+rx3jfFzEy2aR0fQC/7QigLVZP9Jej/TEHSAX/AGhB+tWQ7pK/6xEooFqSOHcIQuZWgB7vhHHPHuELCPNPhGiEbfk3sgWHITU6lPsMG6VZAizKKWFPDvjz1srfokK6RYA5uD2MzGCCnlNQqXgx0737HUG4vHnZItTbo6VTiuyff96Is0tCyA6pmh0aupjX7MXmJiAQXBGbU8IG+0d2TrXICkOAkEhGFJ7aNXSsK5K70V6Cn6NMh2VEZOPx5LwXt0wjbUWbEAoadfXkIFu0BKSSdN6M+1zBYvFOJLee1oEG21rRjMtI1oXPbRs9IWF2xPqJkLbbCTp2IaIoO88TVqdjQ7OszORXU+l4xCXNfo6PVh8Y9SCo5mx1PSLtlkGeHZkoAmndTPrh67pAzfsrmeqG7Sa/g9Y2IPpKsOTjPMxHmEkvXx90ThL+bBYueA8CYhht47WgYFjc00pVRwRUFnqBBr2JvfEEgsAoVGW98+J8YASZ5SXDFjvb2CN3sJtEpCw5GFwGdWdKsQBpHHli12awa0Ge0BlEbm3fGGQfNPvQ8mbzstMwZjPq7HyiOOzz/D5pGuOXKJhNU+zihw8B7cUIUrq8PjDoR59v0YbVJVxPYfgI0JZLuZTrP1eG8bou4pbmSQsu/on2jjF1Ey2aR0fQEuXq7lTbVZWyEpb/AGww7fdBtMDTlStsqVaLOua5ZCmSM/SD9VOqJui0Dixcn6lygoJ3OcsywHhluBL1h9PJl0XVMCHyCSSSBrlQN5rEu08p7JCUoCACfRAPXRRYknMngMoqJ+2sxTsvvAZmZqEEsOG6JbY6RU23Z4In8ziJINSaht7gNBV2T5OUCQCoqKi7EnUAZEHe+m7dAqVfOOcFM9QKvUauG1zgmbN7fJJCDRCOiBVyTmo0ow3cYJN12Crwam/7vTKSApsJDVANWoKg8acIG2yFnEq0KBYOT6LDU6OoeAg0WlCbTICVFitmIzCsw3ceyB2u5FotCwpLBOtCD0X6zpTeI55Y6To1jPvs18+2dAMcx6w07IE+0CPnFKU4Ud1eyhYVI743M614AU6gNTCKPWoOeYjBbV3onEGLhVXID0qKvTIFonBjpjnJUZq8bQQk5gbtR2RVWeXiLgPvpXvakP3janASG69Yfu+SB1kUHHdX3x6EUczLNC2RXICjH8PwiunK7aeqcuwiLWXJdLFiNS2vnjFfabMy2Y6Ow/HJo1aJHpLYfRA4sO4VismBlGh7/hFtKkAAUw9h9jeX4xBtpAUQ7U3Hjw8IGBHKeic+8mE2SapBdyCDvPxh1B7eFPfDCUGtPbGc1aGg+cm1887KwnduZwX9/mhi/WSCU7j4fa7e6BhyY20oXLqAFDCQ53+d1BwMFu8EOAsZZH3Zg6xy4vjJorIrVkMr3tTq96t8NsDoPD4QrHn5p2DdCQev+bz+UdRgybcyfnFUbo+8cBF5FJc/+Ir6vvG+LuIls1jo+gMcv/p2Y19FfV6Q3dfjBngO8vU/pWVDGqZhftESUB9CUk9Kg+qc4urFsyJg9Pq6PYzjKKNYO49x90P2W8lyz0VEfa7cxCkn4KRYWrZqdLqJSyMqOe2mnGE3XbzLV6vnc2YIjQXHf8wy1c4H/hPo6iMva7UozVKDjpEt+aolScumNqgx7K3+hfNIQBTCWSzuAwcjIMGrlmcw+yvXBMQ7PibpAClWCqg9TZsYBtwX2UFOF3WCHLZ0B1yLgQYrptKZtmSsAUSHFXASkcDv8Yh/EezEbSyjKLLauIuBkBSpzIzYVgc3laCSqh45DrjWbUWjCVuxUrJTqqH1xJ3dhjObP3P8onJltQ5+TWNIR6smTKuZZFiWJtcJLO9OIziXZUhYB1TqS/eGeDRb9hpcyyiTUAABJpmGrxgU3xcU2xTSiYkEaKDMQ9K6H2RrB0+yNiZCQK5P2NvJHW0LmoSqtHHEdlSM398MWe3gcO8eDd3aYVNnijENw3NUZeQI6LIO5BsSW3BQ+HdwcxX21IL17leET/lII3HPTtd/Om+EWhFczXqiRlRgHaPDxrCWYnMdUPzWFGo0NYWp58IhjRp9jb0KJgYkNX894rk4zbUweLptwnSmdyRmO96HPXjnrHmy7HCioFm4HqZz5qILuxV9FLJUSRTJqk5Z1/DDHHk+MrRtFclRrFpIJBemeZ9/XCWGrdo+MTbwSlQxpIfXiOwjR84gPr58H9sbwmpHLONE25Gxlm9HRt43RexSXOemX9XjvG+LuHLZpHR9AR5f5jWmyjXml6P9MQboCvLzYlLtNlKQ7Sl0f98HfuiSgSzUEFgKfUhQk6lORc9H8Kw/OkEKHRY9m7r4w6izEgAHEpgCKaaCtfO6GBJu6f0k6DMgJYEVxfSY90M3jIFVgAV0A7M1GJsiyJC0kVA0IHRyrU8O2Gr4nAIwDMnMFOhp4NELplt9Ea6SVzpaatlpk/DjBlum8k2eTgfNJoDmAzigffrvgYbGXYVLCgkkJUkqNHFc21YVP4wSbVcKubxy3FNKMlNCP4UtXUBJ0MRk+THHQP8AbS9EzV9CicgQ7Ea1IY5AiLPksQgzph1ADPWh3Rn7/krGLGHYqFd4ro7UIypDeyt8/Jp6V6Gh6o2WjOR6Elswy7h8Yi3rcku0IKJiQQfDq3R27baJksKSaEAiJYPn84syBBtLyfTLOSuV05baEOOGW4NweMlUGtCHfhvp5omPRk2U4rl2Rjdp+T+VPSVoSEzBuAr3FngXRSYJ0rINRnWp7tPJaHLSulEniPDNoTeFimSFlCxkc66O2QOpfuhEteIfDc43in4GLTGR1AkZN2wyZRI89usOWipz9kIKDm/shDEoJSaFuz3h41+zW1OFkqLcQx93tjFBdePUffD8lRAOb8GjHJFMqMmgxy9q1qKJMohUycWDKFH1Ibdv0eNpbLGJaU9I1ZLk5ljWpGo8YHvJlYAgics4pqgWBqUoyFMOaq60BFHMb2+7WhQlI6KjjGIEhwjCSSB3CMePFWin8nTHrjnjnlpJGJKaij1KSMiY0MZHYjpmdOo0yYpm3DCkCu5o10XCTkrZLjxdHIG3KldvOz5FHIQpqAn00hmPA+EEmBzynq+fs6XIdExjuJIAPfT+KKloFsDVusBRNKQHJeoSmmRAD6gPCbJZxieg0BYNWgBzo9Xi+n2VlEKCgC+IEpzzw+H8sdlWR1CmFOTuAzmrt+7w3Qr6KoiKu1KpZWPTBCWarh30GgEcmXAcIfN8IrkKJJoMnPiI2lju0KSFEOySwcOQCU4mzfr39UWNmuIFImfSQAp2HolySwT9LIp4RNlUY7Z2QZasBLZvwBSxKsqikFrZyUUITLU5BSkM2VC4+rQ0fUb4ydtugJIKHYYkHL1jk4yY/wBO6NEq/wCXZwnGSacHYBqDzUCsZ3bHpGY5RbskyJVcNcWEBWGhCWfIFhXqgLhbVHt/CNztxfsy0zVF2T9EOGZgBpmWyypGHAbUDt/KOmOjFhL5N9t0ow2ecTU9EmnZ3wWZSgagx5ekzylQUGcbh+Ma7ZzlInyFNNVjQreC6SwAOWVMoohqw7u/5RwpHkRQ3JtLLtCApB3aH3xdJmOMvZFEFHtJsnJtSekkYtFAB4FV/wCx82zEqHSRvrSDoovFVb7OmalSVpJFRruha7GpHn1ZcHEzjhUeEJQsMx+EXO1F1CzTlITQFyM8t0UK1EZPpu98O7RoJUoPT2xbXTZwouck6ULnc0VcsKepV4eMWSbcQlgw35e4P4xnIaNkna75MkkOVM2EqYPvNTT4RGuy+VzETJ0xWIupRJNUqOEDqSwpmKGMdPnFW+uQ46elGzs12mXLQmWGUpTAuGXgLpfcrFR9HrQRjkqMTSPbCRsBa6IlHSWpTg5jGkCmT56xuIGXJyXt1oamCSlAS4LMpKlDMnMwTYeNVEmez4wOOVBDzpBZ2QrdkVBJz0qPLQRjAp5X5pFps7Fvm1HtCwxfONYwc3xRDmodsxF/n5wEsFUx+iHLZqpqAB1vDVzpT0gQKpViKkgpI9LotnWlRUmG7QCsklWb6DcGL7wzg7yYckICVlbOS1KNTL6L5e2Nn6PLRmvV4zY3WhPNqSoglIwhQDPTVtQxHaBujbXDLeUk4QAAAhsw2actCDXV31gU3de3MvhQCDoTTJsgBo1eET0baT0pwp6NFBwS/SLu7UqBE+yy0V7vGbjau3S5UkqWynITh/eAy7AzwKL+2iXaFuyUswYABqAMOGesKtk1U301qOeZfMvrxiILuTx7x8I0h6KcSH6qDKua9KZPXqLt7PGK0OOpt5HujRzLoQXqqueW92y3wydnkesrw+Eae1yfgj3MDOplg5+4wtEscOz8I0A2fR6y/wCX4Qg7Oo9c9wgfpp+Q9zBnNmtpVWZVKpLP5Igv7O7QInoCkkF86D3QKJdwoGSlfy/CLq5rWbO2Cu96d+EQvaZFoHngwwSljQeEJn8PAfjGCTt2sZS0dpMLXt9MOcqX2FUP22T8EfWgQuU2QjBjY4gWJY9msDA108PjG12inKtjYlYQNE19pinRcKADUl9cm36wl6XIWvUQKIBtBTVgPF4clp3eexIHti6/QiW9JXh7CDCP0ElmKyfD3w/aTD3ECDdMvFaZQASSC9UtUVAJrq0bqRK+cSCkFKE/OJZiCouojcxANN5IyjN3fdaJSir0iQ1dKglm6otVW8krJFVggl9CkAiruKPXWOfL6LLLRrD1WNGx5KJ5VaZxL9KWVa6zEt9EaMG4QU4FHJKkfKpzDKSA38YMFiM3jeP4stTU+0cgX8qP+esnFB/+xLwUIGPKf/n7J9RZ7lPGmHqX8f8Ahnl+3+r/AExF7WYJmOn0VjEntz8YeuezhlqLPhUEvvAcn2d8JfnLP+9KP8qvgYkWGk1Mv1UKf6ykufcOyO5zf0uPlHIornfhlOYs59kHMBvTQQVdSw47qeMQrJJxrSNCa9WZ8Is7ItC5ixjfnQQ2EiuaavpGuabVV4M8UbTvyV13j51A/eA8cocWfny3rszaYmaOWBPzyAcwse2HUp/WW/7n/lFSdz/hKj8f6KvqzBMx0thXUNvBYjvhdx2YKWSrIBg4zUQWz3AE9kdJ5yVMGstRUPqk9L4wu7jhmSUccSutQYfytGPOX0uPk24r6vLwQLNIxqLlgASo8BnTw7Y++VEej0RoAB4kivbEywS6TxrgLdiq+yK2OjG+bafg55rilRYc0mbLUoAJmIqoJoFJydtCOEPXdKQuUUrYErZKtxwvnuMM3OplL3c2t+74tDaf8A/6g/pMYyUrcE/KNYtUpP8ADGZ0goUUqDEU/GJNsPQl5VQ9BriVEgH5RL/7qB9pPxERrWOhK+of6lRop8mlLasTgoptaHL0DFDMOgk0Gu+O3nNKVAJYdBJoBmQH0jl7Zo/00eyE30PnB9RH9MTj7cb/AGOfSl/BNlImnAoAKPorAau4tQvH12y2WoFqIVQh6jriNZldNLZ4h7RFlKI+UTtzTKe2DLcW1+v+ix1Kn5KyZaSQxZqaD2gQ+UlEtCk0xYnI3gsz+LQ1MWkhggJLirnLtiRYbakAomB0K70neDFytQTSJTTk02a3kpm4rVOJAfmQKBn6YrSCnAw5MrNzdsnpzHNAg8CsNBPjzPUNPJaO/AmoUzkDDlQmBNtsxUWAlTP6mGXFoJ8Bfl2ty5dps5QkEJkLUp9BziUv3kRniklL5aLyRbjSKC7LXza3IdJBBG+lPGFXdaQJwWssHJJ6wfj4RjRtWr1E6amPhtUr1E95j0Hlwu/2cSxZVX6NjLUlImHEHIIS3E1OW72xHkzcKgRmCD57IzA2nV6ie/8AGFp2mV6ie8/CGs+JJqxPDkb0bWYtHygLSoYMQUeG8Zb4RKmJFoxYk4ceJ+Dnhm+kZAbRlnwDvPHhDatqlA+gO+EsuJefFFPHk/Br7utfNzQVVSXCuou8ds1p+fSslhifqEY3+9yv+mPtQqXtUT9BPfD+rh/P6F9PKbJNq5ucVpIUHPak6RyfIQSTLWMJ+iosRwrmIyB2qLPgHf8AjCRtar1B3/jAsuJdph9LI+mjX86EJKUlyqhIybNh26wtxzLOHxgtq2FvbGP/AL2n1E/ajv8Aew+onvMV9bE/IliyLwaiTPUhQUksREy87UmYUlNOjUbi5J9sYtO1avUT3n4RKsl/KXVSAlO9zU7g/l6awTzYZS5NijiyqPFI1V5rCijCoFkJTnqBXSFXmErUClaD0UjNqgcYzKL9r6I63OQ7DpWFqvjgx7c60yGrRmsuNVUtFvHkd9bLmSRLOJwpQyCa10JPDdDl2TQFKKlAOlQc7zGcn32QHAB8jR+Ptj6w30Zi8KglIbPi7AVPVFyzY5J2xRxZIvRezJAAJxpVuAdzpqI+mSUmqVpYtQ0IpUNEcHuSWUQRSjg1oz794iGq2FwKVGrU/nMHusaX3f8Age3m39oSuS6ditc1skyEgPwWKwUYEfJCtXyuelYZQlZN++l9TBcjzssoylcdHbjjKMals4YEnLWpbkIUA9nJIwlyBNGRFKuQx0JOlS2YGfK0lOJBWpaUiUXKAMucS2MnJG/g/COabpWbRVs89zZCkKKVBiGcU6x2M3fHEpOQ4ec42m0EiQSTaVNMoVc16TkKPoksA4A4JwkelGOkAgggkF6EUI6myioy5ITVHxoM6017d8ds8orISlyVFgBmScgA+saW03zKXzxUFKUtdoKFKBJAmSwmUOxQNDlmIjzLyl/L5c5LiWmYhTAEEJBBICSRXh4xZJTYCQwfNgweraUL9URpshQqygHIcgjLs8I013X3KkAAqUoJmzVvhIBC7NzQ+kD6ZqxdqvFbeV6ImWaQgekgrxJq3SmKWGUVEEMWqHd6wAU7dfj8Ielgjf48Rui5s9vs6RL+bSVS0rSoKSGm4ku6myIXjSCKgYSMok/pCzJbCl0BaSUqQnEqXzSUlJKaPiBqGzCtWgAopVgmLSShClB6sCWYFW71QT/Cd0J+SLSWKFPWjHQkEs28EdkXOy20AsqypYKk0UEgj/EQrFKeuR6SD+7MVCrXfEpQmJlrXKaYDKX9Iy0ghlYS4ViJmbiVGACjEss7FsnY+2FJlqegJO4Anw85xobftBJnSVo6SDM500AKQVLQtAKcq4S6k+iTShIjpvCWZk9SVqHPSUIScJDKTzDgkadBVeqAChs9nxGuQzppud84nc4aNQCgz7MjvH80TZt4y1T0FYKkhCUrUwdaggp5xSSa9JqGpCRVzVSbfK5pSSkKmGWE48IGIhZOL0Xfm2DsCW4QAQrPIVMPQSVcBXew1zqnfQQtD0Fd2TUds8IyDfZMPybQjmQhRKFpmKWFAEhQUlAORDKThCgcmUzhoupe08sqeYk4DMmzGDYkLUeiUkZuzKTriBFRABk7bMVRwQDXI9oBarF4n3C4xFQ6JYGpoM9w3juhN726XNEnDXBKloUGNSlACqnokEuxDZ1i9uu8pKAVJSCgqmKR0QChJQpCUuM+lh3theAYzLnDCtQIfI5OXZn9td8Isq1GY6ckqSMQHonQliKP7IVKmJOETcSRiZWE1ZioYXajnjrF7Y0y0yzhUBLJTjKSSqtQxJorGzM/pKGjxjklxRcdm85PkBVstEwrBWUBJQkdFITgYuS5UdSaGCLA32CSBeE8Op+YTRTP6YYljmzB2gkQ8X2ins5Am5ZMZmtLQpZNlU4SchzyakPXXsJgswJuWiw4p0giaEKXKXKw4CpSklQKylsgAzndvhz12JbAnbZq5h5xbqKvpEHMDr0DRKtViTKRKJRi52VjxYiACStLBqdEgO/HKLraCw8zZ5MnDLOBcwKWgviIrkQCDhoX0w5RnpVqWlLBagkvQFk1YGg3inFqvDi010JoupmziSVgLLyhJWtwKSZktKlLAb6Ky38SYhTbkSJRmOaSJU5mGa5/NkZZAOesRBXbFEklRJICT0jUAABJ4BhTgI+F4zU/TUOjgZz6ALhLOzPVsneLETpdwy0qVziliWmTLmqUMIbGgKSgAg4ipZCQHGp0jlk2aBRZ1rWSJ0wS1hLPLxkc0S/rDGpiNANYrk3xOAIExYfCDWnRDIzOgLDdpnDUu8ZgLiYoElJJCjmj0Dn9HMHSAC3Rs6lblClslc5JBqrDJliYWws5OQGmcOWO5JcxKFGaZaVImF1B8K0KQnpEf/Gcaem3RrQ4S9NKt8xJDLUGXiDE0WWdQrmWDnVodNtWVF1EunCaj0XxEM+TtABYT7jwz0yJhwTClBdSgkYlIJCHPRAUrCAo0qN8QbDdeKZNQoKHNomqKclfNgkp4Glc2ZR0iMbcsKxYy7BLk1wgME1OQAHcIblWtSVY0qUFioUDUE5lxrnXjABeXVcYnkdFctJQVJZQOJpyJNMRo2LI5lNM4X+h8EkLCiZipq5YTl6ODJJ6RJxEndSKj9KTVE4lkjDhIyBSVBRSwDMVAK7IlLvmeRWav0sWf0+i6nNX6IrwEAFzO2cQha0rWpQEnnkqQzEApStLFw6ZmIUP0X1ogXKnnJKMbGZKSuqkjpKSChFSySSWClULioill3hMCcIWcLKSz0wqLrTrQkB+yHf0vN6Ixq6IwjgmjJoMh7oALC2WSWiQhYC8ZWtLKwsDLwEuAl8lNXdEu7LhRPlyFFSgOdwzs6SlLCELS41IKK6lJ1jOTrcooCSolLkgOcyzkOrMsHhpFuWAAFKGGgAOTKxhq+sx64AL+Rs+kkFc0yypE1TqcpC0TxJSFF3wlw6tItf0KJMsibzgUDJQpINQpaFTFanIpYZAvmIyPy6YroqWou4YkZKUFKHaqp3lou03koJ9NQCiHD6pGFHakUB0cQAWd53UUIPSClSlqQpqMH+bUUmpCmz0LgxBsE6YghCAo4mICQxOElQApUO8RrVa1qGDEo5BuOZLZ7z2xoxYDNkWdScEtUpBViTVagVtLCUorm9SRXFGU5LTLjZveTacDbrWFOmZhdSSHpiRh6WTjLfqYJ0C3ksuwS7VNmhQmCdJxY0AhD87VGEh8QNczBSh4/tCWz6BHyy9GfKmOejZ1pDP0SpYHOHCCoADIjVqiC2YFHLBZkKtMgqKUtImj5wkIUkqDpJAqxZWHUPBPQlsyMmQBJs5CkqLOEFKiVKUAFTStVSz4mZmZ6Rlr7ueUhLpmYVUaWXUT0lAkKTQM1X9hETryvvmZMkSjjEuZOwEjohLYeiSas57FAZiMgZlM6/keOsZ44vdlTaJ8mx40TVkkc2EnKhdQTVzpnDZsXohS0IKqgKLMDk5CSEvnXf2wuwrAkWl6OmWB184C2WbAwq81pnLExC0jElOJKixSpKQk55po4be0bW7JojC6l4piSyDKBKsWgBAOSa5jvhEqwFXOMUkS04iXNRiCaOK1Ii3kXklUyeQUh5AloK/pFPNpBL0chJNeER7AR+shSpYK5bCrJKucQohJFMgTCthSK6WadXkaRJt1lEtEpQU/OICsmZyoNxyhlUllFLgl6sSRpkdzvE29ZYUiSUrQcEkBQxdLEFLJGHN2Ih3QqKkvq/jFnbrm5rGVLOFOEJLekopSspAxZJBqdKb4r5snCWBBoC4qKjIk5cY0l92qVaVFBUlKpaU83MBGFQwDFLVuVidlcGOjDY0rKyxXIpaUqBS68WFLkElPpBjR/jDFmsqpkxKEB1KIAHWWBz0164trNeEpEqzhRBIVNfCoY0BTBKgHZ6OARXhEezqTJMxWJEwgYUMaHF0SoMygyXHAkQrYUiPIsKlTRLyUVYav6TszvlCVWPppQFpJUWcEsCSzFw4ruEXYtSF2qRPxJAWUKmh/RUk4VE7nYHjiiMCOfllZlsFgulmYKck4WDkP3CC2KiB+iJqp5kYfnAopLuwwuSXbJhEaz2BSgpQKQlGFySfpEhLMDmRGikXxL5yRMKmmlSETVFmwJUOk/7wwg/6fGK6wkBFoTilYlGXhCynCQFqJbE4NGL8YE2OkRbvsCllSsQAlkOS+pIBoDRx2ROtCFJVhUGaiqvrmCDu16t0IumalKbQFYCTgYPQsty2FqND94rCphWhTuKpJqnek0q2hFCIdsC/uq6kJUJktQnkYmIJCSBhCk4XxZLKX0VhI1iZb/m5chSZqFYVgEgKTiFSqUopfE59hfjibBeK5UxK01IBDEZhQI3RrLLaETk2RK1ABCBhSt5YKhNwqCVUYtQHeC4DiOacXZcWgh8lRwzrTKxUosJIAUkKIooDLLcKQTIGXJZgRNmykkqVhUtS2LLOJAKkqOYB6PWDBNjbF9pMtn0Bzlx2Vtdrn2Y2aRMmpRLWFYWYKKhvObQYzHCI0JPMczY69TZk2f5FaMIWVmiWJ0o9Ku9axXnk2vL9in9w+PZHquOwUB5RHJneZ/5Gd3D4x3/hjef7FO7k/ej1bHIAPKf/AAyvP9infZT96FjkzvKn6lOpwT96PVMfQAeVzyaXm7/Ip3cn70IPJlef7FO+yn70eq4+gEeUv+Gd5/sU77KfjC5XJreQLmxT/sp+Meqo60AHllXJteR/5Kf4fGOHk3vPSxT+4fej1PHIAo8uJ5Oby/Yp3cPvdsODk8vIv+pTu5I95j0/H0Owo8uzOTi8n/yU/sA+9DKuTS8/2Kd3D78eqI+gsKPL1l5N7yDvYp9WGmX2oUrk5vF1fqU59DhTWmXpdsen4+hDPLY5OLyf/JTmb1U/GLO9tkr0tHN4rFPeWjBVq1JdgzPrm5q9Y9Ix9CpMAR8jmztss9pmm1SZstHMhKMZoDzgUUpDltTlBehMKgA/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7174" name="Picture 6" descr="https://encrypted-tbn2.gstatic.com/images?q=tbn:ANd9GcQIr8aLztQpgbMOnK_dNLq-RslFYq094uo5vwwCo6nc4wP2Ivy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451" y="2273746"/>
            <a:ext cx="3886200" cy="4539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7530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8964488" cy="6201533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611560" y="982176"/>
            <a:ext cx="7560840" cy="48936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400" i="1" dirty="0"/>
              <a:t>Bože, ispuni mi dušu ljubavlju prema umijeću i svim živim bićima. Ne dopusti da u obavljanju mojeg umijeća na mene utječe želja za dobitkom ili stjecanjem slave, jer bi me neprijatelji istine i ljubavi prema ljudima mogli iskoristiti i odvratiti od plemenite zadaće da radim za dobrobit svoje djece. Daj mom srcu snagu da uvijek bude spremno služiti siromasima i bogatašima, prijateljima i neprijateljima, dobrima i zlima. Učini da u njima ne vidim nikoga doli čovjeka koji pati…Obdari me, Bože, milosrđem i strpljenjem prema tvrdoglavim i nasilnim bolesnicima. Učini da budem smjeran u svemu, ali nepokolebljiv u svojoj ljubavi prema znanosti.</a:t>
            </a:r>
            <a:endParaRPr lang="hr-HR" sz="2400" dirty="0"/>
          </a:p>
          <a:p>
            <a:r>
              <a:rPr lang="hr-HR" sz="2400" b="1" dirty="0"/>
              <a:t>Molitva </a:t>
            </a:r>
            <a:r>
              <a:rPr lang="hr-HR" sz="2400" b="1" dirty="0" err="1"/>
              <a:t>Mosesa</a:t>
            </a:r>
            <a:r>
              <a:rPr lang="hr-HR" sz="2400" b="1" dirty="0"/>
              <a:t> </a:t>
            </a:r>
            <a:r>
              <a:rPr lang="hr-HR" sz="2400" b="1" dirty="0" err="1"/>
              <a:t>Maimonidesa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3149639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043608" y="908720"/>
            <a:ext cx="6912768" cy="569386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800" i="1" dirty="0"/>
              <a:t>Prisežem pred svemogućim i vječnim Bogom da se u svom liječničkom radu nikada nisam udaljio od bilo čega što je na dobrobit nama i našem potomstvu: da nikad nisam nikoga varao, da me u mojim postupcima nikada nije vodilo osobno koristoljublje, da sam se uvijek trudio da radim na dobrobit svih ljudi….</a:t>
            </a:r>
          </a:p>
          <a:p>
            <a:r>
              <a:rPr lang="hr-HR" sz="2800" i="1" dirty="0"/>
              <a:t>Jednako odgovorno pružao sam pomoć svima: židovima, kršćanima i muslimanima. Nikada na mene nije utjecao društveni položaj bolesnika i uvijek sam podjednako odgovorno liječio siromahe i bogate…</a:t>
            </a:r>
            <a:endParaRPr lang="hr-HR" sz="2800" dirty="0"/>
          </a:p>
          <a:p>
            <a:r>
              <a:rPr lang="hr-HR" sz="2800" b="1" dirty="0"/>
              <a:t>Liječnička prisega </a:t>
            </a:r>
            <a:r>
              <a:rPr lang="hr-HR" sz="2800" b="1" dirty="0" err="1"/>
              <a:t>Amatusa</a:t>
            </a:r>
            <a:r>
              <a:rPr lang="hr-HR" sz="2800" b="1" dirty="0"/>
              <a:t> </a:t>
            </a:r>
            <a:r>
              <a:rPr lang="hr-HR" sz="2800" b="1" dirty="0" err="1"/>
              <a:t>Lusitanusa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111676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115616" y="908720"/>
            <a:ext cx="6912768" cy="569386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800" dirty="0"/>
              <a:t>- Sadržajno je orijentirana na svjedočenje ispravnog odnosa prema bolesnicima na kraju liječničke djelatnosti</a:t>
            </a:r>
          </a:p>
          <a:p>
            <a:r>
              <a:rPr lang="hr-HR" sz="2800" dirty="0"/>
              <a:t>- U noj se, uz polaganje računa na rad za dobrobit svih ljudi, odgovorno i brižno liječenje, govorenje istine, odgovarajuće propisivanje lijekova, čuvanje liječničke tajne, neizvršenja eutanazije, nečinjenje pobačaja, dolično vladanje u kući bolesnika, poštivanje propisa, prenošenje vještina liječenja učenicima.</a:t>
            </a:r>
          </a:p>
          <a:p>
            <a:r>
              <a:rPr lang="hr-HR" sz="2800" dirty="0"/>
              <a:t>- Nedolično ponašanje liječnika prema njemu su: varanje, koristoljublje, pohlepa….</a:t>
            </a:r>
          </a:p>
        </p:txBody>
      </p:sp>
    </p:spTree>
    <p:extLst>
      <p:ext uri="{BB962C8B-B14F-4D97-AF65-F5344CB8AC3E}">
        <p14:creationId xmlns:p14="http://schemas.microsoft.com/office/powerpoint/2010/main" val="1417553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hr-HR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Thomas</a:t>
            </a: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hr-HR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Perrcival</a:t>
            </a:r>
            <a:endParaRPr lang="hr-H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početkom 19. stoljeća napisao medicinsku etiku </a:t>
            </a:r>
            <a:r>
              <a:rPr lang="hr-HR" sz="2800" b="1" i="1" dirty="0"/>
              <a:t>Medical  ethics</a:t>
            </a:r>
            <a:endParaRPr lang="hr-HR" sz="2800" dirty="0"/>
          </a:p>
          <a:p>
            <a:r>
              <a:rPr lang="hr-HR" sz="2800" dirty="0"/>
              <a:t>koja je služila kao uzor za izradu kasnijih službenih etičkih kodeksa liječničkih društva</a:t>
            </a:r>
          </a:p>
          <a:p>
            <a:r>
              <a:rPr lang="hr-HR" sz="2800" dirty="0"/>
              <a:t>Kodeks je tiskan 1803.g.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1356A61-05F0-487F-8E6C-E766DF5CE3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http://johannes.library.manchester.ac.uk:8181/MediaManager/srvr?mediafile=/Size4/Manchester-1-NA/1040/r1835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17" y="1847411"/>
            <a:ext cx="4072639" cy="446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r-HR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20 stoljeće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1948. godine </a:t>
            </a:r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Ujedinjeni narodi donose</a:t>
            </a:r>
          </a:p>
          <a:p>
            <a:pPr algn="ctr">
              <a:buNone/>
            </a:pPr>
            <a:r>
              <a:rPr lang="hr-H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</a:t>
            </a:r>
            <a:r>
              <a:rPr lang="hr-HR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Opću deklaraciju o ljudskim pravima</a:t>
            </a:r>
          </a:p>
          <a:p>
            <a:endParaRPr lang="hr-HR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endParaRPr lang="hr-HR" dirty="0"/>
          </a:p>
        </p:txBody>
      </p:sp>
      <p:pic>
        <p:nvPicPr>
          <p:cNvPr id="10242" name="Picture 2" descr="http://www.dw.com/image/0,,2248562_4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4" y="2996952"/>
            <a:ext cx="3727577" cy="275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leanor Rooswelt dri opću deklaraciju o pravima čovjek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83968" y="5990158"/>
            <a:ext cx="3810000" cy="6961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Eleanor Roosevelt</a:t>
            </a:r>
            <a:endParaRPr lang="en-US" dirty="0"/>
          </a:p>
        </p:txBody>
      </p:sp>
      <p:pic>
        <p:nvPicPr>
          <p:cNvPr id="10246" name="Picture 6" descr="Opća deklaracija o ljudskim pravi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18" y="772989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US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Nurnberšk</a:t>
            </a:r>
            <a:r>
              <a:rPr lang="hr-HR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i</a:t>
            </a:r>
            <a:r>
              <a:rPr lang="en-U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kodeks</a:t>
            </a:r>
            <a:r>
              <a:rPr lang="hr-HR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1947.godine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Načela</a:t>
            </a:r>
            <a:r>
              <a:rPr lang="en-US" dirty="0"/>
              <a:t> </a:t>
            </a:r>
            <a:r>
              <a:rPr lang="en-US" dirty="0" err="1"/>
              <a:t>suvremene</a:t>
            </a:r>
            <a:r>
              <a:rPr lang="en-US" dirty="0"/>
              <a:t> </a:t>
            </a:r>
            <a:r>
              <a:rPr lang="en-US" dirty="0" err="1"/>
              <a:t>etike</a:t>
            </a:r>
            <a:r>
              <a:rPr lang="en-US" dirty="0"/>
              <a:t> u </a:t>
            </a:r>
            <a:r>
              <a:rPr lang="en-US" dirty="0" err="1"/>
              <a:t>istraživanjima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kodificirana</a:t>
            </a:r>
            <a:r>
              <a:rPr lang="en-US" dirty="0"/>
              <a:t> u </a:t>
            </a:r>
            <a:r>
              <a:rPr lang="en-US" dirty="0" err="1"/>
              <a:t>Nurnberškom</a:t>
            </a:r>
            <a:r>
              <a:rPr lang="en-US" dirty="0"/>
              <a:t> </a:t>
            </a:r>
            <a:r>
              <a:rPr lang="en-US" dirty="0" err="1"/>
              <a:t>kodeksu</a:t>
            </a:r>
            <a:r>
              <a:rPr lang="hr-HR" dirty="0"/>
              <a:t> </a:t>
            </a:r>
            <a:r>
              <a:rPr lang="en-US" dirty="0"/>
              <a:t>1947.godine </a:t>
            </a:r>
            <a:endParaRPr lang="hr-HR" dirty="0"/>
          </a:p>
          <a:p>
            <a:pPr>
              <a:lnSpc>
                <a:spcPct val="150000"/>
              </a:lnSpc>
            </a:pP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odgovor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nacistička</a:t>
            </a:r>
            <a:r>
              <a:rPr lang="en-US" dirty="0"/>
              <a:t> </a:t>
            </a:r>
            <a:r>
              <a:rPr lang="en-US" dirty="0" err="1"/>
              <a:t>medicinska</a:t>
            </a:r>
            <a:r>
              <a:rPr lang="en-US" dirty="0"/>
              <a:t> </a:t>
            </a:r>
            <a:r>
              <a:rPr lang="en-US" dirty="0" err="1"/>
              <a:t>istraživanja</a:t>
            </a:r>
            <a:r>
              <a:rPr lang="en-US" dirty="0"/>
              <a:t>, a </a:t>
            </a:r>
            <a:r>
              <a:rPr lang="en-US" dirty="0" err="1"/>
              <a:t>dodatno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proširena</a:t>
            </a:r>
            <a:r>
              <a:rPr lang="en-US" dirty="0"/>
              <a:t> u</a:t>
            </a:r>
            <a:r>
              <a:rPr lang="hr-HR" dirty="0"/>
              <a:t> </a:t>
            </a:r>
            <a:r>
              <a:rPr lang="en-US" dirty="0" err="1"/>
              <a:t>Helsinškoj</a:t>
            </a:r>
            <a:r>
              <a:rPr lang="en-US" dirty="0"/>
              <a:t> </a:t>
            </a:r>
            <a:r>
              <a:rPr lang="en-US" dirty="0" err="1"/>
              <a:t>deklaraciji</a:t>
            </a:r>
            <a:r>
              <a:rPr lang="en-US" dirty="0"/>
              <a:t> </a:t>
            </a:r>
            <a:r>
              <a:rPr lang="en-US" dirty="0" err="1"/>
              <a:t>Svjetskog</a:t>
            </a:r>
            <a:r>
              <a:rPr lang="en-US" dirty="0"/>
              <a:t> </a:t>
            </a:r>
            <a:r>
              <a:rPr lang="en-US" dirty="0" err="1"/>
              <a:t>liječničkog</a:t>
            </a:r>
            <a:r>
              <a:rPr lang="en-US" dirty="0"/>
              <a:t> </a:t>
            </a:r>
            <a:r>
              <a:rPr lang="en-US" dirty="0" err="1"/>
              <a:t>udruženja</a:t>
            </a:r>
            <a:r>
              <a:rPr lang="en-US" dirty="0"/>
              <a:t> 1964.godine.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Pitanja</a:t>
            </a:r>
            <a:r>
              <a:rPr lang="en-US" dirty="0"/>
              <a:t> </a:t>
            </a:r>
            <a:r>
              <a:rPr lang="en-US" dirty="0" err="1"/>
              <a:t>učinkovitosti</a:t>
            </a:r>
            <a:r>
              <a:rPr lang="en-US" dirty="0"/>
              <a:t> </a:t>
            </a:r>
            <a:r>
              <a:rPr lang="en-US" dirty="0" err="1"/>
              <a:t>postojeće</a:t>
            </a:r>
            <a:r>
              <a:rPr lang="en-US" dirty="0"/>
              <a:t> regulative </a:t>
            </a:r>
            <a:r>
              <a:rPr lang="en-US" dirty="0" err="1"/>
              <a:t>pojavila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raznih</a:t>
            </a:r>
            <a:r>
              <a:rPr lang="en-US" dirty="0"/>
              <a:t> </a:t>
            </a:r>
            <a:r>
              <a:rPr lang="en-US" dirty="0" err="1"/>
              <a:t>etičkih</a:t>
            </a:r>
            <a:r>
              <a:rPr lang="en-US" dirty="0"/>
              <a:t> </a:t>
            </a:r>
            <a:r>
              <a:rPr lang="en-US" dirty="0" err="1"/>
              <a:t>problema</a:t>
            </a:r>
            <a:r>
              <a:rPr lang="en-US" dirty="0"/>
              <a:t> u</a:t>
            </a:r>
            <a:r>
              <a:rPr lang="hr-HR" dirty="0"/>
              <a:t> </a:t>
            </a:r>
            <a:r>
              <a:rPr lang="en-US" dirty="0" err="1"/>
              <a:t>postojećim</a:t>
            </a:r>
            <a:r>
              <a:rPr lang="en-US" dirty="0"/>
              <a:t> </a:t>
            </a:r>
            <a:r>
              <a:rPr lang="en-US" dirty="0" err="1"/>
              <a:t>istraživanjima</a:t>
            </a:r>
            <a:r>
              <a:rPr lang="en-US" dirty="0"/>
              <a:t>. Ta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 </a:t>
            </a:r>
            <a:r>
              <a:rPr lang="en-US" dirty="0" err="1"/>
              <a:t>dovela</a:t>
            </a:r>
            <a:r>
              <a:rPr lang="en-US" dirty="0"/>
              <a:t> do </a:t>
            </a:r>
            <a:r>
              <a:rPr lang="en-US" dirty="0" err="1"/>
              <a:t>revizije</a:t>
            </a:r>
            <a:r>
              <a:rPr lang="en-US" dirty="0"/>
              <a:t> </a:t>
            </a:r>
            <a:r>
              <a:rPr lang="en-US" dirty="0" err="1"/>
              <a:t>Helsinške</a:t>
            </a:r>
            <a:r>
              <a:rPr lang="en-US" dirty="0"/>
              <a:t> </a:t>
            </a:r>
            <a:r>
              <a:rPr lang="en-US" dirty="0" err="1"/>
              <a:t>deklaracije</a:t>
            </a:r>
            <a:r>
              <a:rPr lang="hr-HR" dirty="0"/>
              <a:t> </a:t>
            </a:r>
            <a:r>
              <a:rPr lang="nn-NO" dirty="0"/>
              <a:t>1975.godine, koja uvodi uvjet formalne neovisne evaluacije protokola istraživanja od</a:t>
            </a:r>
            <a:r>
              <a:rPr lang="hr-HR" dirty="0"/>
              <a:t>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etičkih</a:t>
            </a:r>
            <a:r>
              <a:rPr lang="en-US" dirty="0"/>
              <a:t> </a:t>
            </a:r>
            <a:r>
              <a:rPr lang="en-US" dirty="0" err="1"/>
              <a:t>odbora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66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39100E-D2A2-40A7-86AC-4DDFC9A71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2" y="26064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r-HR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Povijest razvitka propisa o </a:t>
            </a:r>
            <a:br>
              <a:rPr lang="hr-HR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hr-HR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liječničkoj odgovornosti</a:t>
            </a:r>
            <a:endParaRPr lang="hr-HR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36ADDDBF-C46F-4449-B5B5-7C7B52182C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643829"/>
              </p:ext>
            </p:extLst>
          </p:nvPr>
        </p:nvGraphicFramePr>
        <p:xfrm>
          <a:off x="628650" y="2113716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EDE99002-B914-4319-A1A7-629C9CADB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3818" y="123400"/>
            <a:ext cx="1783110" cy="172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6" y="188640"/>
            <a:ext cx="9074908" cy="150204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Svjetska liječnička udruga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&amp;</a:t>
            </a:r>
            <a:b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Ženevsku deklaraciju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hr-HR" dirty="0">
                <a:solidFill>
                  <a:prstClr val="black"/>
                </a:solidFill>
              </a:rPr>
              <a:t> </a:t>
            </a:r>
            <a:endParaRPr lang="hr-HR" b="1" i="1" dirty="0">
              <a:solidFill>
                <a:prstClr val="black"/>
              </a:solidFill>
            </a:endParaRPr>
          </a:p>
          <a:p>
            <a:pPr lvl="0">
              <a:buNone/>
            </a:pPr>
            <a:r>
              <a:rPr lang="hr-HR" sz="2800" dirty="0">
                <a:solidFill>
                  <a:prstClr val="black"/>
                </a:solidFill>
              </a:rPr>
              <a:t>   - u kojoj su ponovno potvrđena načela Hipokratove etike</a:t>
            </a:r>
          </a:p>
          <a:p>
            <a:pPr lvl="0">
              <a:buFontTx/>
              <a:buChar char="-"/>
            </a:pPr>
            <a:r>
              <a:rPr lang="hr-HR" sz="2800" b="1" dirty="0">
                <a:solidFill>
                  <a:srgbClr val="FF0000"/>
                </a:solidFill>
              </a:rPr>
              <a:t>Posljednja dva desetljeća SZO </a:t>
            </a:r>
          </a:p>
          <a:p>
            <a:pPr lvl="0">
              <a:buFontTx/>
              <a:buChar char="-"/>
            </a:pPr>
            <a:r>
              <a:rPr lang="hr-HR" sz="2800" dirty="0">
                <a:solidFill>
                  <a:prstClr val="black"/>
                </a:solidFill>
              </a:rPr>
              <a:t>prepoznaju novonastale etičke probleme te donose niz deklaracija, rezolucija, stavova i preporuka koje su na etičkoj razini obvezatne za sva nacionalna liječnička udruženja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7570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83E61-5D8C-4363-A747-C66A61AF7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r-H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/>
              </a:rPr>
              <a:t>MEDICINA U MEZOPOTAMIJI</a:t>
            </a:r>
            <a:endParaRPr lang="hr-H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3862B443-2831-493A-971C-997EF957CD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27865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83FD2D1B-7194-44ED-B31D-A669A245A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365125"/>
            <a:ext cx="242388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88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ED8E65-26E0-4705-A8DF-019739C43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E5433A-C977-4C19-B065-53867D461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C094675-32FF-49B2-BE7A-79B369245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8189" cy="6813376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6DBC25C5-0A4A-4E3A-9C06-FAB37DB67A88}"/>
              </a:ext>
            </a:extLst>
          </p:cNvPr>
          <p:cNvSpPr/>
          <p:nvPr/>
        </p:nvSpPr>
        <p:spPr>
          <a:xfrm>
            <a:off x="34761" y="4725144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r-HR" sz="2000" b="1" dirty="0"/>
              <a:t>Babilonci su  koristili kanabis za umanjivanje bolova, mak za uspavljivanje i omamljivanje bolesnika</a:t>
            </a:r>
          </a:p>
          <a:p>
            <a:pPr marL="342900" indent="-342900">
              <a:buFontTx/>
              <a:buChar char="-"/>
            </a:pPr>
            <a:r>
              <a:rPr lang="hr-HR" sz="2000" dirty="0"/>
              <a:t>određivali su koji dio tijela treba operirati na način da su bolesnika namazali glinom</a:t>
            </a:r>
          </a:p>
          <a:p>
            <a:pPr marL="342900" indent="-342900">
              <a:buFontTx/>
              <a:buChar char="-"/>
            </a:pPr>
            <a:r>
              <a:rPr lang="hr-HR" sz="2000" dirty="0"/>
              <a:t> te onaj dio tijela na kojemu se glina najprije stvrdnula su operirali</a:t>
            </a:r>
          </a:p>
          <a:p>
            <a:pPr marL="342900" indent="-342900">
              <a:buFontTx/>
              <a:buChar char="-"/>
            </a:pPr>
            <a:r>
              <a:rPr lang="hr-HR" sz="2000" dirty="0"/>
              <a:t> glina bi se prvo stvrdnula na mjestu gdje je najviša tjelesna temperatura u organizmu stoga to i nije bila toliko nerazumna metoda</a:t>
            </a:r>
          </a:p>
        </p:txBody>
      </p:sp>
    </p:spTree>
    <p:extLst>
      <p:ext uri="{BB962C8B-B14F-4D97-AF65-F5344CB8AC3E}">
        <p14:creationId xmlns:p14="http://schemas.microsoft.com/office/powerpoint/2010/main" val="3165746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8F129A-BCA6-422C-807D-845C132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Hamurabijev</a:t>
            </a:r>
            <a:r>
              <a:rPr lang="hr-H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 zakonik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EDC2F24-E39A-4061-A74A-26AA763AD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65684"/>
            <a:ext cx="3886200" cy="4351338"/>
          </a:xfrm>
        </p:spPr>
        <p:txBody>
          <a:bodyPr>
            <a:noAutofit/>
          </a:bodyPr>
          <a:lstStyle/>
          <a:p>
            <a:r>
              <a:rPr lang="hr-HR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Hamurabi</a:t>
            </a:r>
            <a:r>
              <a:rPr lang="hr-HR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je rođen oko 1810. godine prije Krista u mezopotamskom gradu-državi Babilonu</a:t>
            </a:r>
          </a:p>
          <a:p>
            <a:r>
              <a:rPr lang="hr-HR" sz="2000" dirty="0">
                <a:solidFill>
                  <a:srgbClr val="C00000"/>
                </a:solidFill>
              </a:rPr>
              <a:t>zakonik se  sastoji se od 282 zakona </a:t>
            </a:r>
            <a:r>
              <a:rPr lang="hr-HR" sz="2000" dirty="0"/>
              <a:t>kojima se reguliraju pitanja iz područja  trgovine, plaća, prodaje robova, posvajanja djece, sklapanja i razvoda braka te propisuju kazne za počinjenje kaznenih djela</a:t>
            </a:r>
          </a:p>
          <a:p>
            <a:r>
              <a:rPr lang="hr-HR" sz="2000" dirty="0"/>
              <a:t>Kazne su drakonske, najčešće odsijecanje dijelova tijela</a:t>
            </a:r>
          </a:p>
          <a:p>
            <a:r>
              <a:rPr lang="hr-HR" sz="2000" dirty="0"/>
              <a:t>Primjenjivan je princip oko za oko, zub za zub</a:t>
            </a:r>
          </a:p>
          <a:p>
            <a:r>
              <a:rPr lang="hr-HR" sz="2000" dirty="0"/>
              <a:t>Kazne su varirale i prema staležu žrtve i počinitelja djela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F76EF90-24B7-4C8E-9DDD-F37D3E85DD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19841" y="1556792"/>
            <a:ext cx="3263503" cy="4351338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BB7D3DD-CBB3-4B48-B760-5FA8CB7DE392}"/>
              </a:ext>
            </a:extLst>
          </p:cNvPr>
          <p:cNvSpPr/>
          <p:nvPr/>
        </p:nvSpPr>
        <p:spPr>
          <a:xfrm>
            <a:off x="5251847" y="5908130"/>
            <a:ext cx="3263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/>
              <a:t>Uklesani su u stelu od bazalta mase četiri tone, koja je pronađena 1901., a danas se čuva u Louvreu u Parizu</a:t>
            </a:r>
          </a:p>
        </p:txBody>
      </p:sp>
    </p:spTree>
    <p:extLst>
      <p:ext uri="{BB962C8B-B14F-4D97-AF65-F5344CB8AC3E}">
        <p14:creationId xmlns:p14="http://schemas.microsoft.com/office/powerpoint/2010/main" val="3016846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7886700" cy="132556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Iz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Hamurabijevog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zakonika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br>
              <a:rPr lang="hr-H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koji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se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čuva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u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Lurvu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:</a:t>
            </a:r>
            <a:b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</a:b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Svitak: vodoravno 2">
            <a:extLst>
              <a:ext uri="{FF2B5EF4-FFF2-40B4-BE49-F238E27FC236}">
                <a16:creationId xmlns:a16="http://schemas.microsoft.com/office/drawing/2014/main" id="{52DBA3DA-E020-485B-B956-A83E18F287C0}"/>
              </a:ext>
            </a:extLst>
          </p:cNvPr>
          <p:cNvSpPr/>
          <p:nvPr/>
        </p:nvSpPr>
        <p:spPr>
          <a:xfrm>
            <a:off x="789756" y="1124745"/>
            <a:ext cx="7742684" cy="540060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>
                <a:solidFill>
                  <a:schemeClr val="tx1"/>
                </a:solidFill>
              </a:rPr>
              <a:t>„Ko </a:t>
            </a:r>
            <a:r>
              <a:rPr lang="en-US" b="1" i="1" dirty="0" err="1">
                <a:solidFill>
                  <a:schemeClr val="tx1"/>
                </a:solidFill>
              </a:rPr>
              <a:t>ozlijedi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nekog</a:t>
            </a:r>
            <a:r>
              <a:rPr lang="en-US" b="1" i="1" dirty="0">
                <a:solidFill>
                  <a:schemeClr val="tx1"/>
                </a:solidFill>
              </a:rPr>
              <a:t> u </a:t>
            </a:r>
            <a:r>
              <a:rPr lang="en-US" b="1" i="1" dirty="0" err="1">
                <a:solidFill>
                  <a:schemeClr val="tx1"/>
                </a:solidFill>
              </a:rPr>
              <a:t>tučnjavi</a:t>
            </a:r>
            <a:r>
              <a:rPr lang="en-US" b="1" i="1" dirty="0">
                <a:solidFill>
                  <a:schemeClr val="tx1"/>
                </a:solidFill>
              </a:rPr>
              <a:t> mora </a:t>
            </a:r>
            <a:r>
              <a:rPr lang="en-US" b="1" i="1" dirty="0" err="1">
                <a:solidFill>
                  <a:schemeClr val="tx1"/>
                </a:solidFill>
              </a:rPr>
              <a:t>platiti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liječnika</a:t>
            </a:r>
            <a:r>
              <a:rPr lang="en-US" b="1" i="1" dirty="0">
                <a:solidFill>
                  <a:schemeClr val="tx1"/>
                </a:solidFill>
              </a:rPr>
              <a:t>.“</a:t>
            </a:r>
            <a:endParaRPr lang="hr-HR" b="1" i="1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chemeClr val="tx1"/>
                </a:solidFill>
              </a:rPr>
              <a:t>„</a:t>
            </a:r>
            <a:r>
              <a:rPr lang="en-US" b="1" i="1" dirty="0" err="1">
                <a:solidFill>
                  <a:schemeClr val="tx1"/>
                </a:solidFill>
              </a:rPr>
              <a:t>Liječnik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koji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izliječi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prelomljeni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ud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treba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dobiti</a:t>
            </a:r>
            <a:r>
              <a:rPr lang="en-US" b="1" i="1" dirty="0">
                <a:solidFill>
                  <a:schemeClr val="tx1"/>
                </a:solidFill>
              </a:rPr>
              <a:t> pet </a:t>
            </a:r>
            <a:r>
              <a:rPr lang="en-US" b="1" i="1" dirty="0" err="1">
                <a:solidFill>
                  <a:schemeClr val="tx1"/>
                </a:solidFill>
              </a:rPr>
              <a:t>srebrnjaka</a:t>
            </a:r>
            <a:r>
              <a:rPr lang="en-US" b="1" i="1" dirty="0">
                <a:solidFill>
                  <a:schemeClr val="tx1"/>
                </a:solidFill>
              </a:rPr>
              <a:t>“</a:t>
            </a:r>
            <a:endParaRPr lang="hr-HR" b="1" i="1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chemeClr val="tx1"/>
                </a:solidFill>
              </a:rPr>
              <a:t>„</a:t>
            </a:r>
            <a:r>
              <a:rPr lang="en-US" b="1" i="1" dirty="0" err="1">
                <a:solidFill>
                  <a:schemeClr val="tx1"/>
                </a:solidFill>
              </a:rPr>
              <a:t>Ako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liječnik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nekog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operira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nožem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neka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dobije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deset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srebrnjaka</a:t>
            </a:r>
            <a:r>
              <a:rPr lang="en-US" b="1" i="1" dirty="0">
                <a:solidFill>
                  <a:schemeClr val="tx1"/>
                </a:solidFill>
              </a:rPr>
              <a:t>, a </a:t>
            </a:r>
            <a:r>
              <a:rPr lang="en-US" b="1" i="1" dirty="0" err="1">
                <a:solidFill>
                  <a:schemeClr val="tx1"/>
                </a:solidFill>
              </a:rPr>
              <a:t>ako</a:t>
            </a:r>
            <a:r>
              <a:rPr lang="en-US" b="1" i="1" dirty="0">
                <a:solidFill>
                  <a:schemeClr val="tx1"/>
                </a:solidFill>
              </a:rPr>
              <a:t> je </a:t>
            </a:r>
            <a:r>
              <a:rPr lang="en-US" b="1" i="1" dirty="0" err="1">
                <a:solidFill>
                  <a:schemeClr val="tx1"/>
                </a:solidFill>
              </a:rPr>
              <a:t>pacijent</a:t>
            </a:r>
            <a:r>
              <a:rPr lang="en-US" b="1" i="1" dirty="0">
                <a:solidFill>
                  <a:schemeClr val="tx1"/>
                </a:solidFill>
              </a:rPr>
              <a:t> rob </a:t>
            </a:r>
            <a:r>
              <a:rPr lang="en-US" b="1" i="1" dirty="0" err="1">
                <a:solidFill>
                  <a:schemeClr val="tx1"/>
                </a:solidFill>
              </a:rPr>
              <a:t>neka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njegov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gospodar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plati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liječniku</a:t>
            </a:r>
            <a:r>
              <a:rPr lang="en-US" b="1" i="1" dirty="0">
                <a:solidFill>
                  <a:schemeClr val="tx1"/>
                </a:solidFill>
              </a:rPr>
              <a:t> pet </a:t>
            </a:r>
            <a:r>
              <a:rPr lang="en-US" b="1" i="1" dirty="0" err="1">
                <a:solidFill>
                  <a:schemeClr val="tx1"/>
                </a:solidFill>
              </a:rPr>
              <a:t>srebrnjaka</a:t>
            </a:r>
            <a:r>
              <a:rPr lang="en-US" b="1" i="1" dirty="0">
                <a:solidFill>
                  <a:schemeClr val="tx1"/>
                </a:solidFill>
              </a:rPr>
              <a:t>“</a:t>
            </a:r>
            <a:endParaRPr lang="hr-HR" b="1" i="1" dirty="0">
              <a:solidFill>
                <a:schemeClr val="tx1"/>
              </a:solidFill>
            </a:endParaRPr>
          </a:p>
          <a:p>
            <a:r>
              <a:rPr lang="en-US" b="1" i="1" dirty="0">
                <a:solidFill>
                  <a:schemeClr val="tx1"/>
                </a:solidFill>
              </a:rPr>
              <a:t>„</a:t>
            </a:r>
            <a:r>
              <a:rPr lang="en-US" b="1" i="1" dirty="0" err="1">
                <a:solidFill>
                  <a:schemeClr val="tx1"/>
                </a:solidFill>
              </a:rPr>
              <a:t>Ako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pacijent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umre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krivnjom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liječnika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ili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izgubi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oko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treba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liječniku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odrezati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obje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ruke</a:t>
            </a:r>
            <a:r>
              <a:rPr lang="hr-HR" b="1" i="1" dirty="0">
                <a:solidFill>
                  <a:schemeClr val="tx1"/>
                </a:solidFill>
              </a:rPr>
              <a:t>. 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Ako</a:t>
            </a:r>
            <a:r>
              <a:rPr lang="en-US" b="1" i="1" dirty="0">
                <a:solidFill>
                  <a:schemeClr val="tx1"/>
                </a:solidFill>
              </a:rPr>
              <a:t> je </a:t>
            </a:r>
            <a:r>
              <a:rPr lang="en-US" b="1" i="1" dirty="0" err="1">
                <a:solidFill>
                  <a:schemeClr val="tx1"/>
                </a:solidFill>
              </a:rPr>
              <a:t>bolesnik</a:t>
            </a:r>
            <a:r>
              <a:rPr lang="en-US" b="1" i="1" dirty="0">
                <a:solidFill>
                  <a:schemeClr val="tx1"/>
                </a:solidFill>
              </a:rPr>
              <a:t> bio rob </a:t>
            </a:r>
            <a:r>
              <a:rPr lang="en-US" b="1" i="1" dirty="0" err="1">
                <a:solidFill>
                  <a:schemeClr val="tx1"/>
                </a:solidFill>
              </a:rPr>
              <a:t>liječnik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ga</a:t>
            </a:r>
            <a:r>
              <a:rPr lang="en-US" b="1" i="1" dirty="0">
                <a:solidFill>
                  <a:schemeClr val="tx1"/>
                </a:solidFill>
              </a:rPr>
              <a:t> mora </a:t>
            </a:r>
            <a:r>
              <a:rPr lang="en-US" b="1" i="1" dirty="0" err="1">
                <a:solidFill>
                  <a:schemeClr val="tx1"/>
                </a:solidFill>
              </a:rPr>
              <a:t>nadoknaditi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drugim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robom</a:t>
            </a:r>
            <a:r>
              <a:rPr lang="en-US" b="1" i="1" dirty="0">
                <a:solidFill>
                  <a:schemeClr val="tx1"/>
                </a:solidFill>
              </a:rPr>
              <a:t>.“</a:t>
            </a:r>
            <a:endParaRPr lang="hr-HR" b="1" i="1" dirty="0">
              <a:solidFill>
                <a:schemeClr val="tx1"/>
              </a:solidFill>
            </a:endParaRPr>
          </a:p>
          <a:p>
            <a:r>
              <a:rPr lang="hr-HR" b="1" dirty="0">
                <a:solidFill>
                  <a:schemeClr val="tx1"/>
                </a:solidFill>
              </a:rPr>
              <a:t>„Ako čovjek počini razbojstvo i bude uhvaćen, neka se ubije”</a:t>
            </a:r>
          </a:p>
          <a:p>
            <a:r>
              <a:rPr lang="hr-HR" b="1" dirty="0">
                <a:solidFill>
                  <a:schemeClr val="tx1"/>
                </a:solidFill>
              </a:rPr>
              <a:t>„Ako graditelj čovjeku sagradi kuću, ne uradi je čvrsto i kuća se koju je sagradio sruši, pa usmrti vlasnika kuće, taj graditelj da se ubije”</a:t>
            </a:r>
          </a:p>
          <a:p>
            <a:r>
              <a:rPr lang="hr-HR" b="1" dirty="0">
                <a:solidFill>
                  <a:schemeClr val="tx1"/>
                </a:solidFill>
              </a:rPr>
              <a:t>„Ako sin udari oca neka mu se odsiječe ruka”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39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111FA880-8B03-4EC4-8A52-F5BAFA18A90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35088633"/>
              </p:ext>
            </p:extLst>
          </p:nvPr>
        </p:nvGraphicFramePr>
        <p:xfrm>
          <a:off x="323528" y="836712"/>
          <a:ext cx="8388424" cy="4836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2607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</TotalTime>
  <Words>2915</Words>
  <Application>Microsoft Office PowerPoint</Application>
  <PresentationFormat>Prikaz na zaslonu (4:3)</PresentationFormat>
  <Paragraphs>191</Paragraphs>
  <Slides>40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Office Theme</vt:lpstr>
      <vt:lpstr> Počeci medicinske etike i deontologije   Najstariji liječnici                    vračevi, šamani </vt:lpstr>
      <vt:lpstr>PowerPoint prezentacija</vt:lpstr>
      <vt:lpstr>PowerPoint prezentacija</vt:lpstr>
      <vt:lpstr>Povijest razvitka propisa o  liječničkoj odgovornosti</vt:lpstr>
      <vt:lpstr>MEDICINA U MEZOPOTAMIJI</vt:lpstr>
      <vt:lpstr>PowerPoint prezentacija</vt:lpstr>
      <vt:lpstr>Hamurabijev zakonik</vt:lpstr>
      <vt:lpstr>Iz Hamurabijevog zakonika  koji se čuva u Lurvu: </vt:lpstr>
      <vt:lpstr>PowerPoint prezentacija</vt:lpstr>
      <vt:lpstr>Grčka medicina</vt:lpstr>
      <vt:lpstr> Prema biografskim podacima, Hipokrat je živio  od 460. do 356. g. pr. Kr. </vt:lpstr>
      <vt:lpstr>Glavno dostignuće Hipokrita nije u nekom određenom otkriću ili lijeku</vt:lpstr>
      <vt:lpstr>-  njegovi opisi su tako vjerni da i danas mogu poslužiti kao uzor -  lice bolesnika koji umire- klasični simptom još i danas se naziva "facies Hipocratica"  </vt:lpstr>
      <vt:lpstr>Prema Hipokritovoj medicinskoj tradiciji  najvažnije sredstvo protiv bolesti je  uzdržanost i zdrav način života</vt:lpstr>
      <vt:lpstr>Hipokratovi citati</vt:lpstr>
      <vt:lpstr>PowerPoint prezentacija</vt:lpstr>
      <vt:lpstr> Hipokratova etika- postavio  temelj liječničke etike  </vt:lpstr>
      <vt:lpstr>Corpus Hipocraticum-  zbirka medicinskih zapisa</vt:lpstr>
      <vt:lpstr> Prvi  poznati kodeks liječničke etike</vt:lpstr>
      <vt:lpstr>PowerPoint prezentacija</vt:lpstr>
      <vt:lpstr>PowerPoint prezentacija</vt:lpstr>
      <vt:lpstr>PowerPoint prezentacija</vt:lpstr>
      <vt:lpstr>Originalna Hipokratova zakletva sadrži sljedeće najvažnije principe :</vt:lpstr>
      <vt:lpstr>U skladu s Hipokratovom zakletvom razvila su se dva trajno važeća načela:</vt:lpstr>
      <vt:lpstr>Drugo načelo glasi:  Voluntas aegroti suprema lex -  Volja bolesnika vrhovni je zakon</vt:lpstr>
      <vt:lpstr>Ženevska deklaracija</vt:lpstr>
      <vt:lpstr>Originalna Ženevska deklaracija glasi</vt:lpstr>
      <vt:lpstr>PowerPoint prezentacija</vt:lpstr>
      <vt:lpstr>Rimska liječnička etika</vt:lpstr>
      <vt:lpstr>Zasluga Rimljana je u vrlo jakom javnom zdravstvu i medicinskom zakonodavstvu</vt:lpstr>
      <vt:lpstr>PowerPoint prezentacija</vt:lpstr>
      <vt:lpstr>Uz Hipokratovu prisegu još dva teksta spadaju među najpoznatija medicinsko-etička teksta u povijesti  To su:    1. Zakletva ( molitva) Mosesa Maimonidesa židovski      filozof i liječnik i 2. Zakletva Amatusa Lusitanusa</vt:lpstr>
      <vt:lpstr>  Molitva Mosesa Maimonidesa Molitvom se traži pomoć za uspostavljanje odnosa prema bolesniku i obitelji oboljelog   </vt:lpstr>
      <vt:lpstr>PowerPoint prezentacija</vt:lpstr>
      <vt:lpstr>PowerPoint prezentacija</vt:lpstr>
      <vt:lpstr>PowerPoint prezentacija</vt:lpstr>
      <vt:lpstr>Thomas Perrcival</vt:lpstr>
      <vt:lpstr>20 stoljeće</vt:lpstr>
      <vt:lpstr>Nurnberški kodeks 1947.godine</vt:lpstr>
      <vt:lpstr>Svjetska liječnička udruga &amp; Ženevsku deklaraciju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Antičko nasljeđe medicinske etike</dc:title>
  <dc:creator>Duda</dc:creator>
  <cp:lastModifiedBy>Korisnik</cp:lastModifiedBy>
  <cp:revision>103</cp:revision>
  <dcterms:created xsi:type="dcterms:W3CDTF">2013-08-29T17:47:51Z</dcterms:created>
  <dcterms:modified xsi:type="dcterms:W3CDTF">2020-02-02T14:37:58Z</dcterms:modified>
</cp:coreProperties>
</file>