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84" r:id="rId5"/>
    <p:sldId id="265" r:id="rId6"/>
    <p:sldId id="266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AF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1714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494861-C8FA-4346-98B6-B2DB21D75DD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8440403-C77D-4AC1-84B0-507EE3988149}">
      <dgm:prSet/>
      <dgm:spPr/>
      <dgm:t>
        <a:bodyPr/>
        <a:lstStyle/>
        <a:p>
          <a:r>
            <a:rPr lang="hr-HR" b="1"/>
            <a:t>moralni</a:t>
          </a:r>
          <a:endParaRPr lang="hr-HR" b="1" dirty="0"/>
        </a:p>
      </dgm:t>
    </dgm:pt>
    <dgm:pt modelId="{D03A1110-BA78-4284-AD5A-80C981CDF7D6}" type="parTrans" cxnId="{2E09057B-3578-4E38-92A3-BA076F961ABF}">
      <dgm:prSet/>
      <dgm:spPr/>
      <dgm:t>
        <a:bodyPr/>
        <a:lstStyle/>
        <a:p>
          <a:endParaRPr lang="hr-HR"/>
        </a:p>
      </dgm:t>
    </dgm:pt>
    <dgm:pt modelId="{6E2665EC-291A-4ADD-B545-8D5A1802CAA3}" type="sibTrans" cxnId="{2E09057B-3578-4E38-92A3-BA076F961ABF}">
      <dgm:prSet/>
      <dgm:spPr/>
      <dgm:t>
        <a:bodyPr/>
        <a:lstStyle/>
        <a:p>
          <a:endParaRPr lang="hr-HR"/>
        </a:p>
      </dgm:t>
    </dgm:pt>
    <dgm:pt modelId="{05E343FE-CD95-4B9B-AF2F-58C99B1C92A7}">
      <dgm:prSet/>
      <dgm:spPr/>
      <dgm:t>
        <a:bodyPr/>
        <a:lstStyle/>
        <a:p>
          <a:r>
            <a:rPr lang="hr-HR" b="1"/>
            <a:t>profesionalni</a:t>
          </a:r>
          <a:endParaRPr lang="hr-HR" b="1" dirty="0"/>
        </a:p>
      </dgm:t>
    </dgm:pt>
    <dgm:pt modelId="{40DC930C-A135-4E0E-A5B3-7E225F8D8293}" type="parTrans" cxnId="{AA4A2DDB-64FF-4E31-8C37-E6B900DB3A62}">
      <dgm:prSet/>
      <dgm:spPr/>
      <dgm:t>
        <a:bodyPr/>
        <a:lstStyle/>
        <a:p>
          <a:endParaRPr lang="hr-HR"/>
        </a:p>
      </dgm:t>
    </dgm:pt>
    <dgm:pt modelId="{29CF2F08-A106-40DD-A484-5024FECD5F2B}" type="sibTrans" cxnId="{AA4A2DDB-64FF-4E31-8C37-E6B900DB3A62}">
      <dgm:prSet/>
      <dgm:spPr/>
      <dgm:t>
        <a:bodyPr/>
        <a:lstStyle/>
        <a:p>
          <a:endParaRPr lang="hr-HR"/>
        </a:p>
      </dgm:t>
    </dgm:pt>
    <dgm:pt modelId="{C8868E6B-B9C3-48AE-99DB-BBAE6DFC7F90}">
      <dgm:prSet/>
      <dgm:spPr/>
      <dgm:t>
        <a:bodyPr/>
        <a:lstStyle/>
        <a:p>
          <a:r>
            <a:rPr lang="hr-HR" b="1"/>
            <a:t>kazneno- civilnopravni</a:t>
          </a:r>
          <a:endParaRPr lang="hr-HR" b="1" dirty="0"/>
        </a:p>
      </dgm:t>
    </dgm:pt>
    <dgm:pt modelId="{2129B1DE-589A-4DC3-A6CF-699F95EF206C}" type="parTrans" cxnId="{5D025459-AF9F-4F3A-A62D-DC621765EF0C}">
      <dgm:prSet/>
      <dgm:spPr/>
      <dgm:t>
        <a:bodyPr/>
        <a:lstStyle/>
        <a:p>
          <a:endParaRPr lang="hr-HR"/>
        </a:p>
      </dgm:t>
    </dgm:pt>
    <dgm:pt modelId="{17692231-A636-488F-8649-B960A6B1CC7F}" type="sibTrans" cxnId="{5D025459-AF9F-4F3A-A62D-DC621765EF0C}">
      <dgm:prSet/>
      <dgm:spPr/>
      <dgm:t>
        <a:bodyPr/>
        <a:lstStyle/>
        <a:p>
          <a:endParaRPr lang="hr-HR"/>
        </a:p>
      </dgm:t>
    </dgm:pt>
    <dgm:pt modelId="{79E74AFC-5E03-44BB-9965-5485A02E3E4B}" type="pres">
      <dgm:prSet presAssocID="{42494861-C8FA-4346-98B6-B2DB21D75DD1}" presName="linear" presStyleCnt="0">
        <dgm:presLayoutVars>
          <dgm:dir/>
          <dgm:animLvl val="lvl"/>
          <dgm:resizeHandles val="exact"/>
        </dgm:presLayoutVars>
      </dgm:prSet>
      <dgm:spPr/>
    </dgm:pt>
    <dgm:pt modelId="{7E7EFB41-2C78-4AA0-ACBB-39666912D9D2}" type="pres">
      <dgm:prSet presAssocID="{08440403-C77D-4AC1-84B0-507EE3988149}" presName="parentLin" presStyleCnt="0"/>
      <dgm:spPr/>
    </dgm:pt>
    <dgm:pt modelId="{12E58213-1709-4D8B-B031-840507E1B5C3}" type="pres">
      <dgm:prSet presAssocID="{08440403-C77D-4AC1-84B0-507EE3988149}" presName="parentLeftMargin" presStyleLbl="node1" presStyleIdx="0" presStyleCnt="3"/>
      <dgm:spPr/>
    </dgm:pt>
    <dgm:pt modelId="{21A25AE6-E4D1-4764-8BF5-A65B6EF943A1}" type="pres">
      <dgm:prSet presAssocID="{08440403-C77D-4AC1-84B0-507EE398814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3E5367A-3339-4601-9C6E-C8A0D3593F00}" type="pres">
      <dgm:prSet presAssocID="{08440403-C77D-4AC1-84B0-507EE3988149}" presName="negativeSpace" presStyleCnt="0"/>
      <dgm:spPr/>
    </dgm:pt>
    <dgm:pt modelId="{A3734814-BF56-4B60-A760-BEEEF18BAC82}" type="pres">
      <dgm:prSet presAssocID="{08440403-C77D-4AC1-84B0-507EE3988149}" presName="childText" presStyleLbl="conFgAcc1" presStyleIdx="0" presStyleCnt="3">
        <dgm:presLayoutVars>
          <dgm:bulletEnabled val="1"/>
        </dgm:presLayoutVars>
      </dgm:prSet>
      <dgm:spPr/>
    </dgm:pt>
    <dgm:pt modelId="{12CE8806-1C5D-47BF-BF75-3B52EF319392}" type="pres">
      <dgm:prSet presAssocID="{6E2665EC-291A-4ADD-B545-8D5A1802CAA3}" presName="spaceBetweenRectangles" presStyleCnt="0"/>
      <dgm:spPr/>
    </dgm:pt>
    <dgm:pt modelId="{F16198F8-0BD2-499D-A49E-A8DE1D9DF8B4}" type="pres">
      <dgm:prSet presAssocID="{05E343FE-CD95-4B9B-AF2F-58C99B1C92A7}" presName="parentLin" presStyleCnt="0"/>
      <dgm:spPr/>
    </dgm:pt>
    <dgm:pt modelId="{2CDD2D80-E63D-4B63-8EC8-14DC9D1AF506}" type="pres">
      <dgm:prSet presAssocID="{05E343FE-CD95-4B9B-AF2F-58C99B1C92A7}" presName="parentLeftMargin" presStyleLbl="node1" presStyleIdx="0" presStyleCnt="3"/>
      <dgm:spPr/>
    </dgm:pt>
    <dgm:pt modelId="{3B03F492-3B2D-458C-8BC4-C890FFD8F7F4}" type="pres">
      <dgm:prSet presAssocID="{05E343FE-CD95-4B9B-AF2F-58C99B1C92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E46F4FF-5058-43B3-8D47-BDA6603440CF}" type="pres">
      <dgm:prSet presAssocID="{05E343FE-CD95-4B9B-AF2F-58C99B1C92A7}" presName="negativeSpace" presStyleCnt="0"/>
      <dgm:spPr/>
    </dgm:pt>
    <dgm:pt modelId="{95E207CA-5805-4E20-8BEE-642E77B29C45}" type="pres">
      <dgm:prSet presAssocID="{05E343FE-CD95-4B9B-AF2F-58C99B1C92A7}" presName="childText" presStyleLbl="conFgAcc1" presStyleIdx="1" presStyleCnt="3">
        <dgm:presLayoutVars>
          <dgm:bulletEnabled val="1"/>
        </dgm:presLayoutVars>
      </dgm:prSet>
      <dgm:spPr/>
    </dgm:pt>
    <dgm:pt modelId="{E9C5B7F4-3DBC-4ECD-8FE2-6C686BA9CAF6}" type="pres">
      <dgm:prSet presAssocID="{29CF2F08-A106-40DD-A484-5024FECD5F2B}" presName="spaceBetweenRectangles" presStyleCnt="0"/>
      <dgm:spPr/>
    </dgm:pt>
    <dgm:pt modelId="{7FC5F812-5900-4198-8089-E6C3D2A5709E}" type="pres">
      <dgm:prSet presAssocID="{C8868E6B-B9C3-48AE-99DB-BBAE6DFC7F90}" presName="parentLin" presStyleCnt="0"/>
      <dgm:spPr/>
    </dgm:pt>
    <dgm:pt modelId="{7AC9635A-C04F-4105-866A-76DF463BB1F4}" type="pres">
      <dgm:prSet presAssocID="{C8868E6B-B9C3-48AE-99DB-BBAE6DFC7F90}" presName="parentLeftMargin" presStyleLbl="node1" presStyleIdx="1" presStyleCnt="3"/>
      <dgm:spPr/>
    </dgm:pt>
    <dgm:pt modelId="{7378578B-8AF4-40FF-91C4-E17674988CB5}" type="pres">
      <dgm:prSet presAssocID="{C8868E6B-B9C3-48AE-99DB-BBAE6DFC7F9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B59D73F-CDAD-4FD6-850F-DB08E2D9225B}" type="pres">
      <dgm:prSet presAssocID="{C8868E6B-B9C3-48AE-99DB-BBAE6DFC7F90}" presName="negativeSpace" presStyleCnt="0"/>
      <dgm:spPr/>
    </dgm:pt>
    <dgm:pt modelId="{D90314EE-7B05-4A4B-9404-46353ECDF233}" type="pres">
      <dgm:prSet presAssocID="{C8868E6B-B9C3-48AE-99DB-BBAE6DFC7F9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5C1FB3E-4C62-47CC-B72A-C8E52CEA2824}" type="presOf" srcId="{08440403-C77D-4AC1-84B0-507EE3988149}" destId="{12E58213-1709-4D8B-B031-840507E1B5C3}" srcOrd="0" destOrd="0" presId="urn:microsoft.com/office/officeart/2005/8/layout/list1"/>
    <dgm:cxn modelId="{66C66D61-1A12-4C3D-9465-6522EC86D434}" type="presOf" srcId="{C8868E6B-B9C3-48AE-99DB-BBAE6DFC7F90}" destId="{7378578B-8AF4-40FF-91C4-E17674988CB5}" srcOrd="1" destOrd="0" presId="urn:microsoft.com/office/officeart/2005/8/layout/list1"/>
    <dgm:cxn modelId="{6058EC43-918A-4A00-8714-ECC538AE4040}" type="presOf" srcId="{C8868E6B-B9C3-48AE-99DB-BBAE6DFC7F90}" destId="{7AC9635A-C04F-4105-866A-76DF463BB1F4}" srcOrd="0" destOrd="0" presId="urn:microsoft.com/office/officeart/2005/8/layout/list1"/>
    <dgm:cxn modelId="{5D025459-AF9F-4F3A-A62D-DC621765EF0C}" srcId="{42494861-C8FA-4346-98B6-B2DB21D75DD1}" destId="{C8868E6B-B9C3-48AE-99DB-BBAE6DFC7F90}" srcOrd="2" destOrd="0" parTransId="{2129B1DE-589A-4DC3-A6CF-699F95EF206C}" sibTransId="{17692231-A636-488F-8649-B960A6B1CC7F}"/>
    <dgm:cxn modelId="{2E09057B-3578-4E38-92A3-BA076F961ABF}" srcId="{42494861-C8FA-4346-98B6-B2DB21D75DD1}" destId="{08440403-C77D-4AC1-84B0-507EE3988149}" srcOrd="0" destOrd="0" parTransId="{D03A1110-BA78-4284-AD5A-80C981CDF7D6}" sibTransId="{6E2665EC-291A-4ADD-B545-8D5A1802CAA3}"/>
    <dgm:cxn modelId="{0418C195-EE78-49DD-BEAD-8B379CC9938D}" type="presOf" srcId="{42494861-C8FA-4346-98B6-B2DB21D75DD1}" destId="{79E74AFC-5E03-44BB-9965-5485A02E3E4B}" srcOrd="0" destOrd="0" presId="urn:microsoft.com/office/officeart/2005/8/layout/list1"/>
    <dgm:cxn modelId="{C6129BA9-D757-4D3D-B773-DE51F2A90493}" type="presOf" srcId="{05E343FE-CD95-4B9B-AF2F-58C99B1C92A7}" destId="{3B03F492-3B2D-458C-8BC4-C890FFD8F7F4}" srcOrd="1" destOrd="0" presId="urn:microsoft.com/office/officeart/2005/8/layout/list1"/>
    <dgm:cxn modelId="{AA4A2DDB-64FF-4E31-8C37-E6B900DB3A62}" srcId="{42494861-C8FA-4346-98B6-B2DB21D75DD1}" destId="{05E343FE-CD95-4B9B-AF2F-58C99B1C92A7}" srcOrd="1" destOrd="0" parTransId="{40DC930C-A135-4E0E-A5B3-7E225F8D8293}" sibTransId="{29CF2F08-A106-40DD-A484-5024FECD5F2B}"/>
    <dgm:cxn modelId="{A4BD58E0-684D-4679-BFA4-351297EFFBC7}" type="presOf" srcId="{05E343FE-CD95-4B9B-AF2F-58C99B1C92A7}" destId="{2CDD2D80-E63D-4B63-8EC8-14DC9D1AF506}" srcOrd="0" destOrd="0" presId="urn:microsoft.com/office/officeart/2005/8/layout/list1"/>
    <dgm:cxn modelId="{EC93B0F5-43C1-4D99-8F72-83CD01DB67F8}" type="presOf" srcId="{08440403-C77D-4AC1-84B0-507EE3988149}" destId="{21A25AE6-E4D1-4764-8BF5-A65B6EF943A1}" srcOrd="1" destOrd="0" presId="urn:microsoft.com/office/officeart/2005/8/layout/list1"/>
    <dgm:cxn modelId="{0F8291FF-D7F6-4AAB-A108-7208CB0C0D64}" type="presParOf" srcId="{79E74AFC-5E03-44BB-9965-5485A02E3E4B}" destId="{7E7EFB41-2C78-4AA0-ACBB-39666912D9D2}" srcOrd="0" destOrd="0" presId="urn:microsoft.com/office/officeart/2005/8/layout/list1"/>
    <dgm:cxn modelId="{0E070C42-80A0-4E44-94F1-F38480B893D4}" type="presParOf" srcId="{7E7EFB41-2C78-4AA0-ACBB-39666912D9D2}" destId="{12E58213-1709-4D8B-B031-840507E1B5C3}" srcOrd="0" destOrd="0" presId="urn:microsoft.com/office/officeart/2005/8/layout/list1"/>
    <dgm:cxn modelId="{D35AB1C1-EEF9-41E1-B97E-FFDEAEB3A5E9}" type="presParOf" srcId="{7E7EFB41-2C78-4AA0-ACBB-39666912D9D2}" destId="{21A25AE6-E4D1-4764-8BF5-A65B6EF943A1}" srcOrd="1" destOrd="0" presId="urn:microsoft.com/office/officeart/2005/8/layout/list1"/>
    <dgm:cxn modelId="{631CF041-8DB4-48BC-A87C-3A5A04A23576}" type="presParOf" srcId="{79E74AFC-5E03-44BB-9965-5485A02E3E4B}" destId="{13E5367A-3339-4601-9C6E-C8A0D3593F00}" srcOrd="1" destOrd="0" presId="urn:microsoft.com/office/officeart/2005/8/layout/list1"/>
    <dgm:cxn modelId="{367D7067-A7C9-42B7-8179-F504E315BD84}" type="presParOf" srcId="{79E74AFC-5E03-44BB-9965-5485A02E3E4B}" destId="{A3734814-BF56-4B60-A760-BEEEF18BAC82}" srcOrd="2" destOrd="0" presId="urn:microsoft.com/office/officeart/2005/8/layout/list1"/>
    <dgm:cxn modelId="{BAD9B9C6-B764-4420-B80A-BF57FBEF01CF}" type="presParOf" srcId="{79E74AFC-5E03-44BB-9965-5485A02E3E4B}" destId="{12CE8806-1C5D-47BF-BF75-3B52EF319392}" srcOrd="3" destOrd="0" presId="urn:microsoft.com/office/officeart/2005/8/layout/list1"/>
    <dgm:cxn modelId="{2E950CBE-1EC5-4B0D-95FD-66E873DA6491}" type="presParOf" srcId="{79E74AFC-5E03-44BB-9965-5485A02E3E4B}" destId="{F16198F8-0BD2-499D-A49E-A8DE1D9DF8B4}" srcOrd="4" destOrd="0" presId="urn:microsoft.com/office/officeart/2005/8/layout/list1"/>
    <dgm:cxn modelId="{5977C68B-6946-4857-891B-8ED00BD6599C}" type="presParOf" srcId="{F16198F8-0BD2-499D-A49E-A8DE1D9DF8B4}" destId="{2CDD2D80-E63D-4B63-8EC8-14DC9D1AF506}" srcOrd="0" destOrd="0" presId="urn:microsoft.com/office/officeart/2005/8/layout/list1"/>
    <dgm:cxn modelId="{99BE7853-409C-4FB5-A558-BC6ECA85DB4B}" type="presParOf" srcId="{F16198F8-0BD2-499D-A49E-A8DE1D9DF8B4}" destId="{3B03F492-3B2D-458C-8BC4-C890FFD8F7F4}" srcOrd="1" destOrd="0" presId="urn:microsoft.com/office/officeart/2005/8/layout/list1"/>
    <dgm:cxn modelId="{0345252E-53E6-4011-A291-46D5206F9372}" type="presParOf" srcId="{79E74AFC-5E03-44BB-9965-5485A02E3E4B}" destId="{EE46F4FF-5058-43B3-8D47-BDA6603440CF}" srcOrd="5" destOrd="0" presId="urn:microsoft.com/office/officeart/2005/8/layout/list1"/>
    <dgm:cxn modelId="{83AFE0D9-98BA-4EEE-B433-4A15F2E5FD79}" type="presParOf" srcId="{79E74AFC-5E03-44BB-9965-5485A02E3E4B}" destId="{95E207CA-5805-4E20-8BEE-642E77B29C45}" srcOrd="6" destOrd="0" presId="urn:microsoft.com/office/officeart/2005/8/layout/list1"/>
    <dgm:cxn modelId="{3ED3983D-BFD4-4E32-AB6C-71D8EEED8197}" type="presParOf" srcId="{79E74AFC-5E03-44BB-9965-5485A02E3E4B}" destId="{E9C5B7F4-3DBC-4ECD-8FE2-6C686BA9CAF6}" srcOrd="7" destOrd="0" presId="urn:microsoft.com/office/officeart/2005/8/layout/list1"/>
    <dgm:cxn modelId="{86AC4547-B86A-4374-B199-EA05EE0F1497}" type="presParOf" srcId="{79E74AFC-5E03-44BB-9965-5485A02E3E4B}" destId="{7FC5F812-5900-4198-8089-E6C3D2A5709E}" srcOrd="8" destOrd="0" presId="urn:microsoft.com/office/officeart/2005/8/layout/list1"/>
    <dgm:cxn modelId="{5D0F9485-8939-4164-AD09-D5767B88D619}" type="presParOf" srcId="{7FC5F812-5900-4198-8089-E6C3D2A5709E}" destId="{7AC9635A-C04F-4105-866A-76DF463BB1F4}" srcOrd="0" destOrd="0" presId="urn:microsoft.com/office/officeart/2005/8/layout/list1"/>
    <dgm:cxn modelId="{68C06D0C-5D90-4286-BD33-4177DE6D1E10}" type="presParOf" srcId="{7FC5F812-5900-4198-8089-E6C3D2A5709E}" destId="{7378578B-8AF4-40FF-91C4-E17674988CB5}" srcOrd="1" destOrd="0" presId="urn:microsoft.com/office/officeart/2005/8/layout/list1"/>
    <dgm:cxn modelId="{806EBC24-C45E-4840-8C9C-A59841F50047}" type="presParOf" srcId="{79E74AFC-5E03-44BB-9965-5485A02E3E4B}" destId="{5B59D73F-CDAD-4FD6-850F-DB08E2D9225B}" srcOrd="9" destOrd="0" presId="urn:microsoft.com/office/officeart/2005/8/layout/list1"/>
    <dgm:cxn modelId="{07C67E57-F7A3-4C48-904F-330A4FC27A9F}" type="presParOf" srcId="{79E74AFC-5E03-44BB-9965-5485A02E3E4B}" destId="{D90314EE-7B05-4A4B-9404-46353ECDF2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34814-BF56-4B60-A760-BEEEF18BAC82}">
      <dsp:nvSpPr>
        <dsp:cNvPr id="0" name=""/>
        <dsp:cNvSpPr/>
      </dsp:nvSpPr>
      <dsp:spPr>
        <a:xfrm>
          <a:off x="0" y="542687"/>
          <a:ext cx="82296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25AE6-E4D1-4764-8BF5-A65B6EF943A1}">
      <dsp:nvSpPr>
        <dsp:cNvPr id="0" name=""/>
        <dsp:cNvSpPr/>
      </dsp:nvSpPr>
      <dsp:spPr>
        <a:xfrm>
          <a:off x="411480" y="26087"/>
          <a:ext cx="57607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b="1" kern="1200"/>
            <a:t>moralni</a:t>
          </a:r>
          <a:endParaRPr lang="hr-HR" sz="3500" b="1" kern="1200" dirty="0"/>
        </a:p>
      </dsp:txBody>
      <dsp:txXfrm>
        <a:off x="461917" y="76524"/>
        <a:ext cx="5659846" cy="932326"/>
      </dsp:txXfrm>
    </dsp:sp>
    <dsp:sp modelId="{95E207CA-5805-4E20-8BEE-642E77B29C45}">
      <dsp:nvSpPr>
        <dsp:cNvPr id="0" name=""/>
        <dsp:cNvSpPr/>
      </dsp:nvSpPr>
      <dsp:spPr>
        <a:xfrm>
          <a:off x="0" y="2130287"/>
          <a:ext cx="82296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03F492-3B2D-458C-8BC4-C890FFD8F7F4}">
      <dsp:nvSpPr>
        <dsp:cNvPr id="0" name=""/>
        <dsp:cNvSpPr/>
      </dsp:nvSpPr>
      <dsp:spPr>
        <a:xfrm>
          <a:off x="411480" y="1613687"/>
          <a:ext cx="57607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b="1" kern="1200"/>
            <a:t>profesionalni</a:t>
          </a:r>
          <a:endParaRPr lang="hr-HR" sz="3500" b="1" kern="1200" dirty="0"/>
        </a:p>
      </dsp:txBody>
      <dsp:txXfrm>
        <a:off x="461917" y="1664124"/>
        <a:ext cx="5659846" cy="932326"/>
      </dsp:txXfrm>
    </dsp:sp>
    <dsp:sp modelId="{D90314EE-7B05-4A4B-9404-46353ECDF233}">
      <dsp:nvSpPr>
        <dsp:cNvPr id="0" name=""/>
        <dsp:cNvSpPr/>
      </dsp:nvSpPr>
      <dsp:spPr>
        <a:xfrm>
          <a:off x="0" y="3717887"/>
          <a:ext cx="82296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8578B-8AF4-40FF-91C4-E17674988CB5}">
      <dsp:nvSpPr>
        <dsp:cNvPr id="0" name=""/>
        <dsp:cNvSpPr/>
      </dsp:nvSpPr>
      <dsp:spPr>
        <a:xfrm>
          <a:off x="411480" y="3201287"/>
          <a:ext cx="57607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500" b="1" kern="1200"/>
            <a:t>kazneno- civilnopravni</a:t>
          </a:r>
          <a:endParaRPr lang="hr-HR" sz="3500" b="1" kern="1200" dirty="0"/>
        </a:p>
      </dsp:txBody>
      <dsp:txXfrm>
        <a:off x="461917" y="3251724"/>
        <a:ext cx="5659846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Pravoku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F8EC81-B849-404F-B348-17ADE5173B60}" type="datetimeFigureOut">
              <a:rPr lang="hr-HR" smtClean="0"/>
              <a:pPr/>
              <a:t>25.1.2020.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74F2AC-713E-4731-8574-754317DB0E2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hr-HR" sz="4000" dirty="0"/>
            </a:br>
            <a:r>
              <a:rPr lang="hr-HR" sz="4000" dirty="0"/>
              <a:t>DEONTOLOGIJA / grč. </a:t>
            </a:r>
            <a:r>
              <a:rPr lang="hr-HR" sz="4000" dirty="0" err="1"/>
              <a:t>deon</a:t>
            </a:r>
            <a:br>
              <a:rPr lang="hr-HR" sz="4000" dirty="0"/>
            </a:br>
            <a:r>
              <a:rPr lang="hr-HR" sz="4000" dirty="0"/>
              <a:t>ono što je potrebno, dužnost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nauka o dužnostima kao moralnoj obvezi pripadnika pojedinih staleža prema osobama koje su ovisne o njima ( liječnik prema bolesniku, sestra prema bolesniku)</a:t>
            </a:r>
          </a:p>
          <a:p>
            <a:endParaRPr lang="hr-HR" b="1" dirty="0"/>
          </a:p>
          <a:p>
            <a:pPr marL="118872" indent="0">
              <a:buNone/>
            </a:pPr>
            <a:r>
              <a:rPr lang="hr-HR" b="1" dirty="0"/>
              <a:t>- bavi se proučavanjem i određivanjem</a:t>
            </a:r>
          </a:p>
          <a:p>
            <a:pPr marL="633222" indent="-514350">
              <a:buAutoNum type="arabicPeriod"/>
            </a:pPr>
            <a:r>
              <a:rPr lang="hr-HR" b="1" dirty="0"/>
              <a:t>prava i </a:t>
            </a:r>
          </a:p>
          <a:p>
            <a:pPr marL="633222" indent="-514350">
              <a:buAutoNum type="arabicPeriod"/>
            </a:pPr>
            <a:r>
              <a:rPr lang="hr-HR" b="1" dirty="0"/>
              <a:t>dužnosti pripadnika različitih profesija </a:t>
            </a:r>
            <a:r>
              <a:rPr lang="hr-HR" dirty="0"/>
              <a:t>(osobito onih u kojima se promišlja međuljudski odnos)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51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društvenoj zajednici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čuvanje i unaprjeđenje narodnog zdravlja </a:t>
            </a:r>
          </a:p>
          <a:p>
            <a:r>
              <a:rPr lang="hr-HR" dirty="0"/>
              <a:t>suzbijanje zaraznih bolesti</a:t>
            </a:r>
          </a:p>
          <a:p>
            <a:r>
              <a:rPr lang="hr-HR" dirty="0"/>
              <a:t>voditi brigu o troškovima zdravstvene zaštite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789040"/>
            <a:ext cx="2791329" cy="279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932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4585" y="116632"/>
            <a:ext cx="8229600" cy="1251062"/>
          </a:xfrm>
        </p:spPr>
        <p:txBody>
          <a:bodyPr/>
          <a:lstStyle/>
          <a:p>
            <a:pPr algn="ctr"/>
            <a:r>
              <a:rPr lang="hr-HR" b="1" dirty="0"/>
              <a:t>MEDICINSKA DEONTOLOGIJA</a:t>
            </a:r>
            <a:endParaRPr lang="hr-HR" dirty="0"/>
          </a:p>
        </p:txBody>
      </p:sp>
      <p:sp>
        <p:nvSpPr>
          <p:cNvPr id="2" name="AutoShape 4" descr="data:image/jpeg;base64,/9j/4AAQSkZJRgABAQAAAQABAAD/2wCEAAkGBxETEhISExIVFRIWGBgTGBcWFRUVGBYVGBUXGRgWFhYkIiggGhslHRUVITEiJSkrLi4vFx8zODUtNyguLisBCgoKDg0OGxAQGy0lICUwLS0tLzItLS0vLS0tLS0tLS0yLS0tLS8vLTUtLS0tLS0tLS0tLS0tLS0tLS0tLS0tLf/AABEIAOAA4QMBEQACEQEDEQH/xAAcAAEAAgMBAQEAAAAAAAAAAAAABgcCAwUEAQj/xABKEAABAwIDBQQECQkHAwUAAAABAAIDBBESITEFBkFRYQcTcYEiMpGhFCNCUmJyscHRJCUzc4KSorLwQ1Njk7PC4TSj4hUWg8PT/8QAGgEBAAMBAQEAAAAAAAAAAAAAAAEEBQMCBv/EADIRAAIBAwMBBQgCAgMBAAAAAAABAgMEERIhMUETMjNRgQVhcZGhscHwItFC4RUjUnL/2gAMAwEAAhEDEQA/ALxQBAEAQBAEAQHh2ltingHxsrWnlq4+DRmV0hSnPuo5zqwh3mcCffqP+zgkf1dhYD4an3KyrKX+TRXd5HomYRb9D+0pntHNrmv92Sl2T6SIV4usSQ7K2xBUC8TwSNWnJw8WnPz0VWpSnT7yLNOrCfdZ71zOh59oVjYYpJn+pG1z3c7NBJt1yXqEXKSiup5lJRTbKqm2m+r+NqHFwdm2EOIjjbwGEWxO5uPuWvGkqe0Pn1MqVV1N5fI+RVhpvjKZxjc3PBiJieBq10d7Z8xYhS6aqbT3+4jUcN4f6LQ2HtNtTBFOzJsjcVvmnRzT1BBHksirTdObi+hqU5qcVJdT3Lwezx7S2nDA3FK8NHDiT4NGZXuFOU3iKPE6kYLMmRybfpn9nTyOHNxay/hqrSsn/lJFZ3i6IQ79M/tKeRo5tLX/AII7J9JIK8XWLO7szbtNPlFK0u+afRd+6c1XqUZw7yLEK0J91nSXI6BAEAQBAEAQBAEAQBAEAQHh2rteCnbjmkawcAfWd0a3U+S6U6U6jxFHidSMFmTINtjfeaW7YB3MX9462MjoNG+89QtClZxjvPd+XQoVLuUtobIipq2gk5vecy5xJJPO5zVzSypqHw5/QeSaENTMmV7+YPko0Ia2emCuLHNmiOGVhB6EdeYOh8V5cE1plwz0ptPVHkt+hqRJHHINHta8ftAG3vWJOOmTXkbMZaopnl3joDPS1ELcnSRua2+mIj0b9L2XqjNQqKT6MirHVBx8ylaOQtux4LXtJa5pyLXDUELee+6MPjZn2sqBawzJyAGZJOgA4lEgy39y9mvp6KCF+TwC5w5Oe9zy3yL7eSxLmop1XJGzQg4U1Fnae4AEnQZrgdintobTM0j6iTMkkMbwa0aDwAt53K3IU9EVBGLOprlqZ4317+g8l70I8a2YfDn8wfJToQ1MGqa71hY8HDUHnzTS0NSZJNjb5VENhJ+UQ87/ABjR4/K88+qq1bSE947P6FmndSh3t19Sd7G27T1IvDIHEatOT2+LdfPRZ1SjOm/5I0KdaFTus6S5HQIAgCAIAgCAIAgODtnfCipriSZpf8yP0335WGnnZd6dtVqcI41LinDlkM2v2g1MgIhYKaP58lnSHwbo33+Kv07GEe88v6FGpezl3dvuQ+avu4vJdLIdZJCSfJXVDCwtkU3LLy92a+9c83Jv9gU4SGcmQcgNgcoBkHIDIPUYJLM3S3ppu4iikkEcjGhnpmwNsgQ7TyWVc21TW5JZTNO3uIaFFvDR337bpQLmpht+tZ+KrKjUf+L+RYdWC/yXzIHvbWUr62WKelD8IYWyxvdFJYsBs62T8ybX0WhbQqKmpQlj3coo3E4do4yjn38M82wq2kjq6eOnpAHPeGmWaR0r2ixJwN0actQvdaFR05OcuOiWDzRnTVRKEfVvJYw21S5/lENxkfjGAgjW4uszsqn/AJfyNDtYeaOVt/eyljie1sjZXlpaGsOLMi2bhkAu1G2qSksrCOVW5pxi8PLKox5AclsmSYlyEGJcgNbnKQYmRzcwfMJjI4M2VwxBxu14zEjCWuB5qHHbA1b5JXsbf2riAEgbVRjiDglA+x3mLnmqdSypy7uz+hbp3k497dfUmmx996Gos0SiOT+7l+LdfkL5E+BKo1LSrDlZXuLtO5pz4ZIwVWLAQBAEBWu3O02emmfBJQ4HtPypiQRwc30M2nmtKlYRqR1Kf0/2UKl5KEtLj9ThVfavWOyY2KPqGOefaXAe5WI+zqa5bZwd/N8Ijm096qme4mnmkB1bjETD4saLFWYW8Id1L7ledxOfLOazaDm5Ma1n1Rn+8blddPmctRsgZJIbgOd1OntKh4QWWeprGN9Z2I/Nbp5u/BRuyeDNsjnmwGXIZAdT+JUcE8mZeBkDfmfw6IDMm2XFQSfcSA+40AxoDF78ipRD4JLvb/1zzzjhP/bCqWvherLVz4vojz7uj840f1z/AKb16uPBl+9Tzb+NH96HJrH/ABkn13fzFdo91HGXeZqxr0QMaA+YkB8Dr5f1dAYB40OXXkVJBi9zmHofNrgnI4MCGO0OB3J3qnwdw803RGx5aiKRmdiOThp+8F6TTIaaNTtouOTg14+kLn26qdPkNR7tmbyTwW7mWaID5LZMbP8ALcCFznQhPvJM6wryhw2SSj7VaxmThHL1dGWH2tdb3KtL2dTfGUd4381zudnZvarNK9sTKHvJHGwayUgk+bMh14LhP2dGKy54Xw/2doXzk8KP1LB7+q/uIv8APd/+az8Q838v9l7MvL6/6Pu19jU9S3BPEyQcLjMfVcM2+RSnVnTeYvAnTjNYkiG1/ZNRuuYpJYulw9o8iMX8SuQ9o1FykyrKxpvjKINvZuHPRuBaH1EJF8bGEYTc5PAxWFrZ6Zq/QvIVVvsylWtJU+N0RgVQbpGwHm4Fx9+XuVrGStn3GfwiWTVxI8bNH3BRhIbs3xtY31n3PzWZ+12nsuo3GxsdVkjC0YW8hx8TqVGCcnoaQzM+vwHzeruvRRyTwYRkuNhqf6uUINksovloMh+P3oSZF3ojqT7Mv+UB8a7J3QA+8D70Bqe/IqUQ+CXb1f8AVtPOCA/wn8FTtvD9WWrnxPRGrdkfnGj+u7/SevVx4Mv3qRb+NH96EbqJPTf9Z32lWI8I4S5YLvRHUn3W/EqSD6x1w7oAff8A8oDBktiCdOPhxTAyYzeibeYPMcCiIZliD+j/AOb/AMvtTgnk0Nqi27SLji139ZFTjJGTXJ3bvVdhPzX6eTvxU7ojY8/fSR6OIHQ3afuKnCY3Rg6sxesxjjzAwn+G32KdOBk7+625k9bIAGPhhsSZXtJb0DL4cRJ5HL7a1e6hSXm/I70baVR+SJ9Q9klI2xlmlk6DDG0+ORPvVCXtKo+EkXo2FNctsmOxd36WlFqeFrL5F2ZcR1ebuPtVOpWnU7zyWoUoQ7qOmuR0CAIAgMHRNOrQfEBTlkYRGt6dxaStcJH4o5QMOOMgXA0DmkEHU55HqrNC7qUlhbo4VraFTdkej7IYAc6qUjo1gPtzVj/kp/8AlHD/AI+Hmzl7f7NaiJwNGTKy2Ye5jZWnjY2DSPCxXalfwkv+zb7HGrZSj4e5yaXs/wBpuNjAGdXyMt7iT7l1le0V1+hyVnWfT6nH2jRzUxdHLE+N17EuBAP1XaFvUarvCcaizF5OM4Sg8SRqgppXNL2xvLGi7nBji1oGpc61gFLlFPDZCi2spGEs4NraAWHh/WanBGQycWdnmbD33+4KcEZNT5MiiRD4JvvMfyiE86WA+5ypW/cf/wBMuXHiL4L8mO6g/OVJ4yH2QSKbnwZen3RFv40f3oyGyS+kfE/araWxWb3MjMMIF9CfeB+HvU4IyIp7G/DQ9QdVGCcmySmkDRJ3b+6N8L8DsJANsnWso1RzjO5Ol4zjYUcUs1o443yHhgaXEE/d4pJxhvJ4EU5bJZO7Vdn20m6Qtf8AUkZ95CrxvaL6/Q7uzrLp9T37C7OKuZ4+FjuoRrZzHSnLINtiA8/YudW+pxX/AF7v6HSlZTk/57L6nbl7IoD6tVKB1aw/guC9pT/8o7/8fDzZ2d2ezykpJBMC+WUXwmTDZtxYlrQBnYnW641r2pVWnhHalawpvKJY2Fo0aB5BVMssYRmoJCAIAgCAIAgCAIAgCAIAgMZHAAkkADMk5ADqiDIbV1Www4l0UDnaktp8QJ53DcJV6MLrGzfzKUp22eF8j5WbZ2NNGIpGN7seqO5eMP1cIu3ySNG5i9Se/wARKtbyWl8fAbG3a2I914mRyO1wvke4/wCW4/aEq17mK/llfvmTTo27f8dzgb/RhtcAAABBGAALAAOkAAHAKzZvNL1f4Kt2sVfRfk8e6A/OVL/8n+hIul14EvT7o823jR9fsyYbc3a2M04po44nHOzXujJ8GNI9wVGlXuX3W39S7Vo267yS+ho2dtXY1O1zIWAB2Tj3Uji4cnOcLkdCvU6VzUeZfdHmFW3gsR+zPsFVsJzr9zAD9KmsP5bBHC7S5fzCnat8L5Eyp3sLWlhaWW9EtsW24WtlZUWmnuXE01sbFBIQBAEAQBAEAQBAEAQBAEAQBAEAQBAQ7fHfA07u4hAMtgXOdmGX0AHF1s+Qy1V22te0WqXBTuLnQ9MeSv6/bFRN+lme8cibN/dFh7lpQpQh3UZ06s595niuuh4NrqgkYcrfVF/aowuScnynDy9ojv3hIDMN8WLhh6o8Y34Cznbkk2/jXCrixm7/AINHiPN2OS59qqWeOzePN/gtXafaLPkvyebcxt9owdBIf+04fevd14L9PuebXxV6nH2m2UTSCa/ehxx31J5+ByI6WXeDi4rTwcJ6lJ6uTXHUECwtbq0FS4ohM1XUkHrodqTwm8Ur2cbBxsfFuh8wvE6cJ95ZPcako91k83Q30dNI2CoAxuyY8C2I20cNATzHsWdc2igtUPkX7e6cnpmTdUC8EAQBAEAQBAEAQBAEAQBAEAQBAEBS29wcK2pxa4yfIgYfdZbttjso4MW48WWTpbibGpal0gmcS9ti2MOw4m8XXGZtyH3rld1alNLT8zpa0oVG9XyJTW9ntI/1HSxfVcHD+IO+1U431Rc4f77i3KypvjK/fea4ezikHrSzv8XMb/KwFS7+o+EiFZU1zk72yd3qWmziiAdpiJL325YnEm3RV6lepU7zO9OjCHdRBu0cflsZ/wABv+pL+K0LHwn8fwiheeIvh/Z5Nxh+cIujJD/Db717vPBfoebTxV6lj7W2FTVP6aJriBYOza4DkHixt5rLp1p0+6zSnShPvIj83ZzSH1ZJ2eD2O/maSrKv6i5SZXdlTfGUfaPs8pGm73zSdHOa0fwtB96Svqj4whGyprnLOBv5sKkpgwwktkcf0eIuGCxu7PMZ2HW6s2lapUzq48yvdUadPGnnyI3sMONTThvrd7Hb98fddWauOzlnyZWpZ1rHmi81gG6EAQBAEAQBAEAQBAEAQBAEAQBAEBCe0Ldt0wFTC3FI0We0auYNCBxcM8uI8LG/Z3Cj/CXBSu6Dl/OPJWkchaQ5pLXA3BBIIPMHUFajSezMxPHBLNk9oFTHZsobM3mfRf8AvDI+YuqdSxhLeOxbp3k497cldBv7Rv8AXxxn6TS4e1t/eAqk7KouNy1G8pvnY79HtOCX9HNG/o1zSfMahVpU5x7yLEakZcMgHaSPyuI/4P8Avd+K0rHw38TPve+vgeTcIfnBv6qT/avd54PqjzaeL6P8Fl1e0YYv0krGfWc1v2rKjCUu6smnKcY8vBwa/fujj9VzpD9FpA9rrX8rqxCyqy52K8rumuNyLbV7Qqh92wtbEOfru8ich7Fbp2MFvLcqzvZvu7EQnnc9xe9xc45lziST4kq6kksIqNtvLLB7O92nNPwqZuE2tE0jPMZyEcMsh4k8lm3lwmuzj6l+0oNPXL0J+s40AgCAIAgCAIAgCAIAgCAIAgCAIAgCAjm8G5tNUkvsYpT8tgGZ+m3R3jkeqs0bqdPblFerbQqb8Mr3be51ZT3PdmaP58QLiB9KP1h5XHVaVK7pz64fv/sz6lrUh717v6I62QHQ6ZHoeR5KyVjc2/E28fwUEm19WSQXPc4gWFzoOQveyhRS4Jcm+TFtW4HE0lpta4JBsdRlwUuKfIUmuDUZSeKkg1vkAzJA8UwQd7Yu6dZU2LYzHGflygsFvot9Z3st1VerdU6fXL9xYp21SfTHxLB2BuRTU5D3/HSjPE4ANafos0HiblZ1a8nPZbIv0rSEN3uyUKoWggCAIAgCAIAgCAIAgCAIAgCAIAgCAIAgONvHvHDRsu84nn1Yx6zuvRvX7dF3o0JVXtx5nGtXjSW5Um39uPqpe9e1jSMhhaAQORf6x8z7FsUaKpRwjJq1pVHlnLuuxyPjnAamyAxc88GnzyCA+YXHV1vq/iUB0NhbRdSyiWNrC7jjaH3Hic2+IIXOrTVSOlnSlUdN5Rb27G9MNY2w9CYC7oybnxaflN6+2yxq9tKk/d5mtRuI1V7/ACO8q53CAIAgCAIAgCAIAgCAIAgCAIAgCAIAgCA8e2NoNp4ZJnaMaXW5nQNHUkgea904OclFdTxUmoRcn0KK2lXyTyPlkdd7jc8gODRyA0C+ghBQjpiYc5uctTPNdejySvdTcqWqAlkcYoDobXe8c2A5AdT7CqdxdxpvSt2WqFq6i1PZHr3y2BT0r6ZsLLXbIS5xLnOILMyTproLDNebWtOopOT8j1c0o03FRXmaN0dkQ1VS+OZuJncucLEtId3kYDgQQb2J9q9XNWVOCcfP+zzb041JtS4x/RnvTuJJTtdLC4ywjNwNsbBzyycBzFiOXFRQvFN6ZbM9V7RwWqO6IbdXSmbaSqfE9skbi17TdpHA/hwtxUSipLD4JjJxeUXnu5tUVVPHMBYuFnDk8Gzh4XBt0ssCtT7ObiblGp2kFI6S5HQIAgCAIAgCAIAgCAIAgCAIAgCAIAgCAi/aUD/6fLbg6O/h3rfvsrdl4y9fsVbzwX6fcpu62jHPrSLjF6txe2tuNvJPgT8T9D02DAzBbBhGG2mG2VulrL5uWc7n0CxjYgnacPjKT6sv2xfitGw4l6fkz77vR9fweTs3H5XKf8E++Rn4L3feGviebLvv4Fknroso0z8915Z3svd/o8b8FtMGM4beVl9HHOlZ5wfPyxl44y8fA0XXo8ltdlLT8DcToZnkeGFg+0FY9/4voa1jns/UmSpFwIAgCAIAgCAIAgCAIAgCAIAgCAIAgCA8e2KATwSwuyEjS2/IkZHyNj5L3Tm4SUl0PFSCnFxfUoKrp3xPfHIML2EtcORH3cQeIIX0MZKSTXBhSi4vD5NN16PJMtzd9nUwEMoL4R6ufpMHJt9R0PkeCpXNoqn8o7P7ly3unTWmXH2Orv7tGGf4I+J4e20wNtQT3WTm6g5cVys6coalJeX5Pd3OM9Li/P8ABp3ErYoZp5JXtY0RgXJ1JeMgNSctAvV5CU4pRXUi0lGMm5M0b479GZroKe7Ijk5xyc8cR9Fp9p42zCm2s1B6p8i4u9a0x4ILdXyiZxMc5zWtBc5xDWtGpcTYAeahtJZZKTbwi+d2tl/BqaGDK7W+kRxe4lziOlyV8/WqdpNyNyjT7OCidNcjqEAQBAEAQBAEAQBAEAQBAEAQBAEAQBAEBFd89zmVg7xhDKhosHH1XgaNk+46jrordtdOls90Vri2VVZXJUW1NnTU7+7njdG7hfR3VjtHDwWxTqRqLMXkyZ05QeJI8zGk5AXXs8HpilwfKueQzt56favOMk5wapaknp9vmVOBk1XUkG+go5ZniOGN0jz8lovbq46NHUkBeZzjBZk8HqEJTeIrJbO5W5LaUiaYh9RbK2bYrjMN5utkXeQtnfIubt1P4x2X3NW3tVT/AJPn7ExVIthAEAQBAEAQBAEAQBAEAQBAEAQBAEAQBAEAQFX9om+LJMdJC1j2A2kkc0OFxq2O+WXzvZzWrZ2rWKkvRGZdXKeYR9WV8Xm1uHJaJQMC5AfXhwt6JF+eX/KAwwk6nyGXv1UkE67Pt8G01qaZrGwk5SBoaWuP94R6zfpHMcbjShd2rqfzjz5f0XrW50fxlx5/2W4FjmqEAQBAEAQBAEAQBAEAQBAEAQBAEAQBAEAQBARjtE2yaajdgNpJT3TSNRcEucOoaDnzIVqzpKpU34W5Wu6minty9ikAt0xTubq7ty1shaz0Y22xyEXDQeAHFx5LhXrxoxy+eiO9ChKq8Lgl+9e7VNRxU4iZ6ReQ6R2b3ejxPAdBYKpbV51ZvUyzcUIU4rSadztgwVZqWTMxYRHhcDZzCTJctPkOhsvV1WnS0uL8/wAHm2pRqalJeX5I5vfurLQvFzjhcbMktbPXC8cHW8j7QO9vcRrL3nGvbuk/cR66snAuPsu2wZqUxPN3wEMudTGRdnssW/srFvqWipldTWsqmqGH0JkqRcCAIAgCAIAgCAIAgCAIAgCAIAgCAIAgCAICtu2YnDSfNxSX8bMt7sS0/ZvMvQzvaHEfUrG61DNLh7Jp4jRljSO9a9xkHG5Poutywhov0Kxr9S7XL46GtYuPZ4XPU2dpY+Kg/WH+QpY95/AXvdXxPL2Yj0qo9Iv/ALF7v+I+v4PFjzL0/J0e02eJtBK2QjE4tEY4l4cDl4C9+i42Sk6ya9TteOKpNP0KTutwxiw+xonvarlgjv44n2+9Z3tHux9TQ9n96Xp+S1FkmmEAQBAEAQBAEAQBAEAQBAEAQBAEAQBAEAQEd362Aaylcxtu9Ye8jvldwBBaT1BI8bHgrFrW7Kpl8dThc0e1hhc9CiZGlpLXAtcCQQRYgjUEcCt9b7ow+Nmb6CvkheJI3FjxxaSD/XReZQUlho9Rk4vKJPV74S1UbIpgCWOxhwaQ4+iRYgZHXUAaaKvC1jTk5R6nedxKpFRka9m73yUolEQbikw5n0i3Di0Hq39LUk+CmpbKq1q6EU7h009PUj+09pyzvMkr3Pdzcb5chwA6CwXeFOMFiKOM5ym8yZ5BnkMycgBmSeQC9Hku7s63edSUxMgtNKQ94+aAPQYeoBJPVxWHeV1VntwjZtaLpw35ZK1ULQQBAEAQBAEAQBAEAQBAEAQBAEAQBAEAQBAEBGN7Nyqet9P9FPa3eNAOLkJG/KHsPVWqF1OltyvIr1raFXfhlK19I2GWSMyNkwOLcUZJa63EEjLlx0yyzW3CWqKeMGNOOmTWcmh85Ito3kMh58/NesHnJqLlINlMzG9rMTWBxDcb7hjb8XEAkDrZRJ4WSYrLwXXuluJT0hbK499PqHkWaz9W3h9Y3PgsS4vJ1P4rZGxQtYU9+WS5Uy0EAQBAEAQBAEAQBAEAQBAEAQBAEAQBAEAQBAEBDu1DbjqekwMNpJz3YIyLWWu9w62s39pXLGiqlTL4RUvKrhTwuWUjdbhjEp/9lzMp2VM57sPcGtjt6diCcTj8nTTXPgqyuoynojv7yy7aUYa5fI2RbnSTwyS0wBMRsY/lPBF7tdxPQ68+CiVzGnJRn16iNvKpFuPQiZ5HI6EHh0IVorFxdkm3HTU76d5u6DDhJ4xOvhH7Ja4eGFY1/SUZqS6/c1rGq5Q0vp9ieKgXggCAIAgCAIAgCAIAgCAIAgCAIAgCAIAgCAIAgKr7bL46PlaX23jv9y1fZvEvT8mZ7Q5j6/ghu5QiNdSia3d95nfTEASwHpjDFdudXZS08/v4Klvp7WOot7tEH5K39Y37HLIsvE9DUvPD9Tzdmg+Kn/WD+Qfivd93l8DxZd1/ErbtIbENoVHdEWOEvtoJMIxgfaepK0bPV2K1fqKN3p7V4/WdrsYxfC5/m9zn49423+5cPaOOzXxOvs/Ot/AuBY5rBAEAQBAEAQBAEAQBAEAQBAEAQBAEAQBAEAQBAcDfTdttdTmO4bI0443HQOtazvokGx8jwVi2rujPPTqca9FVYYKI2tsuemkMc8bo3cLjJ3VrtHDwW9TqRqLMWYlSnKDxJHfo97p5Ifg0zsbGkOa4glww8MXLPjfxAyXB20Iz1xOquJShokYt3xmhhkggdhxuxOePW9UCwdw04Z8ipdtGclKXQK4lGLjHqcCgopqiTBFG6SQ8Gi/mTo0dTYLtOcYLMnhHKEJTeIrJeG4W6vwGEhxDp5LOkI0Fr4WN5gXOfEkrDurjtpbcLg2bah2UfeyUKqWAgCAIAgCAIAgCAIAgCAIAgCAIAgCAIAgCAIAgCAhvaVvHDTQiJ0bJpZb4WSNDmtA1e4H3DifAq5Z0JVJZTwkVbqsqccYy2VDS7KqZo3StjtACAX+qzETaw+cfC9ui2XUhGWlvcyVTk46sbCu2DMyPvg1zoQcLpAMmuyyPEDMZnLNFVi5aepDpS06uhafZZvJFNGafuo4poxitG0MbK3THYfKFxfxvxsMm+oShLXltP6GpZ1lNacYaJ6qBdCAIAgCAIAgCAIAgCAIAgCAIAgCAIAgCAIAgCAIAgKU3/hMu2mxS3Eb3U8YP+E7CHEftOkW3aPTbao87/MyLlarhKXGxYu+lMyOgLGNDWMMYa0CwADwAAFn2sm62X7y7dJKlhe409nsYNLIHAFrpHAgi4ILGAgjiF6vXiovgRZr/AK38Sv8AYdIINvCKD1GzPaByYY3FzfAC4/ZV6rLXaapeX5KlOKhdYiXYsQ1ggCAIAgCAIAgCAIAgCAIAgCAIAgCAIAgCAIAgCAICuO2DYjnRx1sY9OGzXka4L3a79l38xPBaPs+qk3Tlwyje020prlHX2xtRtVsoTt+WIyRycJGhzfJwI8lzo03TuNL9/wBj3Wmp0NS933Pm59ayDZ80zzZjHSPPgGtyHU2spuoudZRXXBFtJRpNv3nC7JtlvlkqNpSj0pHPazqXOvI4dL2aPBy639RRSox6fqOdnBtuq+pZyzDQCAIAgCAIAgCAIAgCAIAgCAIAgCAIAgCAIAgCAIAgMZIw4FrgC0gggi4IORBHEInjdDki20d246ehqYaYPwuf3wYTiDc2FzY+NrNJtnmSrlOu51oyn8CrVoqNKUY/E07C3fbUbPEM4eI3yd6Q04S5ocC0HjhOEHnovVes4VtUeVseaFLVR0y6kspqdkbGxsaGsaA1rQLAAaABUm3J5ZbSSWEbVBIQBAEAQBAEAQBAEAQBAE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data:image/jpeg;base64,/9j/4AAQSkZJRgABAQAAAQABAAD/2wCEAAkGBxETEhISExIVFRIWGBgTGBcWFRUVGBYVGBUXGRgWFhYkIiggGhslHRUVITEiJSkrLi4vFx8zODUtNyguLisBCgoKDg0OGxAQGy0lICUwLS0tLzItLS0vLS0tLS0tLS0yLS0tLS8vLTUtLS0tLS0tLS0tLS0tLS0tLS0tLS0tLf/AABEIAOAA4QMBEQACEQEDEQH/xAAcAAEAAgMBAQEAAAAAAAAAAAAABgcCAwUEAQj/xABKEAABAwIDBQQECQkHAwUAAAABAAIDBBESITEFBkFRYQcTcYEiMpGhFCNCUmJyscHRJCUzc4KSorLwQ1Njk7PC4TSj4hUWg8PT/8QAGgEBAAMBAQEAAAAAAAAAAAAAAAEEBQMCBv/EADIRAAIBAwMBBQgCAgMBAAAAAAABAgMEERIhMUETMjNRgQVhcZGhscHwItFC4RUjUnL/2gAMAwEAAhEDEQA/ALxQBAEAQBAEAQHh2ltingHxsrWnlq4+DRmV0hSnPuo5zqwh3mcCffqP+zgkf1dhYD4an3KyrKX+TRXd5HomYRb9D+0pntHNrmv92Sl2T6SIV4usSQ7K2xBUC8TwSNWnJw8WnPz0VWpSnT7yLNOrCfdZ71zOh59oVjYYpJn+pG1z3c7NBJt1yXqEXKSiup5lJRTbKqm2m+r+NqHFwdm2EOIjjbwGEWxO5uPuWvGkqe0Pn1MqVV1N5fI+RVhpvjKZxjc3PBiJieBq10d7Z8xYhS6aqbT3+4jUcN4f6LQ2HtNtTBFOzJsjcVvmnRzT1BBHksirTdObi+hqU5qcVJdT3Lwezx7S2nDA3FK8NHDiT4NGZXuFOU3iKPE6kYLMmRybfpn9nTyOHNxay/hqrSsn/lJFZ3i6IQ79M/tKeRo5tLX/AII7J9JIK8XWLO7szbtNPlFK0u+afRd+6c1XqUZw7yLEK0J91nSXI6BAEAQBAEAQBAEAQBAEAQHh2rteCnbjmkawcAfWd0a3U+S6U6U6jxFHidSMFmTINtjfeaW7YB3MX9462MjoNG+89QtClZxjvPd+XQoVLuUtobIipq2gk5vecy5xJJPO5zVzSypqHw5/QeSaENTMmV7+YPko0Ia2emCuLHNmiOGVhB6EdeYOh8V5cE1plwz0ptPVHkt+hqRJHHINHta8ftAG3vWJOOmTXkbMZaopnl3joDPS1ELcnSRua2+mIj0b9L2XqjNQqKT6MirHVBx8ylaOQtux4LXtJa5pyLXDUELee+6MPjZn2sqBawzJyAGZJOgA4lEgy39y9mvp6KCF+TwC5w5Oe9zy3yL7eSxLmop1XJGzQg4U1Fnae4AEnQZrgdintobTM0j6iTMkkMbwa0aDwAt53K3IU9EVBGLOprlqZ4317+g8l70I8a2YfDn8wfJToQ1MGqa71hY8HDUHnzTS0NSZJNjb5VENhJ+UQ87/ABjR4/K88+qq1bSE947P6FmndSh3t19Sd7G27T1IvDIHEatOT2+LdfPRZ1SjOm/5I0KdaFTus6S5HQIAgCAIAgCAIAgODtnfCipriSZpf8yP0335WGnnZd6dtVqcI41LinDlkM2v2g1MgIhYKaP58lnSHwbo33+Kv07GEe88v6FGpezl3dvuQ+avu4vJdLIdZJCSfJXVDCwtkU3LLy92a+9c83Jv9gU4SGcmQcgNgcoBkHIDIPUYJLM3S3ppu4iikkEcjGhnpmwNsgQ7TyWVc21TW5JZTNO3uIaFFvDR337bpQLmpht+tZ+KrKjUf+L+RYdWC/yXzIHvbWUr62WKelD8IYWyxvdFJYsBs62T8ybX0WhbQqKmpQlj3coo3E4do4yjn38M82wq2kjq6eOnpAHPeGmWaR0r2ixJwN0actQvdaFR05OcuOiWDzRnTVRKEfVvJYw21S5/lENxkfjGAgjW4uszsqn/AJfyNDtYeaOVt/eyljie1sjZXlpaGsOLMi2bhkAu1G2qSksrCOVW5pxi8PLKox5AclsmSYlyEGJcgNbnKQYmRzcwfMJjI4M2VwxBxu14zEjCWuB5qHHbA1b5JXsbf2riAEgbVRjiDglA+x3mLnmqdSypy7uz+hbp3k497dfUmmx996Gos0SiOT+7l+LdfkL5E+BKo1LSrDlZXuLtO5pz4ZIwVWLAQBAEBWu3O02emmfBJQ4HtPypiQRwc30M2nmtKlYRqR1Kf0/2UKl5KEtLj9ThVfavWOyY2KPqGOefaXAe5WI+zqa5bZwd/N8Ijm096qme4mnmkB1bjETD4saLFWYW8Id1L7ledxOfLOazaDm5Ma1n1Rn+8blddPmctRsgZJIbgOd1OntKh4QWWeprGN9Z2I/Nbp5u/BRuyeDNsjnmwGXIZAdT+JUcE8mZeBkDfmfw6IDMm2XFQSfcSA+40AxoDF78ipRD4JLvb/1zzzjhP/bCqWvherLVz4vojz7uj840f1z/AKb16uPBl+9Tzb+NH96HJrH/ABkn13fzFdo91HGXeZqxr0QMaA+YkB8Dr5f1dAYB40OXXkVJBi9zmHofNrgnI4MCGO0OB3J3qnwdw803RGx5aiKRmdiOThp+8F6TTIaaNTtouOTg14+kLn26qdPkNR7tmbyTwW7mWaID5LZMbP8ALcCFznQhPvJM6wryhw2SSj7VaxmThHL1dGWH2tdb3KtL2dTfGUd4381zudnZvarNK9sTKHvJHGwayUgk+bMh14LhP2dGKy54Xw/2doXzk8KP1LB7+q/uIv8APd/+az8Q838v9l7MvL6/6Pu19jU9S3BPEyQcLjMfVcM2+RSnVnTeYvAnTjNYkiG1/ZNRuuYpJYulw9o8iMX8SuQ9o1FykyrKxpvjKINvZuHPRuBaH1EJF8bGEYTc5PAxWFrZ6Zq/QvIVVvsylWtJU+N0RgVQbpGwHm4Fx9+XuVrGStn3GfwiWTVxI8bNH3BRhIbs3xtY31n3PzWZ+12nsuo3GxsdVkjC0YW8hx8TqVGCcnoaQzM+vwHzeruvRRyTwYRkuNhqf6uUINksovloMh+P3oSZF3ojqT7Mv+UB8a7J3QA+8D70Bqe/IqUQ+CXb1f8AVtPOCA/wn8FTtvD9WWrnxPRGrdkfnGj+u7/SevVx4Mv3qRb+NH96EbqJPTf9Z32lWI8I4S5YLvRHUn3W/EqSD6x1w7oAff8A8oDBktiCdOPhxTAyYzeibeYPMcCiIZliD+j/AOb/AMvtTgnk0Nqi27SLji139ZFTjJGTXJ3bvVdhPzX6eTvxU7ojY8/fSR6OIHQ3afuKnCY3Rg6sxesxjjzAwn+G32KdOBk7+625k9bIAGPhhsSZXtJb0DL4cRJ5HL7a1e6hSXm/I70baVR+SJ9Q9klI2xlmlk6DDG0+ORPvVCXtKo+EkXo2FNctsmOxd36WlFqeFrL5F2ZcR1ebuPtVOpWnU7zyWoUoQ7qOmuR0CAIAgMHRNOrQfEBTlkYRGt6dxaStcJH4o5QMOOMgXA0DmkEHU55HqrNC7qUlhbo4VraFTdkej7IYAc6qUjo1gPtzVj/kp/8AlHD/AI+Hmzl7f7NaiJwNGTKy2Ye5jZWnjY2DSPCxXalfwkv+zb7HGrZSj4e5yaXs/wBpuNjAGdXyMt7iT7l1le0V1+hyVnWfT6nH2jRzUxdHLE+N17EuBAP1XaFvUarvCcaizF5OM4Sg8SRqgppXNL2xvLGi7nBji1oGpc61gFLlFPDZCi2spGEs4NraAWHh/WanBGQycWdnmbD33+4KcEZNT5MiiRD4JvvMfyiE86WA+5ypW/cf/wBMuXHiL4L8mO6g/OVJ4yH2QSKbnwZen3RFv40f3oyGyS+kfE/araWxWb3MjMMIF9CfeB+HvU4IyIp7G/DQ9QdVGCcmySmkDRJ3b+6N8L8DsJANsnWso1RzjO5Ol4zjYUcUs1o443yHhgaXEE/d4pJxhvJ4EU5bJZO7Vdn20m6Qtf8AUkZ95CrxvaL6/Q7uzrLp9T37C7OKuZ4+FjuoRrZzHSnLINtiA8/YudW+pxX/AF7v6HSlZTk/57L6nbl7IoD6tVKB1aw/guC9pT/8o7/8fDzZ2d2ezykpJBMC+WUXwmTDZtxYlrQBnYnW641r2pVWnhHalawpvKJY2Fo0aB5BVMssYRmoJCAIAgCAIAgCAIAgCAIAgMZHAAkkADMk5ADqiDIbV1Www4l0UDnaktp8QJ53DcJV6MLrGzfzKUp22eF8j5WbZ2NNGIpGN7seqO5eMP1cIu3ySNG5i9Se/wARKtbyWl8fAbG3a2I914mRyO1wvke4/wCW4/aEq17mK/llfvmTTo27f8dzgb/RhtcAAABBGAALAAOkAAHAKzZvNL1f4Kt2sVfRfk8e6A/OVL/8n+hIul14EvT7o823jR9fsyYbc3a2M04po44nHOzXujJ8GNI9wVGlXuX3W39S7Vo267yS+ho2dtXY1O1zIWAB2Tj3Uji4cnOcLkdCvU6VzUeZfdHmFW3gsR+zPsFVsJzr9zAD9KmsP5bBHC7S5fzCnat8L5Eyp3sLWlhaWW9EtsW24WtlZUWmnuXE01sbFBIQBAEAQBAEAQBAEAQBAEAQBAEAQBAQ7fHfA07u4hAMtgXOdmGX0AHF1s+Qy1V22te0WqXBTuLnQ9MeSv6/bFRN+lme8cibN/dFh7lpQpQh3UZ06s595niuuh4NrqgkYcrfVF/aowuScnynDy9ojv3hIDMN8WLhh6o8Y34Cznbkk2/jXCrixm7/AINHiPN2OS59qqWeOzePN/gtXafaLPkvyebcxt9owdBIf+04fevd14L9PuebXxV6nH2m2UTSCa/ehxx31J5+ByI6WXeDi4rTwcJ6lJ6uTXHUECwtbq0FS4ohM1XUkHrodqTwm8Ur2cbBxsfFuh8wvE6cJ95ZPcako91k83Q30dNI2CoAxuyY8C2I20cNATzHsWdc2igtUPkX7e6cnpmTdUC8EAQBAEAQBAEAQBAEAQBAEAQBAEBS29wcK2pxa4yfIgYfdZbttjso4MW48WWTpbibGpal0gmcS9ti2MOw4m8XXGZtyH3rld1alNLT8zpa0oVG9XyJTW9ntI/1HSxfVcHD+IO+1U431Rc4f77i3KypvjK/fea4ezikHrSzv8XMb/KwFS7+o+EiFZU1zk72yd3qWmziiAdpiJL325YnEm3RV6lepU7zO9OjCHdRBu0cflsZ/wABv+pL+K0LHwn8fwiheeIvh/Z5Nxh+cIujJD/Db717vPBfoebTxV6lj7W2FTVP6aJriBYOza4DkHixt5rLp1p0+6zSnShPvIj83ZzSH1ZJ2eD2O/maSrKv6i5SZXdlTfGUfaPs8pGm73zSdHOa0fwtB96Svqj4whGyprnLOBv5sKkpgwwktkcf0eIuGCxu7PMZ2HW6s2lapUzq48yvdUadPGnnyI3sMONTThvrd7Hb98fddWauOzlnyZWpZ1rHmi81gG6EAQBAEAQBAEAQBAEAQBAEAQBAEBCe0Ldt0wFTC3FI0We0auYNCBxcM8uI8LG/Z3Cj/CXBSu6Dl/OPJWkchaQ5pLXA3BBIIPMHUFajSezMxPHBLNk9oFTHZsobM3mfRf8AvDI+YuqdSxhLeOxbp3k497cldBv7Rv8AXxxn6TS4e1t/eAqk7KouNy1G8pvnY79HtOCX9HNG/o1zSfMahVpU5x7yLEakZcMgHaSPyuI/4P8Avd+K0rHw38TPve+vgeTcIfnBv6qT/avd54PqjzaeL6P8Fl1e0YYv0krGfWc1v2rKjCUu6smnKcY8vBwa/fujj9VzpD9FpA9rrX8rqxCyqy52K8rumuNyLbV7Qqh92wtbEOfru8ich7Fbp2MFvLcqzvZvu7EQnnc9xe9xc45lziST4kq6kksIqNtvLLB7O92nNPwqZuE2tE0jPMZyEcMsh4k8lm3lwmuzj6l+0oNPXL0J+s40AgCAIAgCAIAgCAIAgCAIAgCAIAgCAjm8G5tNUkvsYpT8tgGZ+m3R3jkeqs0bqdPblFerbQqb8Mr3be51ZT3PdmaP58QLiB9KP1h5XHVaVK7pz64fv/sz6lrUh717v6I62QHQ6ZHoeR5KyVjc2/E28fwUEm19WSQXPc4gWFzoOQveyhRS4Jcm+TFtW4HE0lpta4JBsdRlwUuKfIUmuDUZSeKkg1vkAzJA8UwQd7Yu6dZU2LYzHGflygsFvot9Z3st1VerdU6fXL9xYp21SfTHxLB2BuRTU5D3/HSjPE4ANafos0HiblZ1a8nPZbIv0rSEN3uyUKoWggCAIAgCAIAgCAIAgCAIAgCAIAgCAIAgONvHvHDRsu84nn1Yx6zuvRvX7dF3o0JVXtx5nGtXjSW5Um39uPqpe9e1jSMhhaAQORf6x8z7FsUaKpRwjJq1pVHlnLuuxyPjnAamyAxc88GnzyCA+YXHV1vq/iUB0NhbRdSyiWNrC7jjaH3Hic2+IIXOrTVSOlnSlUdN5Rb27G9MNY2w9CYC7oybnxaflN6+2yxq9tKk/d5mtRuI1V7/ACO8q53CAIAgCAIAgCAIAgCAIAgCAIAgCAIAgCA8e2NoNp4ZJnaMaXW5nQNHUkgea904OclFdTxUmoRcn0KK2lXyTyPlkdd7jc8gODRyA0C+ghBQjpiYc5uctTPNdejySvdTcqWqAlkcYoDobXe8c2A5AdT7CqdxdxpvSt2WqFq6i1PZHr3y2BT0r6ZsLLXbIS5xLnOILMyTproLDNebWtOopOT8j1c0o03FRXmaN0dkQ1VS+OZuJncucLEtId3kYDgQQb2J9q9XNWVOCcfP+zzb041JtS4x/RnvTuJJTtdLC4ywjNwNsbBzyycBzFiOXFRQvFN6ZbM9V7RwWqO6IbdXSmbaSqfE9skbi17TdpHA/hwtxUSipLD4JjJxeUXnu5tUVVPHMBYuFnDk8Gzh4XBt0ssCtT7ObiblGp2kFI6S5HQIAgCAIAgCAIAgCAIAgCAIAgCAIAgCAi/aUD/6fLbg6O/h3rfvsrdl4y9fsVbzwX6fcpu62jHPrSLjF6txe2tuNvJPgT8T9D02DAzBbBhGG2mG2VulrL5uWc7n0CxjYgnacPjKT6sv2xfitGw4l6fkz77vR9fweTs3H5XKf8E++Rn4L3feGviebLvv4Fknroso0z8915Z3svd/o8b8FtMGM4beVl9HHOlZ5wfPyxl44y8fA0XXo8ltdlLT8DcToZnkeGFg+0FY9/4voa1jns/UmSpFwIAgCAIAgCAIAgCAIAgCAIAgCAIAgCA8e2KATwSwuyEjS2/IkZHyNj5L3Tm4SUl0PFSCnFxfUoKrp3xPfHIML2EtcORH3cQeIIX0MZKSTXBhSi4vD5NN16PJMtzd9nUwEMoL4R6ufpMHJt9R0PkeCpXNoqn8o7P7ly3unTWmXH2Orv7tGGf4I+J4e20wNtQT3WTm6g5cVys6coalJeX5Pd3OM9Li/P8ABp3ErYoZp5JXtY0RgXJ1JeMgNSctAvV5CU4pRXUi0lGMm5M0b479GZroKe7Ijk5xyc8cR9Fp9p42zCm2s1B6p8i4u9a0x4ILdXyiZxMc5zWtBc5xDWtGpcTYAeahtJZZKTbwi+d2tl/BqaGDK7W+kRxe4lziOlyV8/WqdpNyNyjT7OCidNcjqEAQBAEAQBAEAQBAEAQBAEAQBAEAQBAEBFd89zmVg7xhDKhosHH1XgaNk+46jrordtdOls90Vri2VVZXJUW1NnTU7+7njdG7hfR3VjtHDwWxTqRqLMXkyZ05QeJI8zGk5AXXs8HpilwfKueQzt56favOMk5wapaknp9vmVOBk1XUkG+go5ZniOGN0jz8lovbq46NHUkBeZzjBZk8HqEJTeIrJbO5W5LaUiaYh9RbK2bYrjMN5utkXeQtnfIubt1P4x2X3NW3tVT/AJPn7ExVIthAEAQBAEAQBAEAQBAEAQBAEAQBAEAQBAEAQFX9om+LJMdJC1j2A2kkc0OFxq2O+WXzvZzWrZ2rWKkvRGZdXKeYR9WV8Xm1uHJaJQMC5AfXhwt6JF+eX/KAwwk6nyGXv1UkE67Pt8G01qaZrGwk5SBoaWuP94R6zfpHMcbjShd2rqfzjz5f0XrW50fxlx5/2W4FjmqEAQBAEAQBAEAQBAEAQBAEAQBAEAQBAEAQBARjtE2yaajdgNpJT3TSNRcEucOoaDnzIVqzpKpU34W5Wu6minty9ikAt0xTubq7ty1shaz0Y22xyEXDQeAHFx5LhXrxoxy+eiO9ChKq8Lgl+9e7VNRxU4iZ6ReQ6R2b3ejxPAdBYKpbV51ZvUyzcUIU4rSadztgwVZqWTMxYRHhcDZzCTJctPkOhsvV1WnS0uL8/wAHm2pRqalJeX5I5vfurLQvFzjhcbMktbPXC8cHW8j7QO9vcRrL3nGvbuk/cR66snAuPsu2wZqUxPN3wEMudTGRdnssW/srFvqWipldTWsqmqGH0JkqRcCAIAgCAIAgCAIAgCAIAgCAIAgCAIAgCAICtu2YnDSfNxSX8bMt7sS0/ZvMvQzvaHEfUrG61DNLh7Jp4jRljSO9a9xkHG5Poutywhov0Kxr9S7XL46GtYuPZ4XPU2dpY+Kg/WH+QpY95/AXvdXxPL2Yj0qo9Iv/ALF7v+I+v4PFjzL0/J0e02eJtBK2QjE4tEY4l4cDl4C9+i42Sk6ya9TteOKpNP0KTutwxiw+xonvarlgjv44n2+9Z3tHux9TQ9n96Xp+S1FkmmEAQBAEAQBAEAQBAEAQBAEAQBAEAQBAEAQEd362Aaylcxtu9Ye8jvldwBBaT1BI8bHgrFrW7Kpl8dThc0e1hhc9CiZGlpLXAtcCQQRYgjUEcCt9b7ow+Nmb6CvkheJI3FjxxaSD/XReZQUlho9Rk4vKJPV74S1UbIpgCWOxhwaQ4+iRYgZHXUAaaKvC1jTk5R6nedxKpFRka9m73yUolEQbikw5n0i3Di0Hq39LUk+CmpbKq1q6EU7h009PUj+09pyzvMkr3Pdzcb5chwA6CwXeFOMFiKOM5ym8yZ5BnkMycgBmSeQC9Hku7s63edSUxMgtNKQ94+aAPQYeoBJPVxWHeV1VntwjZtaLpw35ZK1ULQQBAEAQBAEAQBAEAQBAEAQBAEAQBAEAQBAEBGN7Nyqet9P9FPa3eNAOLkJG/KHsPVWqF1OltyvIr1raFXfhlK19I2GWSMyNkwOLcUZJa63EEjLlx0yyzW3CWqKeMGNOOmTWcmh85Ito3kMh58/NesHnJqLlINlMzG9rMTWBxDcb7hjb8XEAkDrZRJ4WSYrLwXXuluJT0hbK499PqHkWaz9W3h9Y3PgsS4vJ1P4rZGxQtYU9+WS5Uy0EAQBAEAQBAEAQBAEAQBAEAQBAEAQBAEAQBAEBDu1DbjqekwMNpJz3YIyLWWu9w62s39pXLGiqlTL4RUvKrhTwuWUjdbhjEp/9lzMp2VM57sPcGtjt6diCcTj8nTTXPgqyuoynojv7yy7aUYa5fI2RbnSTwyS0wBMRsY/lPBF7tdxPQ68+CiVzGnJRn16iNvKpFuPQiZ5HI6EHh0IVorFxdkm3HTU76d5u6DDhJ4xOvhH7Ja4eGFY1/SUZqS6/c1rGq5Q0vp9ieKgXggCAIAgCAIAgCAIAgCAIAgCAIAgCAIAgCAIAgKr7bL46PlaX23jv9y1fZvEvT8mZ7Q5j6/ghu5QiNdSia3d95nfTEASwHpjDFdudXZS08/v4Klvp7WOot7tEH5K39Y37HLIsvE9DUvPD9Tzdmg+Kn/WD+Qfivd93l8DxZd1/ErbtIbENoVHdEWOEvtoJMIxgfaepK0bPV2K1fqKN3p7V4/WdrsYxfC5/m9zn49423+5cPaOOzXxOvs/Ot/AuBY5rBAEAQBAEAQBAEAQBAEAQBAEAQBAEAQBAEAQBAcDfTdttdTmO4bI0443HQOtazvokGx8jwVi2rujPPTqca9FVYYKI2tsuemkMc8bo3cLjJ3VrtHDwW9TqRqLMWYlSnKDxJHfo97p5Ifg0zsbGkOa4glww8MXLPjfxAyXB20Iz1xOquJShokYt3xmhhkggdhxuxOePW9UCwdw04Z8ipdtGclKXQK4lGLjHqcCgopqiTBFG6SQ8Gi/mTo0dTYLtOcYLMnhHKEJTeIrJeG4W6vwGEhxDp5LOkI0Fr4WN5gXOfEkrDurjtpbcLg2bah2UfeyUKqWAgCAIAgCAIAgCAIAgCAIAgCAIAgCAIAgCAIAgCAhvaVvHDTQiJ0bJpZb4WSNDmtA1e4H3DifAq5Z0JVJZTwkVbqsqccYy2VDS7KqZo3StjtACAX+qzETaw+cfC9ui2XUhGWlvcyVTk46sbCu2DMyPvg1zoQcLpAMmuyyPEDMZnLNFVi5aepDpS06uhafZZvJFNGafuo4poxitG0MbK3THYfKFxfxvxsMm+oShLXltP6GpZ1lNacYaJ6qBdCAIAgCAIAgCAIAgCAIAgCAIAgCAIAgCAIAgCAIAgKU3/hMu2mxS3Eb3U8YP+E7CHEftOkW3aPTbao87/MyLlarhKXGxYu+lMyOgLGNDWMMYa0CwADwAAFn2sm62X7y7dJKlhe409nsYNLIHAFrpHAgi4ILGAgjiF6vXiovgRZr/AK38Sv8AYdIINvCKD1GzPaByYY3FzfAC4/ZV6rLXaapeX5KlOKhdYiXYsQ1ggCAIAgCAIAgCAIAgCAIAgCAIAgCAIAgCAIAgCAICuO2DYjnRx1sY9OGzXka4L3a79l38xPBaPs+qk3Tlwyje020prlHX2xtRtVsoTt+WIyRycJGhzfJwI8lzo03TuNL9/wBj3Wmp0NS933Pm59ayDZ80zzZjHSPPgGtyHU2spuoudZRXXBFtJRpNv3nC7JtlvlkqNpSj0pHPazqXOvI4dL2aPBy639RRSox6fqOdnBtuq+pZyzDQCAIAgCAIAgCAIAgCAIAgCAIAgCAIAgCAIAgCAIAgMZIw4FrgC0gggi4IORBHEInjdDki20d246ehqYaYPwuf3wYTiDc2FzY+NrNJtnmSrlOu51oyn8CrVoqNKUY/E07C3fbUbPEM4eI3yd6Q04S5ocC0HjhOEHnovVes4VtUeVseaFLVR0y6kspqdkbGxsaGsaA1rQLAAaABUm3J5ZbSSWEbVBIQBAEAQBAEAQBAEAQBAEB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://nleresources.com/wp-content/uploads/2013/04/Medical-Ethic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65532"/>
            <a:ext cx="5328592" cy="242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avokutnik 5">
            <a:extLst>
              <a:ext uri="{FF2B5EF4-FFF2-40B4-BE49-F238E27FC236}">
                <a16:creationId xmlns:a16="http://schemas.microsoft.com/office/drawing/2014/main" id="{A60E636F-2022-4D66-903F-D5B36ED63E30}"/>
              </a:ext>
            </a:extLst>
          </p:cNvPr>
          <p:cNvSpPr/>
          <p:nvPr/>
        </p:nvSpPr>
        <p:spPr>
          <a:xfrm>
            <a:off x="307975" y="4509120"/>
            <a:ext cx="806489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      širi je pojam od medicinske etike</a:t>
            </a:r>
          </a:p>
          <a:p>
            <a:pPr marL="457200" indent="-457200">
              <a:buFontTx/>
              <a:buChar char="-"/>
            </a:pPr>
            <a:r>
              <a:rPr lang="hr-HR" sz="2800" dirty="0"/>
              <a:t>riječ je o važnoj </a:t>
            </a:r>
            <a:r>
              <a:rPr lang="hr-HR" sz="2800" b="1" dirty="0"/>
              <a:t>zbirci pravila </a:t>
            </a:r>
            <a:r>
              <a:rPr lang="hr-HR" sz="2800" dirty="0"/>
              <a:t>kojih se zdravstveno</a:t>
            </a:r>
          </a:p>
          <a:p>
            <a:r>
              <a:rPr lang="hr-HR" sz="2800" dirty="0"/>
              <a:t>      osoblje mora držati pri obavljanju svojega posla: </a:t>
            </a:r>
          </a:p>
          <a:p>
            <a:r>
              <a:rPr lang="hr-HR" sz="2800" dirty="0"/>
              <a:t>      u radu s  bolesnikom i njegovom obitelji</a:t>
            </a:r>
          </a:p>
          <a:p>
            <a:endParaRPr lang="hr-HR" sz="2800" dirty="0"/>
          </a:p>
          <a:p>
            <a:endParaRPr lang="hr-HR" sz="2800" dirty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935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hr-HR" b="1" dirty="0"/>
            </a:br>
            <a:r>
              <a:rPr lang="hr-HR" b="1" dirty="0"/>
              <a:t>MEDICINSKA DEONTOLOGIJA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49823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hr-HR" b="1" i="1" dirty="0"/>
              <a:t>     bavi se proučavanjem i određivanjem </a:t>
            </a:r>
          </a:p>
          <a:p>
            <a:pPr marL="633222" indent="-514350">
              <a:buFont typeface="+mj-lt"/>
              <a:buAutoNum type="arabicPeriod"/>
            </a:pPr>
            <a:r>
              <a:rPr lang="hr-HR" b="1" dirty="0"/>
              <a:t>prava (</a:t>
            </a:r>
            <a:r>
              <a:rPr lang="hr-HR" dirty="0"/>
              <a:t>propisani su zakonom, kršenje dovodi do pravnih sankcija) </a:t>
            </a:r>
            <a:r>
              <a:rPr lang="hr-HR" b="1" dirty="0"/>
              <a:t>i </a:t>
            </a:r>
          </a:p>
          <a:p>
            <a:pPr marL="633222" indent="-514350">
              <a:buFont typeface="+mj-lt"/>
              <a:buAutoNum type="arabicPeriod"/>
            </a:pPr>
            <a:r>
              <a:rPr lang="hr-HR" b="1" dirty="0"/>
              <a:t>dužnosti</a:t>
            </a:r>
            <a:r>
              <a:rPr lang="hr-HR" dirty="0"/>
              <a:t> (moralne) zdravstvenih djelatnika</a:t>
            </a:r>
            <a:endParaRPr lang="hr-HR" b="1" i="1" dirty="0"/>
          </a:p>
          <a:p>
            <a:pPr algn="ctr">
              <a:buNone/>
            </a:pPr>
            <a:r>
              <a:rPr lang="hr-HR" b="1" i="1" dirty="0">
                <a:solidFill>
                  <a:srgbClr val="FF0000"/>
                </a:solidFill>
              </a:rPr>
              <a:t>Obuhvaća:</a:t>
            </a:r>
          </a:p>
          <a:p>
            <a:pPr marL="633222" indent="-514350">
              <a:buFont typeface="+mj-lt"/>
              <a:buAutoNum type="alphaUcPeriod"/>
            </a:pPr>
            <a:r>
              <a:rPr lang="hr-HR" dirty="0"/>
              <a:t>  </a:t>
            </a:r>
            <a:r>
              <a:rPr lang="hr-HR" b="1" dirty="0"/>
              <a:t> 1.  medicinsku etiku</a:t>
            </a:r>
            <a:r>
              <a:rPr lang="hr-HR" dirty="0"/>
              <a:t> i </a:t>
            </a:r>
          </a:p>
          <a:p>
            <a:pPr marL="633222" indent="-514350">
              <a:buFont typeface="+mj-lt"/>
              <a:buAutoNum type="alphaUcPeriod"/>
            </a:pPr>
            <a:r>
              <a:rPr lang="hr-HR" b="1" dirty="0"/>
              <a:t>   2.  zdravstveno pravo</a:t>
            </a:r>
            <a:r>
              <a:rPr lang="hr-HR" dirty="0"/>
              <a:t> </a:t>
            </a:r>
          </a:p>
          <a:p>
            <a:pPr>
              <a:buNone/>
            </a:pPr>
            <a:r>
              <a:rPr lang="hr-HR" b="1" dirty="0"/>
              <a:t>    - njihovo nepoštivanje dovodi do moralne,</a:t>
            </a:r>
          </a:p>
          <a:p>
            <a:pPr>
              <a:buNone/>
            </a:pPr>
            <a:r>
              <a:rPr lang="hr-HR" b="1" dirty="0"/>
              <a:t>      odnosno pravne odgovornosti</a:t>
            </a:r>
          </a:p>
          <a:p>
            <a:endParaRPr lang="hr-HR" dirty="0"/>
          </a:p>
        </p:txBody>
      </p:sp>
      <p:pic>
        <p:nvPicPr>
          <p:cNvPr id="4098" name="Picture 2" descr="http://news.stanford.edu/news/2006/february22/gifs/carto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9213"/>
            <a:ext cx="1368152" cy="114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50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9B1BC7-4CE0-4AED-A1EF-7B9A0BCF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Imamo 3 okvira medicinske deontologije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ADADA2AD-3CB1-47D6-9D41-CAC4AC112C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934058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Slika 4">
            <a:extLst>
              <a:ext uri="{FF2B5EF4-FFF2-40B4-BE49-F238E27FC236}">
                <a16:creationId xmlns:a16="http://schemas.microsoft.com/office/drawing/2014/main" id="{545B1858-9C4E-4BD1-98AA-263EB90170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6256" y="2008312"/>
            <a:ext cx="209042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88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1062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/>
              <a:t>KODEKS MEDICINSKE ETIKE I DEONTOLOGIJE </a:t>
            </a:r>
            <a:br>
              <a:rPr lang="hr-HR" dirty="0"/>
            </a:b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88817"/>
            <a:ext cx="7158397" cy="476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2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hr-HR" dirty="0"/>
            </a:br>
            <a:r>
              <a:rPr lang="hr-HR" dirty="0"/>
              <a:t>TEMELJNA NAČELA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hr-HR" b="1" dirty="0"/>
              <a:t>poštivanje ljudskog života od početka do naravne smrti</a:t>
            </a:r>
            <a:r>
              <a:rPr lang="hr-HR" dirty="0"/>
              <a:t>, promicanje zdravlja, sprječavanje i liječenje bolesti, poštovanje ljudskog tijela i osobnosti i nakon smrti</a:t>
            </a:r>
          </a:p>
          <a:p>
            <a:pPr marL="633222" indent="-514350">
              <a:buFont typeface="+mj-lt"/>
              <a:buAutoNum type="arabicPeriod"/>
            </a:pPr>
            <a:r>
              <a:rPr lang="hr-HR" b="1" dirty="0"/>
              <a:t>pomoć treba pružati svima jednako bez obzira na dob, spol, rasu</a:t>
            </a:r>
            <a:r>
              <a:rPr lang="hr-HR" dirty="0"/>
              <a:t>, narodnost, vjeru, političko uvjerenje, društveni položaj…</a:t>
            </a:r>
          </a:p>
          <a:p>
            <a:pPr marL="633222" indent="-514350">
              <a:buFont typeface="+mj-lt"/>
              <a:buAutoNum type="arabicPeriod"/>
            </a:pPr>
            <a:r>
              <a:rPr lang="hr-HR" dirty="0"/>
              <a:t>čuvati ugled i dostojanstvo liječničkog staleža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104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bolesniku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 škoditi</a:t>
            </a:r>
          </a:p>
          <a:p>
            <a:r>
              <a:rPr lang="hr-HR" dirty="0"/>
              <a:t> informirati</a:t>
            </a:r>
          </a:p>
          <a:p>
            <a:r>
              <a:rPr lang="hr-HR" dirty="0"/>
              <a:t> biti nepristran</a:t>
            </a:r>
          </a:p>
          <a:p>
            <a:r>
              <a:rPr lang="hr-HR" dirty="0"/>
              <a:t> čuvati profesionalnu tajnu</a:t>
            </a:r>
          </a:p>
          <a:p>
            <a:r>
              <a:rPr lang="hr-HR" dirty="0"/>
              <a:t> ne iskorištavati pacijenta…</a:t>
            </a:r>
          </a:p>
          <a:p>
            <a:endParaRPr lang="hr-HR" dirty="0"/>
          </a:p>
        </p:txBody>
      </p:sp>
      <p:pic>
        <p:nvPicPr>
          <p:cNvPr id="7172" name="Picture 4" descr="http://thumbs.dreamstime.com/z/cartoon-doctor-attending-young-patient-1910205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8800"/>
            <a:ext cx="3153126" cy="457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utnik 3">
            <a:extLst>
              <a:ext uri="{FF2B5EF4-FFF2-40B4-BE49-F238E27FC236}">
                <a16:creationId xmlns:a16="http://schemas.microsoft.com/office/drawing/2014/main" id="{49237474-14E1-4E88-95A9-4AEA8E5121AA}"/>
              </a:ext>
            </a:extLst>
          </p:cNvPr>
          <p:cNvSpPr/>
          <p:nvPr/>
        </p:nvSpPr>
        <p:spPr>
          <a:xfrm>
            <a:off x="5652120" y="5949280"/>
            <a:ext cx="3168352" cy="45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prema bolesniku</a:t>
            </a:r>
          </a:p>
        </p:txBody>
      </p:sp>
    </p:spTree>
    <p:extLst>
      <p:ext uri="{BB962C8B-B14F-4D97-AF65-F5344CB8AC3E}">
        <p14:creationId xmlns:p14="http://schemas.microsoft.com/office/powerpoint/2010/main" val="4269711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samom sebi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provoditi uredan život </a:t>
            </a:r>
          </a:p>
          <a:p>
            <a:r>
              <a:rPr lang="hr-HR" dirty="0"/>
              <a:t>paziti na zdravlje</a:t>
            </a:r>
          </a:p>
          <a:p>
            <a:r>
              <a:rPr lang="hr-HR" dirty="0"/>
              <a:t> biti uredan </a:t>
            </a:r>
          </a:p>
          <a:p>
            <a:r>
              <a:rPr lang="hr-HR" dirty="0"/>
              <a:t>stručno se usavršavati</a:t>
            </a:r>
          </a:p>
          <a:p>
            <a:endParaRPr lang="hr-HR" dirty="0"/>
          </a:p>
        </p:txBody>
      </p:sp>
      <p:pic>
        <p:nvPicPr>
          <p:cNvPr id="5122" name="Picture 2" descr="https://ethicsalarms.files.wordpress.com/2015/08/gagged-doc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684" y="1988840"/>
            <a:ext cx="3411116" cy="262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406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kolegama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poučavati mlađe</a:t>
            </a:r>
          </a:p>
          <a:p>
            <a:r>
              <a:rPr lang="hr-HR" dirty="0"/>
              <a:t> preuzimati odgovornost za one kojima s</a:t>
            </a:r>
          </a:p>
          <a:p>
            <a:pPr marL="118872" indent="0">
              <a:buNone/>
            </a:pPr>
            <a:r>
              <a:rPr lang="hr-HR" dirty="0"/>
              <a:t>      i nadređen</a:t>
            </a:r>
          </a:p>
          <a:p>
            <a:r>
              <a:rPr lang="hr-HR" dirty="0"/>
              <a:t> braniti kolege od neopravdanih optužbi</a:t>
            </a:r>
          </a:p>
        </p:txBody>
      </p:sp>
      <p:pic>
        <p:nvPicPr>
          <p:cNvPr id="6148" name="Picture 4" descr="http://www.grinningplanet.com/2005/12-27/doctor-rx-copyrigh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28927"/>
            <a:ext cx="2079401" cy="293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328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120</TotalTime>
  <Words>296</Words>
  <Application>Microsoft Office PowerPoint</Application>
  <PresentationFormat>Prikaz na zaslonu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Corbel</vt:lpstr>
      <vt:lpstr>Wingdings</vt:lpstr>
      <vt:lpstr>Wingdings 2</vt:lpstr>
      <vt:lpstr>Wingdings 3</vt:lpstr>
      <vt:lpstr>Modul</vt:lpstr>
      <vt:lpstr> DEONTOLOGIJA / grč. deon ono što je potrebno, dužnost </vt:lpstr>
      <vt:lpstr>MEDICINSKA DEONTOLOGIJA</vt:lpstr>
      <vt:lpstr> MEDICINSKA DEONTOLOGIJA </vt:lpstr>
      <vt:lpstr>Imamo 3 okvira medicinske deontologije</vt:lpstr>
      <vt:lpstr>KODEKS MEDICINSKE ETIKE I DEONTOLOGIJE  </vt:lpstr>
      <vt:lpstr> TEMELJNA NAČELA </vt:lpstr>
      <vt:lpstr>Prema bolesniku</vt:lpstr>
      <vt:lpstr>Prema samom sebi</vt:lpstr>
      <vt:lpstr>Prema kolegama</vt:lpstr>
      <vt:lpstr>Prema društvenoj zajednici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kotisnik-TOSH</dc:creator>
  <cp:lastModifiedBy>Korisnik</cp:lastModifiedBy>
  <cp:revision>25</cp:revision>
  <dcterms:created xsi:type="dcterms:W3CDTF">2012-10-08T14:55:07Z</dcterms:created>
  <dcterms:modified xsi:type="dcterms:W3CDTF">2020-01-25T15:15:13Z</dcterms:modified>
</cp:coreProperties>
</file>