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67" r:id="rId3"/>
    <p:sldId id="257" r:id="rId4"/>
    <p:sldId id="268" r:id="rId5"/>
    <p:sldId id="269" r:id="rId6"/>
    <p:sldId id="258" r:id="rId7"/>
    <p:sldId id="259" r:id="rId8"/>
    <p:sldId id="270" r:id="rId9"/>
    <p:sldId id="271" r:id="rId10"/>
    <p:sldId id="260" r:id="rId11"/>
    <p:sldId id="272" r:id="rId12"/>
    <p:sldId id="261" r:id="rId13"/>
    <p:sldId id="262" r:id="rId14"/>
    <p:sldId id="263" r:id="rId15"/>
    <p:sldId id="274" r:id="rId16"/>
    <p:sldId id="273" r:id="rId17"/>
    <p:sldId id="264" r:id="rId18"/>
    <p:sldId id="265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B810-FF93-4B41-BA2E-C82668F24742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B810-FF93-4B41-BA2E-C82668F24742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65B810-FF93-4B41-BA2E-C82668F24742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164892"/>
            <a:ext cx="10363200" cy="6130977"/>
          </a:xfrm>
        </p:spPr>
        <p:txBody>
          <a:bodyPr/>
          <a:lstStyle/>
          <a:p>
            <a:r>
              <a:rPr lang="hr-HR" sz="3600" dirty="0"/>
              <a:t>Škola za medicinske sestre Vinogradska</a:t>
            </a:r>
            <a:br>
              <a:rPr lang="hr-HR" dirty="0"/>
            </a:br>
            <a:r>
              <a:rPr lang="hr-HR" sz="4800" dirty="0"/>
              <a:t>Profesionalna komunikacija u </a:t>
            </a:r>
            <a:br>
              <a:rPr lang="hr-HR" sz="4800" dirty="0"/>
            </a:br>
            <a:r>
              <a:rPr lang="hr-HR" sz="4800" dirty="0"/>
              <a:t>sestrinstvu</a:t>
            </a:r>
            <a:br>
              <a:rPr lang="hr-HR" sz="4800" dirty="0"/>
            </a:br>
            <a:br>
              <a:rPr lang="hr-HR" sz="4800" dirty="0"/>
            </a:br>
            <a:r>
              <a:rPr lang="hr-HR" sz="4800" dirty="0">
                <a:solidFill>
                  <a:srgbClr val="FF0000"/>
                </a:solidFill>
              </a:rPr>
              <a:t>Vještine pregovaranja i uvjeravanja</a:t>
            </a:r>
            <a:br>
              <a:rPr lang="hr-HR" sz="4800" dirty="0"/>
            </a:br>
            <a:br>
              <a:rPr lang="hr-HR" sz="4800" dirty="0"/>
            </a:br>
            <a:endParaRPr lang="hr-HR" sz="60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Gordana Major</a:t>
            </a:r>
          </a:p>
        </p:txBody>
      </p:sp>
    </p:spTree>
    <p:extLst>
      <p:ext uri="{BB962C8B-B14F-4D97-AF65-F5344CB8AC3E}">
        <p14:creationId xmlns:p14="http://schemas.microsoft.com/office/powerpoint/2010/main" val="1112264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Na razini ustanove zdravstvene institucije provode programe kojima se nastoji promijeniti mišljenja, stajališta i ponašanja i pojedinaca i određene skupine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3C77D94-0C8A-41D0-9593-845552541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912" y="3234340"/>
            <a:ext cx="4339956" cy="26129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B627753-DA95-4D64-B66E-9644C11BD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66" y="3234340"/>
            <a:ext cx="3876872" cy="2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90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AD6933-E277-4780-8F0D-340795F1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4D98EC-E267-46E9-864E-521EBA20E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Proces pregovaranja uključuje: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Različite postupke osobnog uvjeravanja („jedan na jedan”)</a:t>
            </a:r>
          </a:p>
          <a:p>
            <a:pPr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Promidžbene poruke (ekonomske, političke, zdravstvene)</a:t>
            </a:r>
          </a:p>
          <a:p>
            <a:pPr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Složene kampanje (provodi ih HZJZ)</a:t>
            </a:r>
          </a:p>
          <a:p>
            <a:pPr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Društvene akcije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3135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661183"/>
            <a:ext cx="10972800" cy="5464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/>
              <a:t>Pravila uspješnog uvjeravanja</a:t>
            </a:r>
          </a:p>
          <a:p>
            <a:pPr marL="0" indent="0">
              <a:buNone/>
            </a:pPr>
            <a:endParaRPr lang="hr-HR" sz="2800" b="1" dirty="0"/>
          </a:p>
          <a:p>
            <a:r>
              <a:rPr lang="hr-HR" sz="2800" dirty="0"/>
              <a:t>Uvjerit ćete i druge ako ste sami uvjereni</a:t>
            </a:r>
          </a:p>
          <a:p>
            <a:r>
              <a:rPr lang="hr-HR" sz="2800" dirty="0"/>
              <a:t>Strategiju prezentacije ideje kreirajte prema potrebama krajnjeg korisnika</a:t>
            </a:r>
          </a:p>
          <a:p>
            <a:r>
              <a:rPr lang="hr-HR" sz="2800" dirty="0"/>
              <a:t>Pokušajte uzeti u obzir stil komuniciranja</a:t>
            </a:r>
          </a:p>
          <a:p>
            <a:r>
              <a:rPr lang="hr-HR" sz="2800" dirty="0"/>
              <a:t>Važno je voditi brigu o vremenu</a:t>
            </a:r>
          </a:p>
          <a:p>
            <a:r>
              <a:rPr lang="hr-HR" sz="2800" dirty="0"/>
              <a:t>Treba uspostaviti most povjerenja</a:t>
            </a:r>
          </a:p>
          <a:p>
            <a:r>
              <a:rPr lang="hr-HR" sz="2800" dirty="0"/>
              <a:t>Biti inventivan (učiniti nešto na drugi način)</a:t>
            </a:r>
          </a:p>
        </p:txBody>
      </p:sp>
    </p:spTree>
    <p:extLst>
      <p:ext uri="{BB962C8B-B14F-4D97-AF65-F5344CB8AC3E}">
        <p14:creationId xmlns:p14="http://schemas.microsoft.com/office/powerpoint/2010/main" val="795657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773723"/>
            <a:ext cx="10972800" cy="5352441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Pregovaranje može biti na temelju: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b="1" dirty="0"/>
          </a:p>
          <a:p>
            <a:r>
              <a:rPr lang="hr-HR" dirty="0"/>
              <a:t>Argumenata (uvjeravanje)</a:t>
            </a:r>
          </a:p>
          <a:p>
            <a:r>
              <a:rPr lang="hr-HR" dirty="0"/>
              <a:t>Moći (pritisak-najjači pobjeđuje)</a:t>
            </a:r>
          </a:p>
          <a:p>
            <a:r>
              <a:rPr lang="hr-HR" dirty="0"/>
              <a:t>Razmjene 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5D3AAA5-0368-4668-AD4A-F74ADFD9B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579" y="200301"/>
            <a:ext cx="3026825" cy="306754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6177C94-DEA5-4766-8EFC-7E1F86590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43" y="3654708"/>
            <a:ext cx="4563354" cy="210190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88C9F4B-FAA2-4061-A4B1-D259EEC1E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579" y="3654708"/>
            <a:ext cx="3901438" cy="25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31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647115"/>
            <a:ext cx="10972800" cy="5479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/>
              <a:t>Obilježja visokoučinkovitih suradnika/pregovarača:</a:t>
            </a:r>
          </a:p>
          <a:p>
            <a:pPr marL="0" indent="0">
              <a:buNone/>
            </a:pPr>
            <a:endParaRPr lang="hr-HR" sz="2800" b="1" dirty="0"/>
          </a:p>
          <a:p>
            <a:pPr marL="0" indent="0">
              <a:buNone/>
            </a:pPr>
            <a:endParaRPr lang="hr-HR" sz="2800" b="1" dirty="0"/>
          </a:p>
          <a:p>
            <a:r>
              <a:rPr lang="hr-HR" sz="2800" dirty="0"/>
              <a:t>Izvršavaju povjereni im zadatak</a:t>
            </a:r>
          </a:p>
          <a:p>
            <a:r>
              <a:rPr lang="hr-HR" sz="2800" dirty="0"/>
              <a:t>Stvaraju ugodno radno ozračje</a:t>
            </a:r>
          </a:p>
          <a:p>
            <a:r>
              <a:rPr lang="hr-HR" sz="2800" dirty="0"/>
              <a:t>Identificiraju problem</a:t>
            </a:r>
          </a:p>
          <a:p>
            <a:r>
              <a:rPr lang="hr-HR" sz="2800" dirty="0"/>
              <a:t>Na konflikt gledaju kao na zajednički interes</a:t>
            </a:r>
          </a:p>
          <a:p>
            <a:r>
              <a:rPr lang="hr-HR" sz="2800" dirty="0"/>
              <a:t>Grade dobar odnos gdje god je to moguće</a:t>
            </a:r>
          </a:p>
          <a:p>
            <a:r>
              <a:rPr lang="hr-HR" sz="2800" dirty="0"/>
              <a:t>Koriste se </a:t>
            </a:r>
            <a:r>
              <a:rPr lang="hr-HR" sz="2800" i="1" dirty="0"/>
              <a:t>brainstormingom</a:t>
            </a:r>
            <a:r>
              <a:rPr lang="hr-HR" sz="2800" dirty="0"/>
              <a:t> kad god je to moguće</a:t>
            </a:r>
          </a:p>
        </p:txBody>
      </p:sp>
    </p:spTree>
    <p:extLst>
      <p:ext uri="{BB962C8B-B14F-4D97-AF65-F5344CB8AC3E}">
        <p14:creationId xmlns:p14="http://schemas.microsoft.com/office/powerpoint/2010/main" val="3492444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37BB84-81AE-41B7-A176-3FCCE49D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EBB1496-AF52-44E0-ACB1-DBB736C5F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1" y="911147"/>
            <a:ext cx="8201464" cy="54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12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0FC986-4CFB-4676-BC13-47C890FB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600CFD-6181-4E43-8689-7CE39FE4D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Naglašavaju pozitivno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Fleksibilni su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Surađuju u grupi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Izbjegavaju povlastice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Zadržavaju mirnoću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Ustrajni su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30D4DC4-D4B1-4D3E-817E-A37694EF6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25082"/>
            <a:ext cx="4667177" cy="31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67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618979"/>
            <a:ext cx="10972800" cy="55071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800" b="1" dirty="0"/>
              <a:t>Stručni i vjerodostojni u pregovaranju su i uspješni, a oni su:</a:t>
            </a:r>
          </a:p>
          <a:p>
            <a:pPr marL="0" indent="0">
              <a:buNone/>
            </a:pPr>
            <a:endParaRPr lang="hr-HR" sz="2800" b="1" dirty="0"/>
          </a:p>
          <a:p>
            <a:r>
              <a:rPr lang="hr-HR" sz="2800" dirty="0"/>
              <a:t>Stručni izvori (osobe ili institucije)</a:t>
            </a:r>
          </a:p>
          <a:p>
            <a:pPr marL="0" indent="0">
              <a:buNone/>
            </a:pPr>
            <a:endParaRPr lang="hr-HR" sz="2800" dirty="0"/>
          </a:p>
          <a:p>
            <a:r>
              <a:rPr lang="hr-HR" sz="2800" dirty="0"/>
              <a:t>Ljudi koji ne oklijevaju dok govore</a:t>
            </a:r>
          </a:p>
          <a:p>
            <a:r>
              <a:rPr lang="hr-HR" sz="2800" dirty="0"/>
              <a:t>Koji govore brzo</a:t>
            </a:r>
          </a:p>
          <a:p>
            <a:r>
              <a:rPr lang="hr-HR" sz="2800" dirty="0"/>
              <a:t>Koji gledaju slušatelja ravno u oči</a:t>
            </a:r>
          </a:p>
          <a:p>
            <a:r>
              <a:rPr lang="hr-HR" sz="2800" dirty="0"/>
              <a:t>Za koje mislimo da ne znaju da ih se sluša</a:t>
            </a:r>
          </a:p>
          <a:p>
            <a:r>
              <a:rPr lang="hr-HR" sz="2800" dirty="0"/>
              <a:t>Koji zagovaraju poziciju suprotnu svojim</a:t>
            </a:r>
          </a:p>
          <a:p>
            <a:pPr marL="0" indent="0">
              <a:buNone/>
            </a:pPr>
            <a:r>
              <a:rPr lang="hr-HR" sz="2800" dirty="0"/>
              <a:t>    vlastitim interesima</a:t>
            </a:r>
          </a:p>
          <a:p>
            <a:r>
              <a:rPr lang="hr-HR" sz="2800" dirty="0"/>
              <a:t>Ljudi koji su fizički privlačni</a:t>
            </a:r>
          </a:p>
          <a:p>
            <a:endParaRPr lang="hr-HR" dirty="0"/>
          </a:p>
          <a:p>
            <a:endParaRPr lang="hr-HR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8D78BF9-AA53-4077-ADB3-C8D4A718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083" y="1686207"/>
            <a:ext cx="3146317" cy="43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25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Pregovaranje je za medicinsku sestru vrlo važno jer ga koristi na svakodnevnoj razini, a u tome joj pomaže i </a:t>
            </a:r>
          </a:p>
          <a:p>
            <a:pPr marL="0" indent="0">
              <a:buNone/>
            </a:pPr>
            <a:r>
              <a:rPr lang="hr-HR" sz="2800" b="1" dirty="0"/>
              <a:t>Socijalna psihologija- </a:t>
            </a:r>
            <a:r>
              <a:rPr lang="hr-HR" sz="2800" dirty="0"/>
              <a:t>znanstvena disciplina koja proučava kako stvarna ili zamišljena prisutnost drugih ljudi utječe na čovjekove misli, osjećaje i ponašanje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199643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D7C0BF-9170-4AEC-8563-6A43EF517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B68B4D-F8FE-42F3-9C0A-2108D14D6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Pregovaranje je vještina kojom se koristimo svakodnevno na osobnom i profesionalnom području svoga života</a:t>
            </a:r>
          </a:p>
          <a:p>
            <a:r>
              <a:rPr lang="hr-BA" sz="2800" dirty="0"/>
              <a:t>Postizanje dobrih rezultata u pregovaranju ovisi o komunikacijskim vještinama i sposobnosti da situaciju vidimo kao izazov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85781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/>
              <a:t>Interpersonalna komunikacija- </a:t>
            </a:r>
            <a:r>
              <a:rPr lang="hr-HR" sz="2800" dirty="0"/>
              <a:t>komunikacija između dvoje ili više ljudi</a:t>
            </a:r>
            <a:endParaRPr lang="hr-HR" sz="2800" b="1" dirty="0"/>
          </a:p>
          <a:p>
            <a:pPr marL="0" indent="0">
              <a:buNone/>
            </a:pPr>
            <a:endParaRPr lang="hr-HR" sz="28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967FC99-F6CA-4F07-BA59-340163639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182" y="2584161"/>
            <a:ext cx="5016709" cy="386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7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9162F0-D546-4033-B576-D2243260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61DF05-18F0-47D1-8178-9E8D17BD1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Interpersonalna </a:t>
            </a:r>
            <a:r>
              <a:rPr kumimoji="0" lang="hr-HR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persuazija</a:t>
            </a:r>
            <a:r>
              <a:rPr kumimoji="0" lang="hr-H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 </a:t>
            </a:r>
            <a:r>
              <a:rPr kumimoji="0" lang="hr-HR" sz="3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vrsta </a:t>
            </a:r>
            <a:r>
              <a:rPr lang="hr-HR" sz="3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interpersonalne komunikacije </a:t>
            </a:r>
            <a:r>
              <a:rPr kumimoji="0" lang="hr-H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namijenjena mijenjanju mišljenja, osjećaja i ponašanja druge osobe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hr-HR" sz="3000" dirty="0">
              <a:solidFill>
                <a:prstClr val="black">
                  <a:lumMod val="50000"/>
                  <a:lumOff val="50000"/>
                </a:prstClr>
              </a:solidFill>
              <a:latin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Pregovaranje</a:t>
            </a:r>
            <a:r>
              <a:rPr kumimoji="0" lang="hr-HR" sz="3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 međusobna komunikacija dizajnirana tako da postigne dogovor kada vi ili druga strana imate interese koje dijelite, ali i one oko kojih se ne možete složiti</a:t>
            </a:r>
            <a:endParaRPr kumimoji="0" lang="hr-HR" sz="3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r-HR" sz="3000" dirty="0">
              <a:solidFill>
                <a:prstClr val="black">
                  <a:lumMod val="50000"/>
                  <a:lumOff val="50000"/>
                </a:prstClr>
              </a:solidFill>
              <a:latin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r-HR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3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F5E7F2-1A2A-4F5C-A2F3-9544926C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EAFDFC-6F42-4D63-8C04-3CA912AA2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Strane u sukobu same pokušavaju doći do rješenja izravnom komunikacijom  i prepoznavanjem međusobnih razlika, sličnosti i stajališta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Međusobno povjerenje i spremnost obiju strana da dođu do rješenja ne iziskuje upletanje treće neutralne strane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D4A8C5D-59CB-46BC-AAE5-E0692306E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829" y="3982555"/>
            <a:ext cx="3745011" cy="214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0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/>
              <a:t>Učinkovitost pregovaranja ovisi o tome kako se primjenjuje pregovarački rječnik:</a:t>
            </a:r>
          </a:p>
          <a:p>
            <a:pPr marL="0" indent="0">
              <a:buNone/>
            </a:pPr>
            <a:endParaRPr lang="hr-HR" sz="2800" b="1" dirty="0"/>
          </a:p>
          <a:p>
            <a:r>
              <a:rPr lang="hr-HR" sz="2800" dirty="0"/>
              <a:t>Pitanje ŠTO?</a:t>
            </a:r>
          </a:p>
          <a:p>
            <a:r>
              <a:rPr lang="hr-HR" sz="2800" dirty="0"/>
              <a:t>Interes ZAŠTO?</a:t>
            </a:r>
          </a:p>
          <a:p>
            <a:r>
              <a:rPr lang="hr-HR" sz="2800" dirty="0"/>
              <a:t>Pozicija KAKO?</a:t>
            </a:r>
          </a:p>
          <a:p>
            <a:r>
              <a:rPr lang="hr-HR" sz="2800" dirty="0"/>
              <a:t>Izbor</a:t>
            </a:r>
          </a:p>
          <a:p>
            <a:r>
              <a:rPr lang="hr-HR" sz="2800" dirty="0"/>
              <a:t>Standard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2C3ADB2-C1C5-4B26-B62C-EE395A9F1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50162"/>
            <a:ext cx="4134363" cy="233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1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Razlike u pristupanju pregovaranju na razini </a:t>
            </a:r>
            <a:r>
              <a:rPr lang="hr-HR" sz="2800" b="1" dirty="0"/>
              <a:t>pozicije</a:t>
            </a:r>
            <a:r>
              <a:rPr lang="hr-HR" sz="2800" dirty="0"/>
              <a:t> i </a:t>
            </a:r>
            <a:r>
              <a:rPr lang="hr-HR" sz="2800" b="1" dirty="0"/>
              <a:t>interesa</a:t>
            </a:r>
          </a:p>
          <a:p>
            <a:pPr marL="0" indent="0">
              <a:buNone/>
            </a:pPr>
            <a:r>
              <a:rPr lang="hr-HR" sz="2800" dirty="0"/>
              <a:t>Pozicija označava predloženo rješenje jedne strane (KAKO?) i budući su pozicije obično različite ako se pristupa s razine pozicije rezultat može biti:</a:t>
            </a:r>
          </a:p>
          <a:p>
            <a:r>
              <a:rPr lang="hr-HR" sz="2800" dirty="0"/>
              <a:t>Pobjeda/poraz</a:t>
            </a:r>
          </a:p>
          <a:p>
            <a:r>
              <a:rPr lang="hr-HR" sz="2800" dirty="0"/>
              <a:t>Poraz/poraz</a:t>
            </a:r>
          </a:p>
          <a:p>
            <a:r>
              <a:rPr lang="hr-HR" sz="2800" dirty="0"/>
              <a:t>Nema pobjednika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3CF5B3E-7BC4-4255-A1C6-68D3A42CD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579" y="3605043"/>
            <a:ext cx="4460445" cy="252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2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277D76-1A34-44ED-89DE-19900E062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E2B949-1A97-4332-BA8B-7AA332FF3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dirty="0"/>
              <a:t>Interes označava potrebu ili želju koja je u vezi s pitanjem, zašto se pitanje postavlja, jesu li posebni ili zajednički interesi (ZAŠTO?) i ako se pristupa s razine zajedničkog interesa onda će rezultat biti:</a:t>
            </a:r>
          </a:p>
          <a:p>
            <a:pPr marL="0" indent="0">
              <a:buNone/>
            </a:pPr>
            <a:r>
              <a:rPr lang="hr-BA" sz="2800" dirty="0"/>
              <a:t>Pobjeda/pobjeda</a:t>
            </a:r>
          </a:p>
          <a:p>
            <a:pPr marL="0" indent="0">
              <a:buNone/>
            </a:pPr>
            <a:endParaRPr lang="hr-BA" sz="2800" dirty="0"/>
          </a:p>
          <a:p>
            <a:pPr marL="0" indent="0">
              <a:buNone/>
            </a:pPr>
            <a:r>
              <a:rPr lang="hr-BA" sz="2800" b="1" dirty="0"/>
              <a:t>Problem predočiti kao zajednički interes</a:t>
            </a:r>
            <a:r>
              <a:rPr lang="hr-BA" sz="2800" dirty="0"/>
              <a:t>- zajedničkim radom doći do rješenja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3736056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1A8A5D-155E-4314-BCFE-F4C25769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1C19DB-073D-4CEE-BD6E-6DB9EAA0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Pregovaračke vještine u zdravstvu možemo primijeniti na razini pojedinca i ustanove.</a:t>
            </a:r>
          </a:p>
          <a:p>
            <a:r>
              <a:rPr lang="hr-BA" sz="2800" dirty="0"/>
              <a:t>Medicinska sestra ima dvostruku ulogu pregovarača:</a:t>
            </a:r>
          </a:p>
          <a:p>
            <a:pPr>
              <a:buFontTx/>
              <a:buChar char="-"/>
            </a:pPr>
            <a:r>
              <a:rPr lang="hr-BA" sz="2800" dirty="0"/>
              <a:t>Sa pacijentom</a:t>
            </a:r>
          </a:p>
          <a:p>
            <a:pPr>
              <a:buFontTx/>
              <a:buChar char="-"/>
            </a:pPr>
            <a:r>
              <a:rPr lang="hr-BA" sz="2800" dirty="0"/>
              <a:t>Sa zdravstvenim timom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3223511-BF01-4043-8388-4DCE0AC01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905" y="3293235"/>
            <a:ext cx="3401084" cy="226326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E45F9D0-5053-4668-8E5E-857983DBF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5" y="4066645"/>
            <a:ext cx="3289935" cy="218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37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537</Words>
  <Application>Microsoft Office PowerPoint</Application>
  <PresentationFormat>Široki zaslon</PresentationFormat>
  <Paragraphs>81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Courier New</vt:lpstr>
      <vt:lpstr>Palatino Linotype</vt:lpstr>
      <vt:lpstr>Izvršno</vt:lpstr>
      <vt:lpstr>Škola za medicinske sestre Vinogradska Profesionalna komunikacija u  sestrinstvu  Vještine pregovaranja i uvjeravanja 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za medicinske sestre Vinogradska Profesionalna komunikacija u  sestrinstvu  Vještine pregovaranja i uvjeravanja  </dc:title>
  <dc:creator>marko-ivan.major@skole.hr</dc:creator>
  <cp:lastModifiedBy>marko-ivan.major@skole.hr</cp:lastModifiedBy>
  <cp:revision>11</cp:revision>
  <dcterms:created xsi:type="dcterms:W3CDTF">2020-05-24T11:04:42Z</dcterms:created>
  <dcterms:modified xsi:type="dcterms:W3CDTF">2020-05-24T12:48:55Z</dcterms:modified>
</cp:coreProperties>
</file>