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7" r:id="rId2"/>
    <p:sldId id="258" r:id="rId3"/>
    <p:sldId id="259" r:id="rId4"/>
    <p:sldId id="272" r:id="rId5"/>
    <p:sldId id="271" r:id="rId6"/>
    <p:sldId id="260" r:id="rId7"/>
    <p:sldId id="261" r:id="rId8"/>
    <p:sldId id="273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68" r:id="rId17"/>
    <p:sldId id="269" r:id="rId18"/>
    <p:sldId id="275" r:id="rId19"/>
    <p:sldId id="270" r:id="rId20"/>
    <p:sldId id="276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A69CD-547E-4BE5-B02A-3B72CFECC06B}" type="datetimeFigureOut">
              <a:rPr lang="hr-HR" smtClean="0"/>
              <a:t>23.5.2020.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B6B8F-126C-481A-AB60-253497A27D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259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B6B8F-126C-481A-AB60-253497A27D8F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796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B810-FF93-4B41-BA2E-C82668F24742}" type="datetimeFigureOut">
              <a:rPr lang="hr-HR" smtClean="0"/>
              <a:t>23.5.2020.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B810-FF93-4B41-BA2E-C82668F24742}" type="datetimeFigureOut">
              <a:rPr lang="hr-HR" smtClean="0"/>
              <a:t>23.5.2020.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65B810-FF93-4B41-BA2E-C82668F24742}" type="datetimeFigureOut">
              <a:rPr lang="hr-HR" smtClean="0"/>
              <a:t>23.5.2020.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609600"/>
            <a:ext cx="10363200" cy="4343399"/>
          </a:xfrm>
        </p:spPr>
        <p:txBody>
          <a:bodyPr/>
          <a:lstStyle/>
          <a:p>
            <a:r>
              <a:rPr lang="hr-HR" sz="3600" dirty="0"/>
              <a:t>Škola za medicinske sestre Vinogradska</a:t>
            </a:r>
            <a:br>
              <a:rPr lang="hr-HR" dirty="0"/>
            </a:br>
            <a:r>
              <a:rPr lang="hr-HR" sz="4800" dirty="0"/>
              <a:t>Profesionalna komunikacija u sestrinstvu</a:t>
            </a:r>
            <a:br>
              <a:rPr lang="hr-HR" sz="4800" dirty="0"/>
            </a:br>
            <a:r>
              <a:rPr lang="hr-HR" sz="6000" dirty="0">
                <a:solidFill>
                  <a:srgbClr val="FF0000"/>
                </a:solidFill>
              </a:rPr>
              <a:t>Verbalna i neverbalna komunikacije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Gordana Major</a:t>
            </a:r>
          </a:p>
        </p:txBody>
      </p:sp>
    </p:spTree>
    <p:extLst>
      <p:ext uri="{BB962C8B-B14F-4D97-AF65-F5344CB8AC3E}">
        <p14:creationId xmlns:p14="http://schemas.microsoft.com/office/powerpoint/2010/main" val="1112264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/>
              <a:t>OSOBNI PROSTOR</a:t>
            </a:r>
          </a:p>
          <a:p>
            <a:pPr marL="457200" indent="-457200">
              <a:buAutoNum type="arabicPeriod"/>
            </a:pPr>
            <a:r>
              <a:rPr lang="hr-HR" sz="2800" b="1" dirty="0"/>
              <a:t>Intimni- </a:t>
            </a:r>
            <a:r>
              <a:rPr lang="hr-HR" sz="2800" dirty="0"/>
              <a:t>45 cm</a:t>
            </a:r>
          </a:p>
          <a:p>
            <a:pPr marL="457200" indent="-457200">
              <a:buAutoNum type="arabicPeriod"/>
            </a:pPr>
            <a:r>
              <a:rPr lang="hr-HR" sz="2800" b="1" dirty="0"/>
              <a:t>Osobni- </a:t>
            </a:r>
            <a:r>
              <a:rPr lang="hr-HR" sz="2800" dirty="0"/>
              <a:t>46 cm- 1,2 m</a:t>
            </a:r>
          </a:p>
          <a:p>
            <a:pPr marL="457200" indent="-457200">
              <a:buAutoNum type="arabicPeriod"/>
            </a:pPr>
            <a:r>
              <a:rPr lang="hr-HR" sz="2800" b="1" dirty="0"/>
              <a:t>Socijalni- </a:t>
            </a:r>
            <a:r>
              <a:rPr lang="hr-HR" sz="2800" dirty="0"/>
              <a:t>1,2- 3 m</a:t>
            </a:r>
          </a:p>
          <a:p>
            <a:pPr marL="457200" indent="-457200">
              <a:buAutoNum type="arabicPeriod"/>
            </a:pPr>
            <a:r>
              <a:rPr lang="hr-HR" sz="2800" b="1" dirty="0"/>
              <a:t>Javni </a:t>
            </a:r>
            <a:r>
              <a:rPr lang="hr-HR" sz="2800" dirty="0"/>
              <a:t>ili </a:t>
            </a:r>
            <a:r>
              <a:rPr lang="hr-HR" sz="2800" b="1" dirty="0"/>
              <a:t>opći- </a:t>
            </a:r>
            <a:r>
              <a:rPr lang="hr-HR" sz="2800" dirty="0"/>
              <a:t>&gt;3 m </a:t>
            </a:r>
            <a:endParaRPr lang="hr-HR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66" y="2713220"/>
            <a:ext cx="6213693" cy="346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57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/>
              <a:t>Dodir</a:t>
            </a:r>
            <a:r>
              <a:rPr lang="hr-HR" dirty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6289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9" y="258026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9" y="42291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084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/>
              <a:t>Pogled</a:t>
            </a:r>
            <a:r>
              <a:rPr lang="hr-HR" dirty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1649029"/>
            <a:ext cx="4141812" cy="266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852936"/>
            <a:ext cx="3268414" cy="244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037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err="1"/>
              <a:t>Mehrabianovo</a:t>
            </a:r>
            <a:r>
              <a:rPr lang="hr-HR" sz="2800" dirty="0"/>
              <a:t> komunikacijsko pravilo</a:t>
            </a:r>
          </a:p>
          <a:p>
            <a:r>
              <a:rPr lang="hr-HR" sz="2800" dirty="0"/>
              <a:t>7 % verbalno</a:t>
            </a:r>
          </a:p>
          <a:p>
            <a:r>
              <a:rPr lang="hr-HR" sz="2800" dirty="0"/>
              <a:t>38 % vokalno</a:t>
            </a:r>
          </a:p>
          <a:p>
            <a:r>
              <a:rPr lang="hr-HR" sz="2800" dirty="0"/>
              <a:t>55 % vizualno</a:t>
            </a: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79F5B9E-871F-4955-BAF3-0DE6A54A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905" y="2706412"/>
            <a:ext cx="5349682" cy="255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10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ZAPREKE U KOMUNIKACIJI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BA" sz="2800" dirty="0"/>
              <a:t>Od strane pošiljatelja i primatelja</a:t>
            </a:r>
          </a:p>
          <a:p>
            <a:pPr>
              <a:buFontTx/>
              <a:buChar char="-"/>
            </a:pPr>
            <a:r>
              <a:rPr lang="hr-BA" sz="2800" dirty="0"/>
              <a:t>Poteškoće u komunikacijskom kanalu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3427D40-7155-4B8A-8217-F9B826E8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801" y="2831028"/>
            <a:ext cx="4492599" cy="29896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74C83DD-7227-4629-A428-0AE236E72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90" y="2961253"/>
            <a:ext cx="3866682" cy="28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87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AF539C-82FD-475C-ACDB-CFA100E1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44D825-0E68-491A-84ED-BF74D28D1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Zapreke vezane za pošiljatelja: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 pridavanje važnosti razgovoru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Nepovjerenje u vlastite sposobnosti pomoći drugima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Nepoznavanje govora ili dijalekta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Preopterećenost poslom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Neprimjerena i naglašena uporaba stručnih naziva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Neverbalna komunikacija nije usklađena s verbalnom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2030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/>
              <a:t>Zapreke vezane za primatelja</a:t>
            </a:r>
            <a:r>
              <a:rPr lang="hr-HR" sz="2800" dirty="0"/>
              <a:t>:</a:t>
            </a:r>
          </a:p>
          <a:p>
            <a:pPr>
              <a:buFontTx/>
              <a:buChar char="-"/>
            </a:pPr>
            <a:r>
              <a:rPr lang="hr-HR" sz="2800" dirty="0"/>
              <a:t>Ograničene mogućnosti- mentalni deficit, bol, umor….</a:t>
            </a:r>
          </a:p>
          <a:p>
            <a:pPr>
              <a:buFontTx/>
              <a:buChar char="-"/>
            </a:pPr>
            <a:r>
              <a:rPr lang="hr-HR" sz="2800" dirty="0"/>
              <a:t>Negativno stajalište prema pomagaču, prema sadržaju, brizi o sebi, previše informacija</a:t>
            </a:r>
          </a:p>
          <a:p>
            <a:pPr>
              <a:buFontTx/>
              <a:buChar char="-"/>
            </a:pPr>
            <a:r>
              <a:rPr lang="hr-HR" sz="2800" dirty="0"/>
              <a:t>Razumijevanje i pamćenje- obrazovanje, jezik, pamćenje, stručni rječnik</a:t>
            </a:r>
          </a:p>
          <a:p>
            <a:pPr>
              <a:buFontTx/>
              <a:buChar char="-"/>
            </a:pPr>
            <a:r>
              <a:rPr lang="hr-HR" sz="2800" dirty="0"/>
              <a:t>Dob i spol</a:t>
            </a:r>
          </a:p>
          <a:p>
            <a:pPr>
              <a:buFontTx/>
              <a:buChar char="-"/>
            </a:pPr>
            <a:r>
              <a:rPr lang="hr-HR" sz="2800" dirty="0"/>
              <a:t>Neusklađenost verbalnih i neverbalnih poruka</a:t>
            </a:r>
          </a:p>
          <a:p>
            <a:pPr>
              <a:buFontTx/>
              <a:buChar char="-"/>
            </a:pPr>
            <a:r>
              <a:rPr lang="hr-HR" sz="2800" dirty="0"/>
              <a:t>Nastup osobe u komunikaciji</a:t>
            </a:r>
          </a:p>
        </p:txBody>
      </p:sp>
    </p:spTree>
    <p:extLst>
      <p:ext uri="{BB962C8B-B14F-4D97-AF65-F5344CB8AC3E}">
        <p14:creationId xmlns:p14="http://schemas.microsoft.com/office/powerpoint/2010/main" val="368739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800" b="1" dirty="0"/>
              <a:t>Poteškoće u komunikacijskom kanalu</a:t>
            </a:r>
            <a:r>
              <a:rPr lang="hr-HR" sz="2800" dirty="0"/>
              <a:t>:</a:t>
            </a:r>
          </a:p>
          <a:p>
            <a:pPr>
              <a:buFontTx/>
              <a:buChar char="-"/>
            </a:pPr>
            <a:r>
              <a:rPr lang="hr-HR" sz="2800" dirty="0"/>
              <a:t>Buka, fizikalne promjene, neprimjereni medij, dug put, prekidanje i ponovno uspostavljanje komunikacijskog puta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758" y="3429000"/>
            <a:ext cx="4088483" cy="302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374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209279-9924-46B9-AABE-DD25904B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EEF6F8-B9CD-4EED-9121-682E1EE3F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Zapreke u komunikaciji mogu se podijeliti na: </a:t>
            </a:r>
          </a:p>
          <a:p>
            <a:pPr marL="0" indent="0">
              <a:buNone/>
            </a:pPr>
            <a:endParaRPr lang="hr-BA" sz="2800" b="1" dirty="0"/>
          </a:p>
          <a:p>
            <a:pPr marL="0" indent="0">
              <a:buNone/>
            </a:pPr>
            <a:r>
              <a:rPr lang="hr-BA" sz="2800" b="1" dirty="0"/>
              <a:t>Unutarnje</a:t>
            </a:r>
            <a:r>
              <a:rPr lang="hr-BA" sz="2800" dirty="0"/>
              <a:t>- odnose se na samog primatelja poruke</a:t>
            </a:r>
            <a:endParaRPr lang="hr-BA" sz="2800" b="1" dirty="0"/>
          </a:p>
          <a:p>
            <a:pPr marL="0" indent="0">
              <a:buNone/>
            </a:pPr>
            <a:r>
              <a:rPr lang="hr-BA" sz="2800" b="1" dirty="0"/>
              <a:t>Vanjske</a:t>
            </a:r>
            <a:r>
              <a:rPr lang="hr-BA" sz="2800" dirty="0"/>
              <a:t>- dolaze iz okoliša – buka, vrućina, hladnoća- ili zapreke od pošiljatelja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1415221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902" y="3743793"/>
            <a:ext cx="3973984" cy="264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65" y="990055"/>
            <a:ext cx="4315058" cy="243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42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997" y="619585"/>
            <a:ext cx="3400285" cy="340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VERBALNA KOMUNIKACIJA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9613" y="160020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hr-HR" sz="2800" b="1" dirty="0"/>
              <a:t>Komunikacija s pomoću pisane ili izgovorene riječi </a:t>
            </a:r>
            <a:endParaRPr lang="hr-HR" b="1" dirty="0"/>
          </a:p>
          <a:p>
            <a:endParaRPr lang="hr-HR" sz="2800" dirty="0"/>
          </a:p>
          <a:p>
            <a:r>
              <a:rPr lang="hr-HR" sz="2800" b="1" dirty="0"/>
              <a:t>USMENA</a:t>
            </a:r>
          </a:p>
          <a:p>
            <a:pPr>
              <a:buFontTx/>
              <a:buChar char="-"/>
            </a:pPr>
            <a:r>
              <a:rPr lang="hr-HR" sz="2800" dirty="0"/>
              <a:t>Prednost- sugovornici odmah mogu primiti povratnu 			informaciju</a:t>
            </a:r>
          </a:p>
          <a:p>
            <a:pPr>
              <a:buFontTx/>
              <a:buChar char="-"/>
            </a:pPr>
            <a:r>
              <a:rPr lang="hr-HR" sz="2800" dirty="0"/>
              <a:t>Nedostatak- može biti nepromišljena i brza, ne ostavlja 			vidljivi trag iza sebe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6267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5284B5-7802-41A8-9E2F-55AC6637C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FD8741-0BFF-46C7-8E01-32B220D32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b="1" dirty="0"/>
              <a:t>Medicinska sestra</a:t>
            </a:r>
          </a:p>
          <a:p>
            <a:pPr>
              <a:buFontTx/>
              <a:buChar char="-"/>
            </a:pPr>
            <a:r>
              <a:rPr lang="hr-BA" sz="2800" dirty="0"/>
              <a:t>Osigurava što povoljnije uvjete tijekom pružanja informacija pacijentu</a:t>
            </a:r>
          </a:p>
          <a:p>
            <a:pPr>
              <a:buFontTx/>
              <a:buChar char="-"/>
            </a:pPr>
            <a:r>
              <a:rPr lang="hr-BA" sz="2800" dirty="0"/>
              <a:t>Komunikacijske vještine je potrebno stalno vježbati</a:t>
            </a:r>
          </a:p>
          <a:p>
            <a:pPr>
              <a:buFontTx/>
              <a:buChar char="-"/>
            </a:pPr>
            <a:r>
              <a:rPr lang="hr-BA" sz="2800" dirty="0"/>
              <a:t>Treba komunicirati s poštovanjem u odnosu prema pacijentu</a:t>
            </a:r>
          </a:p>
          <a:p>
            <a:pPr>
              <a:buFontTx/>
              <a:buChar char="-"/>
            </a:pPr>
            <a:r>
              <a:rPr lang="hr-BA" sz="2800" dirty="0"/>
              <a:t>Važno je da pacijent zadrži samopoštovanje i dostojanstvo</a:t>
            </a:r>
          </a:p>
        </p:txBody>
      </p:sp>
    </p:spTree>
    <p:extLst>
      <p:ext uri="{BB962C8B-B14F-4D97-AF65-F5344CB8AC3E}">
        <p14:creationId xmlns:p14="http://schemas.microsoft.com/office/powerpoint/2010/main" val="367984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/>
              <a:t>PISANA</a:t>
            </a:r>
          </a:p>
          <a:p>
            <a:pPr marL="0" indent="0">
              <a:buNone/>
            </a:pPr>
            <a:r>
              <a:rPr lang="hr-HR" dirty="0"/>
              <a:t>- </a:t>
            </a:r>
            <a:r>
              <a:rPr lang="hr-HR" sz="2800" dirty="0"/>
              <a:t>Zahtijeva više promišljanja i više vremena od pošiljatelja, a primatelj poruku može pročitati ponovno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B9E9F91-596C-43FD-B4E4-C05E639B2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209" y="3527608"/>
            <a:ext cx="2963603" cy="197214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F7F60E4-42AF-4B5E-B538-187523217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808" y="3527608"/>
            <a:ext cx="2303798" cy="262904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85D6525-B8A9-403E-AAD5-99D3B7A00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115" y="3042066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4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4E9384-1015-4447-9CE6-F0D99CAD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906631-597D-4C21-9B3D-7294ACC5C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U sustavu zdravstva obvezna je primjena pisane verbalne komunikacije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DF6EB73-9264-4D8E-B7B9-9D8470C04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833" y="3160227"/>
            <a:ext cx="5518333" cy="250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4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E33C0DA-0EA2-4B1C-B932-371ECE569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2983" y="1402129"/>
            <a:ext cx="6272667" cy="4265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030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Za verbalnu komunikaciju važno je </a:t>
            </a:r>
          </a:p>
          <a:p>
            <a:pPr marL="0" indent="0">
              <a:buNone/>
            </a:pPr>
            <a:r>
              <a:rPr lang="hr-HR" sz="2800" b="1" dirty="0"/>
              <a:t>što</a:t>
            </a:r>
          </a:p>
          <a:p>
            <a:pPr marL="0" indent="0">
              <a:buNone/>
            </a:pPr>
            <a:r>
              <a:rPr lang="hr-HR" b="1" dirty="0"/>
              <a:t>Kako</a:t>
            </a:r>
          </a:p>
          <a:p>
            <a:pPr marL="0" indent="0">
              <a:buNone/>
            </a:pPr>
            <a:r>
              <a:rPr lang="hr-HR" b="1" dirty="0"/>
              <a:t>Na koji način </a:t>
            </a:r>
            <a:r>
              <a:rPr lang="hr-HR" dirty="0"/>
              <a:t>nešto kažemo</a:t>
            </a:r>
            <a:endParaRPr lang="hr-HR" b="1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11" y="2829816"/>
            <a:ext cx="4514861" cy="287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698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NEVERBALNA KOMUNIKACIJA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Obuhvaća namjernu i nenamjernu reakciju na izgovorene riječi ili nastalu situaciju</a:t>
            </a:r>
          </a:p>
          <a:p>
            <a:r>
              <a:rPr lang="hr-HR" sz="2800" dirty="0"/>
              <a:t>Daje značenje izgovorenim  riječima</a:t>
            </a:r>
          </a:p>
          <a:p>
            <a:r>
              <a:rPr lang="hr-HR" sz="3000" dirty="0"/>
              <a:t>Važnija je od verbalne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F1FF29D-19A8-4431-B590-28E7C0CFC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775" y="3578902"/>
            <a:ext cx="5356674" cy="228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7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BDAE88-89B9-4E7D-A2A2-B3143861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12BCB0B1-2A3E-45E6-8C56-335953ABE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Paraverbalna komunikacija</a:t>
            </a:r>
            <a:endParaRPr kumimoji="0" lang="hr-HR" sz="2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kumimoji="0" lang="hr-HR" sz="2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 Dio verbalne komunikacije</a:t>
            </a:r>
          </a:p>
          <a:p>
            <a:pPr marL="0" indent="0">
              <a:buNone/>
              <a:defRPr/>
            </a:pPr>
            <a:r>
              <a:rPr kumimoji="0" lang="hr-HR" sz="2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 Odnosi se na neverbalne znakove koji prate verbalnu poruku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Jesi li pospremio svoju sobu?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Jesi li pospremio svoju sobu!!!!</a:t>
            </a:r>
          </a:p>
          <a:p>
            <a:pPr>
              <a:defRPr/>
            </a:pPr>
            <a:r>
              <a:rPr kumimoji="0" lang="hr-H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Paralingvistički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znakovi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Glasnoća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Ton i boja glasa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Šutnja……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247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 err="1"/>
              <a:t>Ekstralingvistički</a:t>
            </a:r>
            <a:r>
              <a:rPr lang="hr-HR" sz="2800" b="1" dirty="0"/>
              <a:t> </a:t>
            </a:r>
            <a:r>
              <a:rPr lang="hr-HR" sz="2800" dirty="0"/>
              <a:t>znakovi- nisu vezani za govor</a:t>
            </a:r>
            <a:endParaRPr lang="hr-HR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2276872"/>
            <a:ext cx="226445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Mlada žena">
            <a:extLst>
              <a:ext uri="{FF2B5EF4-FFF2-40B4-BE49-F238E27FC236}">
                <a16:creationId xmlns:a16="http://schemas.microsoft.com/office/drawing/2014/main" id="{1B9535D0-4728-4BA0-86FA-07A411DB1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475" y="2143592"/>
            <a:ext cx="1141434" cy="4133073"/>
          </a:xfrm>
          <a:prstGeom prst="rect">
            <a:avLst/>
          </a:prstGeom>
        </p:spPr>
      </p:pic>
      <p:pic>
        <p:nvPicPr>
          <p:cNvPr id="7" name="Slika 6" descr="Engleski poslovni čovjek">
            <a:extLst>
              <a:ext uri="{FF2B5EF4-FFF2-40B4-BE49-F238E27FC236}">
                <a16:creationId xmlns:a16="http://schemas.microsoft.com/office/drawing/2014/main" id="{4A7C9C94-3B94-46E4-84D8-A54583177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48" y="2339279"/>
            <a:ext cx="1123835" cy="374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5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369</Words>
  <Application>Microsoft Office PowerPoint</Application>
  <PresentationFormat>Široki zaslon</PresentationFormat>
  <Paragraphs>78</Paragraphs>
  <Slides>20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Palatino Linotype</vt:lpstr>
      <vt:lpstr>Izvršno</vt:lpstr>
      <vt:lpstr>Škola za medicinske sestre Vinogradska Profesionalna komunikacija u sestrinstvu Verbalna i neverbalna komunikacije</vt:lpstr>
      <vt:lpstr>VERBALNA KOMUNIKACIJA</vt:lpstr>
      <vt:lpstr>PowerPoint prezentacija</vt:lpstr>
      <vt:lpstr>PowerPoint prezentacija</vt:lpstr>
      <vt:lpstr>PowerPoint prezentacija</vt:lpstr>
      <vt:lpstr>PowerPoint prezentacija</vt:lpstr>
      <vt:lpstr>NEVERBALNA KOMUNIKACIJA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ZAPREKE U KOMUNIKACIJI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za medicinske sestre Vinogradska Profesionalna komunikacija u sestrinstvu Verbalna i neverbalna komunikacije</dc:title>
  <dc:creator>marko-ivan.major@skole.hr</dc:creator>
  <cp:lastModifiedBy>marko-ivan.major@skole.hr</cp:lastModifiedBy>
  <cp:revision>7</cp:revision>
  <dcterms:created xsi:type="dcterms:W3CDTF">2020-05-23T12:06:59Z</dcterms:created>
  <dcterms:modified xsi:type="dcterms:W3CDTF">2020-05-23T13:25:11Z</dcterms:modified>
</cp:coreProperties>
</file>