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B8520-9E16-43D1-AEE8-2406C0F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AC47D-6240-47DE-B390-F646CD2F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05B69-27EC-486B-BB71-F89D6010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AFCB-AB87-41F1-9BF0-485CB54D9E58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185D23-3B57-4D6F-854B-950CD4E3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40E4E1-62E9-4823-8A3B-11C6A5EB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A4D5-E29A-46C9-813A-22603CD52F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7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839450"/>
            <a:ext cx="10363200" cy="4113550"/>
          </a:xfrm>
        </p:spPr>
        <p:txBody>
          <a:bodyPr/>
          <a:lstStyle/>
          <a:p>
            <a:br>
              <a:rPr lang="hr-HR" sz="6000" dirty="0"/>
            </a:br>
            <a:br>
              <a:rPr lang="hr-HR" sz="6000" dirty="0"/>
            </a:br>
            <a:br>
              <a:rPr lang="hr-HR" sz="6000" dirty="0"/>
            </a:br>
            <a:r>
              <a:rPr lang="hr-HR" sz="4400" dirty="0"/>
              <a:t>Škola za medicinske sestre Vinogradska</a:t>
            </a:r>
            <a:br>
              <a:rPr lang="hr-HR" sz="4400" dirty="0"/>
            </a:br>
            <a:r>
              <a:rPr lang="hr-HR" sz="4400" dirty="0"/>
              <a:t>Profesionalna komunikacija u sestrinstvu</a:t>
            </a:r>
            <a:br>
              <a:rPr lang="hr-HR" dirty="0"/>
            </a:br>
            <a:r>
              <a:rPr lang="hr-HR" sz="4800" dirty="0">
                <a:solidFill>
                  <a:srgbClr val="FF0000"/>
                </a:solidFill>
              </a:rPr>
              <a:t>Uzroci i posljedice sukoba</a:t>
            </a:r>
            <a:br>
              <a:rPr lang="hr-HR" sz="4800" dirty="0">
                <a:solidFill>
                  <a:srgbClr val="FF0000"/>
                </a:solidFill>
              </a:rPr>
            </a:br>
            <a:r>
              <a:rPr lang="hr-HR" sz="4800" dirty="0">
                <a:solidFill>
                  <a:srgbClr val="FF0000"/>
                </a:solidFill>
              </a:rPr>
              <a:t>Razine sukoba</a:t>
            </a:r>
            <a:br>
              <a:rPr lang="hr-HR" sz="4800" dirty="0">
                <a:solidFill>
                  <a:srgbClr val="FF0000"/>
                </a:solidFill>
              </a:rPr>
            </a:br>
            <a:r>
              <a:rPr lang="hr-HR" sz="4800" dirty="0">
                <a:solidFill>
                  <a:srgbClr val="FF0000"/>
                </a:solidFill>
              </a:rPr>
              <a:t>Nenasilna komunikacija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tekst&#10;&#10;Opis je automatski generiran">
            <a:extLst>
              <a:ext uri="{FF2B5EF4-FFF2-40B4-BE49-F238E27FC236}">
                <a16:creationId xmlns:a16="http://schemas.microsoft.com/office/drawing/2014/main" id="{1657DCD8-192D-4F24-A905-934A77AA4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60" b="579"/>
          <a:stretch/>
        </p:blipFill>
        <p:spPr>
          <a:xfrm>
            <a:off x="992188" y="68263"/>
            <a:ext cx="10164762" cy="636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24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B22F74-D7FE-4511-AE8A-6C4AA5EA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9203D-3B05-4443-834A-97769076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Pacijent može imati osjećaj da medicinska sestra ne iskazuje prema njemu brižnost i uključenost</a:t>
            </a:r>
          </a:p>
          <a:p>
            <a:r>
              <a:rPr lang="hr-BA" sz="2800" dirty="0"/>
              <a:t>Gubi osjećaj važnosti i sposobnosti</a:t>
            </a:r>
          </a:p>
          <a:p>
            <a:r>
              <a:rPr lang="hr-BA" sz="2800" dirty="0"/>
              <a:t>Osjeća frustraciju i anksioznost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1431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6524CF-591C-4A84-8A44-63136097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AE0107-E1C3-47DF-B55B-6B70831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Ograničeni resursi oko kojih se ljudi natječu</a:t>
            </a:r>
          </a:p>
          <a:p>
            <a:pPr marL="0" indent="0">
              <a:buNone/>
            </a:pPr>
            <a:r>
              <a:rPr lang="hr-BA" sz="2800" dirty="0"/>
              <a:t>Resursi- opći naziv za prirodne i proizvedene stvari, ljudsko znanje i sposobnost- služe kao sredstva za zadovoljavanje potreba</a:t>
            </a:r>
          </a:p>
          <a:p>
            <a:pPr marL="0" indent="0">
              <a:buNone/>
            </a:pPr>
            <a:r>
              <a:rPr lang="hr-HR" sz="2800" dirty="0"/>
              <a:t>Resursi u zdravstvu                                     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                                                                      </a:t>
            </a:r>
            <a:r>
              <a:rPr lang="hr-HR" sz="2800" dirty="0">
                <a:solidFill>
                  <a:srgbClr val="FF0000"/>
                </a:solidFill>
              </a:rPr>
              <a:t>frustracije</a:t>
            </a:r>
          </a:p>
          <a:p>
            <a:pPr marL="0" indent="0">
              <a:buNone/>
            </a:pPr>
            <a:r>
              <a:rPr lang="hr-HR" sz="2800" dirty="0"/>
              <a:t>                                                                       </a:t>
            </a:r>
            <a:r>
              <a:rPr lang="hr-HR" sz="2800" dirty="0">
                <a:solidFill>
                  <a:srgbClr val="FF0000"/>
                </a:solidFill>
              </a:rPr>
              <a:t>sukobe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010B9CF-5CED-48E7-8219-CDACD8556D0E}"/>
              </a:ext>
            </a:extLst>
          </p:cNvPr>
          <p:cNvSpPr/>
          <p:nvPr/>
        </p:nvSpPr>
        <p:spPr>
          <a:xfrm>
            <a:off x="759654" y="4037428"/>
            <a:ext cx="3770143" cy="208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BA" sz="2400" dirty="0"/>
              <a:t>Nedostatak opreme za rad</a:t>
            </a:r>
          </a:p>
          <a:p>
            <a:pPr algn="ctr"/>
            <a:r>
              <a:rPr lang="hr-BA" sz="2400" dirty="0"/>
              <a:t>Neadekvatni ljudski resursi</a:t>
            </a:r>
          </a:p>
          <a:p>
            <a:pPr algn="ctr"/>
            <a:r>
              <a:rPr lang="hr-BA" sz="2400" dirty="0"/>
              <a:t>Loša organizacija</a:t>
            </a:r>
            <a:endParaRPr lang="hr-HR" sz="2400" dirty="0"/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FE34A5C1-E447-4948-B4FB-0EF4D63588AB}"/>
              </a:ext>
            </a:extLst>
          </p:cNvPr>
          <p:cNvSpPr/>
          <p:nvPr/>
        </p:nvSpPr>
        <p:spPr>
          <a:xfrm>
            <a:off x="5117591" y="4773167"/>
            <a:ext cx="1972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11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4D938-FE83-41F9-BD91-B4818070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E6D8D0-13F6-4E8F-8F5D-95EE30DA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Razlike u vrijednosnom sustavu</a:t>
            </a:r>
          </a:p>
          <a:p>
            <a:pPr marL="0" indent="0">
              <a:buNone/>
            </a:pPr>
            <a:r>
              <a:rPr lang="hr-BA" sz="2800" dirty="0"/>
              <a:t>Kategorije koje cijenimo: ljubav, mir, prijateljstvo, zdravlje i život</a:t>
            </a:r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r>
              <a:rPr lang="hr-BA" sz="2800" dirty="0"/>
              <a:t>Unutarnje vrijednosti</a:t>
            </a:r>
          </a:p>
          <a:p>
            <a:pPr marL="0" indent="0">
              <a:buNone/>
            </a:pPr>
            <a:r>
              <a:rPr lang="hr-BA" sz="2800" dirty="0"/>
              <a:t>Moralne vrijednosti</a:t>
            </a:r>
          </a:p>
          <a:p>
            <a:pPr marL="0" indent="0">
              <a:buNone/>
            </a:pPr>
            <a:r>
              <a:rPr lang="hr-BA" sz="2800" dirty="0"/>
              <a:t>Hedonističke </a:t>
            </a:r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r>
              <a:rPr lang="hr-BA" sz="2800" dirty="0"/>
              <a:t>Razlike u vrijednosnom sustavu uzrok su najsloženijih skoba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0452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E215C-64F8-42BC-98C0-B5353A6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036635-9912-4ABB-96CD-E957910F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			</a:t>
            </a:r>
            <a:r>
              <a:rPr lang="hr-BA" sz="2800" b="1" dirty="0"/>
              <a:t>PREMA POSLJEDICAMA</a:t>
            </a:r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r>
              <a:rPr lang="hr-BA" sz="2800" dirty="0"/>
              <a:t>          </a:t>
            </a:r>
            <a:r>
              <a:rPr lang="hr-BA" sz="2800" dirty="0">
                <a:solidFill>
                  <a:srgbClr val="00B050"/>
                </a:solidFill>
              </a:rPr>
              <a:t>konstruktivni sukobi                </a:t>
            </a:r>
            <a:r>
              <a:rPr lang="hr-BA" sz="2800" dirty="0">
                <a:solidFill>
                  <a:srgbClr val="FF0000"/>
                </a:solidFill>
              </a:rPr>
              <a:t>destruktivni sukobi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051DE24-8375-431E-B2EE-D3904C181F41}"/>
              </a:ext>
            </a:extLst>
          </p:cNvPr>
          <p:cNvCxnSpPr>
            <a:cxnSpLocks/>
          </p:cNvCxnSpPr>
          <p:nvPr/>
        </p:nvCxnSpPr>
        <p:spPr>
          <a:xfrm flipH="1">
            <a:off x="3446585" y="2053883"/>
            <a:ext cx="1252025" cy="168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18E95CC3-B7D4-4A4D-96E9-74B1CF598AA7}"/>
              </a:ext>
            </a:extLst>
          </p:cNvPr>
          <p:cNvCxnSpPr>
            <a:cxnSpLocks/>
          </p:cNvCxnSpPr>
          <p:nvPr/>
        </p:nvCxnSpPr>
        <p:spPr>
          <a:xfrm>
            <a:off x="6096000" y="2053883"/>
            <a:ext cx="1345809" cy="168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6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19D70-2E37-4536-B645-694E054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58C1B5-F47D-4060-AF4E-744B0806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>
                <a:solidFill>
                  <a:srgbClr val="92D050"/>
                </a:solidFill>
              </a:rPr>
              <a:t>Konstruktivni sukobi</a:t>
            </a:r>
          </a:p>
          <a:p>
            <a:pPr marL="0" indent="0">
              <a:buNone/>
            </a:pPr>
            <a:endParaRPr lang="hr-BA" sz="2800" dirty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hr-HR" sz="2800" dirty="0"/>
              <a:t>Vode smanjivanju ili rješenju sukoba mirnim putem</a:t>
            </a:r>
          </a:p>
          <a:p>
            <a:pPr>
              <a:buFontTx/>
              <a:buChar char="-"/>
            </a:pPr>
            <a:r>
              <a:rPr lang="hr-HR" sz="2800" dirty="0"/>
              <a:t>Strane orijentirane na međusobnu suradnju</a:t>
            </a:r>
          </a:p>
          <a:p>
            <a:pPr>
              <a:buFontTx/>
              <a:buChar char="-"/>
            </a:pPr>
            <a:r>
              <a:rPr lang="hr-HR" sz="2800" dirty="0"/>
              <a:t>Sukob je zajednički izazov</a:t>
            </a:r>
          </a:p>
          <a:p>
            <a:pPr>
              <a:buFontTx/>
              <a:buChar char="-"/>
            </a:pPr>
            <a:r>
              <a:rPr lang="hr-HR" sz="2800" dirty="0"/>
              <a:t>Pozornost usmjerena na problem, a ne na sudionike</a:t>
            </a:r>
          </a:p>
        </p:txBody>
      </p:sp>
    </p:spTree>
    <p:extLst>
      <p:ext uri="{BB962C8B-B14F-4D97-AF65-F5344CB8AC3E}">
        <p14:creationId xmlns:p14="http://schemas.microsoft.com/office/powerpoint/2010/main" val="85083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5ABE0-5695-4D74-8B8A-DFE2C11F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E0F2D1-745F-4585-A59D-F184AB09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BA" sz="2800" dirty="0">
                <a:solidFill>
                  <a:srgbClr val="FF0000"/>
                </a:solidFill>
              </a:rPr>
              <a:t>Destruktivni sukobi</a:t>
            </a:r>
          </a:p>
          <a:p>
            <a:pPr>
              <a:buFontTx/>
              <a:buChar char="-"/>
            </a:pPr>
            <a:r>
              <a:rPr lang="hr-BA" sz="2800" dirty="0"/>
              <a:t>Vode u produbljivanje sukoba</a:t>
            </a:r>
          </a:p>
          <a:p>
            <a:pPr>
              <a:buFontTx/>
              <a:buChar char="-"/>
            </a:pPr>
            <a:r>
              <a:rPr lang="hr-BA" sz="2800" dirty="0"/>
              <a:t>Dionici usmjereni na manje važna pitanja</a:t>
            </a:r>
          </a:p>
          <a:p>
            <a:pPr>
              <a:buFontTx/>
              <a:buChar char="-"/>
            </a:pPr>
            <a:r>
              <a:rPr lang="hr-BA" sz="2800" dirty="0"/>
              <a:t>Intenzivne emocije: ljutnja, strah, bijes, mržnja</a:t>
            </a:r>
          </a:p>
          <a:p>
            <a:pPr>
              <a:buFontTx/>
              <a:buChar char="-"/>
            </a:pPr>
            <a:r>
              <a:rPr lang="hr-BA" sz="2800" dirty="0"/>
              <a:t>Ukopavaju se u svoje pozicije i inzistiraju na svom</a:t>
            </a:r>
          </a:p>
          <a:p>
            <a:pPr>
              <a:buFontTx/>
              <a:buChar char="-"/>
            </a:pPr>
            <a:r>
              <a:rPr lang="hr-BA" sz="2800" dirty="0"/>
              <a:t>Procjenjuju i okrivljuju drugu stranu, ne slušaju</a:t>
            </a:r>
          </a:p>
          <a:p>
            <a:pPr>
              <a:buFontTx/>
              <a:buChar char="-"/>
            </a:pPr>
            <a:r>
              <a:rPr lang="hr-BA" sz="2800" dirty="0"/>
              <a:t>Rastu frustracija i percipirana prijetnja</a:t>
            </a:r>
          </a:p>
          <a:p>
            <a:pPr>
              <a:buFontTx/>
              <a:buChar char="-"/>
            </a:pPr>
            <a:r>
              <a:rPr lang="hr-BA" sz="2800" dirty="0"/>
              <a:t>Agresivni i verbalno i fizički</a:t>
            </a:r>
          </a:p>
          <a:p>
            <a:pPr>
              <a:buFontTx/>
              <a:buChar char="-"/>
            </a:pPr>
            <a:r>
              <a:rPr lang="hr-BA" sz="2800" dirty="0"/>
              <a:t>Loši rezultati, loša komunikacija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0434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F062B9-6C6F-4C97-82D8-53A50EEA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A2AB384-899F-443E-A126-76D1A4396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6" y="1600200"/>
            <a:ext cx="8102991" cy="40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6EE3B-52FB-448C-AF55-0198F8D0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Razine sukoba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5D7B1-1A4E-4073-A043-9B60A05D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Prema </a:t>
            </a:r>
            <a:r>
              <a:rPr lang="hr-BA" sz="2800" b="1" dirty="0"/>
              <a:t>razini</a:t>
            </a:r>
            <a:r>
              <a:rPr lang="hr-BA" sz="2800" dirty="0"/>
              <a:t>:</a:t>
            </a:r>
          </a:p>
          <a:p>
            <a:pPr>
              <a:buFontTx/>
              <a:buChar char="-"/>
            </a:pPr>
            <a:r>
              <a:rPr lang="hr-BA" sz="2800" dirty="0" err="1"/>
              <a:t>Intrapersonalni</a:t>
            </a:r>
            <a:endParaRPr lang="hr-BA" sz="2800" dirty="0"/>
          </a:p>
          <a:p>
            <a:pPr>
              <a:buFontTx/>
              <a:buChar char="-"/>
            </a:pPr>
            <a:r>
              <a:rPr lang="hr-BA" sz="2800" dirty="0" err="1"/>
              <a:t>Interpersonalji</a:t>
            </a:r>
            <a:endParaRPr lang="hr-BA" sz="2800" dirty="0"/>
          </a:p>
          <a:p>
            <a:pPr>
              <a:buFontTx/>
              <a:buChar char="-"/>
            </a:pPr>
            <a:r>
              <a:rPr lang="hr-BA" sz="2800" dirty="0" err="1"/>
              <a:t>Intragrupni</a:t>
            </a:r>
            <a:endParaRPr lang="hr-BA" sz="2800" dirty="0"/>
          </a:p>
          <a:p>
            <a:pPr>
              <a:buFontTx/>
              <a:buChar char="-"/>
            </a:pPr>
            <a:r>
              <a:rPr lang="hr-BA" sz="2800" dirty="0" err="1"/>
              <a:t>intergrupni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6587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3B0B2D-1AB3-4E56-BAC7-86C4918C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1EFFFB-861E-4F9A-8F37-1059051F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 err="1"/>
              <a:t>Intrapersonalni</a:t>
            </a:r>
            <a:r>
              <a:rPr lang="hr-BA" sz="2800" b="1" dirty="0"/>
              <a:t> sukob</a:t>
            </a:r>
          </a:p>
          <a:p>
            <a:pPr marL="0" indent="0">
              <a:buNone/>
            </a:pPr>
            <a:endParaRPr lang="hr-BA" sz="2800" b="1" dirty="0"/>
          </a:p>
          <a:p>
            <a:pPr>
              <a:buFontTx/>
              <a:buChar char="-"/>
            </a:pPr>
            <a:r>
              <a:rPr lang="hr-BA" sz="2800" dirty="0"/>
              <a:t>Sukob motiva u samom pojedincu</a:t>
            </a:r>
          </a:p>
          <a:p>
            <a:pPr>
              <a:buFontTx/>
              <a:buChar char="-"/>
            </a:pPr>
            <a:r>
              <a:rPr lang="hr-BA" sz="2800" dirty="0"/>
              <a:t>Psihološke dvojbe i frustracije</a:t>
            </a:r>
          </a:p>
          <a:p>
            <a:pPr>
              <a:buFontTx/>
              <a:buChar char="-"/>
            </a:pPr>
            <a:r>
              <a:rPr lang="hr-BA" sz="2800" dirty="0"/>
              <a:t>Sukob privlačenja</a:t>
            </a:r>
          </a:p>
          <a:p>
            <a:pPr>
              <a:buFontTx/>
              <a:buChar char="-"/>
            </a:pPr>
            <a:r>
              <a:rPr lang="hr-BA" sz="2800" dirty="0"/>
              <a:t>Sukob istodobnog privlačenja i odbijanja</a:t>
            </a:r>
          </a:p>
          <a:p>
            <a:pPr>
              <a:buFontTx/>
              <a:buChar char="-"/>
            </a:pPr>
            <a:r>
              <a:rPr lang="hr-BA" sz="2800" dirty="0"/>
              <a:t>Sukob dvostrukog odbijanja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5748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34EC5-D835-4BCE-8477-CEED4C8D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Uzroci i posljedice sukoba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B18E2D-D232-430A-88C7-4B0D239A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Sukob ili konflikt </a:t>
            </a:r>
            <a:r>
              <a:rPr lang="hr-BA" sz="2800" dirty="0"/>
              <a:t>socijalni je proces koji označuje najmanje dva suprotna mišljenja o situaciji, zbivanju, ponašanju, osjećajima i rješenjima</a:t>
            </a: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A6D1AD-8E61-405D-9451-F3F53F15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50" y="2789493"/>
            <a:ext cx="5690056" cy="30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2A2B0-5AD1-4EF3-A538-076FC0CE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E0FAB3D-67DC-4225-9CEF-6C7F9633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377" y="1558112"/>
            <a:ext cx="8251732" cy="37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7A894-CE94-457B-B39F-C4DC84B8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B89E44-3BDD-4ADA-846E-FE57ECE6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Interpersonalni sukobi</a:t>
            </a:r>
          </a:p>
          <a:p>
            <a:pPr marL="0" indent="0">
              <a:buNone/>
            </a:pPr>
            <a:r>
              <a:rPr lang="hr-HR" sz="2800" dirty="0"/>
              <a:t>- Sukobi među pojedincima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AA7712-8C14-47F1-B371-C40FECC0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96" y="2976898"/>
            <a:ext cx="6139157" cy="27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BB20D6-6F60-445B-A44E-D8D1BD3A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F9A49E-F3BE-4E18-A8F0-2E664300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 err="1"/>
              <a:t>Intragrupni</a:t>
            </a:r>
            <a:r>
              <a:rPr lang="hr-BA" sz="2800" b="1" dirty="0"/>
              <a:t> sukob</a:t>
            </a:r>
          </a:p>
          <a:p>
            <a:pPr>
              <a:buFontTx/>
              <a:buChar char="-"/>
            </a:pPr>
            <a:r>
              <a:rPr lang="hr-BA" sz="2800" dirty="0"/>
              <a:t>Sukob unutar grupe</a:t>
            </a:r>
          </a:p>
          <a:p>
            <a:pPr>
              <a:buFontTx/>
              <a:buChar char="-"/>
            </a:pPr>
            <a:r>
              <a:rPr lang="hr-BA" sz="2800" dirty="0"/>
              <a:t>Zbog statusa grupe</a:t>
            </a:r>
          </a:p>
          <a:p>
            <a:pPr>
              <a:buFontTx/>
              <a:buChar char="-"/>
            </a:pPr>
            <a:r>
              <a:rPr lang="hr-BA" sz="2800" dirty="0"/>
              <a:t>Žele zadržati ili promijeniti položaj u grupi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7A87A6-543E-4864-8E92-BEAF46088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67" y="3671963"/>
            <a:ext cx="4697070" cy="26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20EEF-214F-45ED-A764-21A02DC1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588781-4838-400D-9178-99B13CAF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 err="1"/>
              <a:t>Intergrupni</a:t>
            </a:r>
            <a:r>
              <a:rPr lang="hr-BA" sz="2800" b="1" dirty="0"/>
              <a:t> sukobi</a:t>
            </a:r>
          </a:p>
          <a:p>
            <a:pPr marL="0" indent="0">
              <a:buNone/>
            </a:pPr>
            <a:r>
              <a:rPr lang="hr-BA" sz="2800" dirty="0"/>
              <a:t>- Sukob između dvije ili više grupa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1826A6-9BED-451D-AED4-77FDA666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47" y="2754907"/>
            <a:ext cx="5013008" cy="37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79ED0-198C-4240-AD72-4C3A79E0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Nenasilna komunikacija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F02BC0-49A5-45FA-9730-A768E08B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Specifičan proces komunikacije sa sobom i drugima</a:t>
            </a:r>
          </a:p>
          <a:p>
            <a:pPr marL="0" indent="0">
              <a:buNone/>
            </a:pPr>
            <a:r>
              <a:rPr lang="hr-BA" sz="2800" dirty="0"/>
              <a:t>„Jezik života” – </a:t>
            </a:r>
            <a:r>
              <a:rPr lang="hr-BA" sz="2800" dirty="0" err="1"/>
              <a:t>Marshal</a:t>
            </a:r>
            <a:r>
              <a:rPr lang="hr-BA" sz="2800" dirty="0"/>
              <a:t> </a:t>
            </a:r>
            <a:r>
              <a:rPr lang="hr-BA" sz="2800" dirty="0" err="1"/>
              <a:t>Rosenberg</a:t>
            </a:r>
            <a:endParaRPr lang="hr-BA" sz="2800" dirty="0"/>
          </a:p>
          <a:p>
            <a:pPr>
              <a:buFontTx/>
              <a:buChar char="-"/>
            </a:pPr>
            <a:r>
              <a:rPr lang="hr-BA" sz="2800" dirty="0"/>
              <a:t>Poštujemo sebe i druge</a:t>
            </a:r>
          </a:p>
          <a:p>
            <a:pPr>
              <a:buFontTx/>
              <a:buChar char="-"/>
            </a:pPr>
            <a:r>
              <a:rPr lang="hr-BA" sz="2800" dirty="0"/>
              <a:t>Ne ocjenjujemo postupke i iskaze drugih</a:t>
            </a:r>
          </a:p>
          <a:p>
            <a:pPr>
              <a:buFontTx/>
              <a:buChar char="-"/>
            </a:pPr>
            <a:r>
              <a:rPr lang="hr-BA" sz="2800" dirty="0"/>
              <a:t>Polazimo od svojih osjećaja, potreba i želja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6619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D25F29-A768-48A9-9EA9-B8655194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97D4E4B-145D-4A36-BC54-49F1526E7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039" y="1368801"/>
            <a:ext cx="6706992" cy="44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26DEA-1050-4FA3-8044-95A240D1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38A941-D8AE-4C56-AB35-00B008FE4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Komponente nenasilnog rješavanja sukoba</a:t>
            </a:r>
            <a:r>
              <a:rPr lang="hr-BA" sz="2800" dirty="0"/>
              <a:t>:</a:t>
            </a:r>
          </a:p>
          <a:p>
            <a:pPr marL="0" indent="0">
              <a:buNone/>
            </a:pPr>
            <a:endParaRPr lang="hr-BA" sz="2800" dirty="0"/>
          </a:p>
          <a:p>
            <a:pPr>
              <a:buFontTx/>
              <a:buChar char="-"/>
            </a:pPr>
            <a:r>
              <a:rPr lang="hr-BA" sz="2800" dirty="0"/>
              <a:t>Opažanje</a:t>
            </a:r>
          </a:p>
          <a:p>
            <a:pPr>
              <a:buFontTx/>
              <a:buChar char="-"/>
            </a:pPr>
            <a:r>
              <a:rPr lang="hr-BA" sz="2800" dirty="0"/>
              <a:t>Osjećaji</a:t>
            </a:r>
          </a:p>
          <a:p>
            <a:pPr>
              <a:buFontTx/>
              <a:buChar char="-"/>
            </a:pPr>
            <a:r>
              <a:rPr lang="hr-BA" sz="2800" dirty="0"/>
              <a:t>Potrebe</a:t>
            </a:r>
          </a:p>
          <a:p>
            <a:pPr>
              <a:buFontTx/>
              <a:buChar char="-"/>
            </a:pPr>
            <a:r>
              <a:rPr lang="hr-BA" sz="2800" dirty="0"/>
              <a:t>Asertivno traženje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5441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152B5-8C8D-4242-9D09-6A36F694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6DE5B1-176A-4188-8426-A553CAF17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U nenasilnoj komunikaciji:</a:t>
            </a:r>
          </a:p>
          <a:p>
            <a:r>
              <a:rPr lang="hr-BA" sz="2800" dirty="0"/>
              <a:t>Koristimo se „JA” porukama</a:t>
            </a:r>
          </a:p>
          <a:p>
            <a:r>
              <a:rPr lang="hr-BA" sz="2800" dirty="0"/>
              <a:t>Jasno izražavamo svoje osjećaje, potrebe i želje</a:t>
            </a:r>
          </a:p>
          <a:p>
            <a:r>
              <a:rPr lang="hr-BA" sz="2800" dirty="0"/>
              <a:t>Usvajamo tuđe osjećaje, potrebe i želje</a:t>
            </a:r>
          </a:p>
          <a:p>
            <a:r>
              <a:rPr lang="hr-BA" sz="2800" dirty="0"/>
              <a:t>Zalažemo se za sebe tako da ne ugrožavamo druge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0084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FED2D-480F-435B-961D-F2D3D7BB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505757-372B-4A33-98C1-5964DCD9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Može se odigrati na osobnoj razini ili između dvaju i više sudionika</a:t>
            </a:r>
          </a:p>
          <a:p>
            <a:r>
              <a:rPr lang="hr-BA" sz="2800" dirty="0"/>
              <a:t>Sastavni je i prirodni dio međuljudskih odnosa</a:t>
            </a:r>
          </a:p>
          <a:p>
            <a:r>
              <a:rPr lang="hr-BA" sz="2800" dirty="0"/>
              <a:t>Može se pronaći na svim razinama društvenog života</a:t>
            </a:r>
          </a:p>
          <a:p>
            <a:r>
              <a:rPr lang="hr-BA" sz="2800" dirty="0"/>
              <a:t>Povezan je sa snažnim emocijama i neugodnim situacijama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1381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358A6-4EAE-4BB5-B76E-116FD95C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570F46-093F-438C-91CB-F7DEE195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Medicinska sestra kao profesionalac može biti izravni sudionik ili može biti posrednik (medijator) između sukobljenih strana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1AAE6A-41F0-45A6-84E3-3C798AC7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52" y="3154972"/>
            <a:ext cx="3966695" cy="29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4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31F0DB-62F5-40F6-AF02-5D36BE12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4EA463-3835-4923-8589-0C6BCAC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Može se sukobiti sa pacijentom, obitelji/prijateljima pacijenta ili članovima tima</a:t>
            </a:r>
          </a:p>
          <a:p>
            <a:r>
              <a:rPr lang="hr-BA" sz="2800" dirty="0"/>
              <a:t>Kao posrednik može djelovati u sukobu kolege/kolegice s pacijentom, kolege/kolegice s obitelji, u sukobu dvaju članova tima ili dvaju pacijenata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DDBF86-78FC-4BB6-BB7A-4D8E89EAB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95" y="3863182"/>
            <a:ext cx="4846586" cy="23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8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3FFFD-E3AF-45B4-ACE1-FD832EE4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8ED336-CCF0-4FD5-8555-E6BAC964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Ako sukob smatramo negativnim osjećat ćemo strah, a ako ga smatramo prirodnim i neminovnim može biti izvor promjena i razvoja</a:t>
            </a:r>
          </a:p>
          <a:p>
            <a:endParaRPr lang="hr-BA" sz="2800" dirty="0"/>
          </a:p>
          <a:p>
            <a:r>
              <a:rPr lang="hr-BA" sz="2800" dirty="0"/>
              <a:t>Izazov je u rješavanju sukoba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9AB48A-10B0-4771-95BE-3A695067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3182"/>
            <a:ext cx="4711578" cy="25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B05BF-A608-4648-AE01-33EAFF9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01750B-34A3-4D57-8495-63D01016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Kako bismo prihvatili sukob kao nešto prirodno i neminovno te ga bolje razumjeli moramo ga dobro proučiti</a:t>
            </a:r>
          </a:p>
          <a:p>
            <a:r>
              <a:rPr lang="hr-BA" sz="2800" dirty="0"/>
              <a:t>Jedan od razloga sukoba su i velike razlike u individualnim osobinama svakog čovjeka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7EDD37-0A1F-473D-AF14-7DC3FB5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033" y="3429000"/>
            <a:ext cx="3815387" cy="27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7A5A7-AB7D-4BBB-BF07-356DE9BD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C0FDF-4ABF-43EF-AA61-8568442AF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Uzroci sukoba </a:t>
            </a:r>
            <a:r>
              <a:rPr lang="hr-BA" sz="2800" dirty="0"/>
              <a:t>mogu se svrstati u tri kategorije:</a:t>
            </a:r>
          </a:p>
          <a:p>
            <a:pPr marL="0" indent="0">
              <a:buNone/>
            </a:pPr>
            <a:endParaRPr lang="hr-BA" sz="2800" dirty="0"/>
          </a:p>
          <a:p>
            <a:r>
              <a:rPr lang="hr-BA" sz="2800" dirty="0"/>
              <a:t>Nezadovoljene psihološke potrebe</a:t>
            </a:r>
          </a:p>
          <a:p>
            <a:r>
              <a:rPr lang="hr-BA" sz="2800" dirty="0"/>
              <a:t>Ograničeni resursi oko kojih se ljudi natječu </a:t>
            </a:r>
          </a:p>
          <a:p>
            <a:r>
              <a:rPr lang="hr-BA" sz="2800" dirty="0"/>
              <a:t>Razlike u vrijednosnom stavu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615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BAE17-CAD2-489F-A479-3BF79DD2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67CE8B-E056-4A4C-8752-0ABFB412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Nezadovoljene psihološke potrebe </a:t>
            </a:r>
            <a:r>
              <a:rPr lang="hr-BA" sz="2800" dirty="0"/>
              <a:t>za</a:t>
            </a:r>
          </a:p>
          <a:p>
            <a:pPr marL="0" indent="0">
              <a:buNone/>
            </a:pPr>
            <a:r>
              <a:rPr lang="hr-BA" sz="2800" dirty="0"/>
              <a:t>-  Ljubavlju   </a:t>
            </a:r>
          </a:p>
          <a:p>
            <a:pPr>
              <a:buFontTx/>
              <a:buChar char="-"/>
            </a:pPr>
            <a:r>
              <a:rPr lang="hr-BA" sz="2800" dirty="0"/>
              <a:t>Moći</a:t>
            </a:r>
          </a:p>
          <a:p>
            <a:pPr>
              <a:buFontTx/>
              <a:buChar char="-"/>
            </a:pPr>
            <a:r>
              <a:rPr lang="hr-BA" sz="2800" dirty="0"/>
              <a:t>Zabavom</a:t>
            </a:r>
          </a:p>
          <a:p>
            <a:pPr>
              <a:buFontTx/>
              <a:buChar char="-"/>
            </a:pPr>
            <a:r>
              <a:rPr lang="hr-BA" sz="2800" dirty="0"/>
              <a:t>Slobodom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63358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556</Words>
  <Application>Microsoft Office PowerPoint</Application>
  <PresentationFormat>Široki zaslon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Courier New</vt:lpstr>
      <vt:lpstr>Palatino Linotype</vt:lpstr>
      <vt:lpstr>Izvršno</vt:lpstr>
      <vt:lpstr>   Škola za medicinske sestre Vinogradska Profesionalna komunikacija u sestrinstvu Uzroci i posljedice sukoba Razine sukoba Nenasilna komunikacija </vt:lpstr>
      <vt:lpstr>Uzroci i posljedice sukoba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Razine sukoba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Nenasilna komunikacija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Škola za medicinske sestre Vinogradska Profesionalna komunikacija u sestrinstvu Uzroci i posljedice sukoba Razine sukoba Nenasilna komunikacija </dc:title>
  <dc:creator>marko-ivan.major@skole.hr</dc:creator>
  <cp:lastModifiedBy>marko-ivan.major@skole.hr</cp:lastModifiedBy>
  <cp:revision>8</cp:revision>
  <dcterms:created xsi:type="dcterms:W3CDTF">2020-05-25T16:29:02Z</dcterms:created>
  <dcterms:modified xsi:type="dcterms:W3CDTF">2020-05-25T17:34:29Z</dcterms:modified>
</cp:coreProperties>
</file>