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B810-FF93-4B41-BA2E-C82668F24742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901E0-5956-4DB7-AB4C-8FF75C9F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2F2FAB-4338-475C-9A0A-22BCA52E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AECDDB-FAA3-48AB-BD33-A2E6CCC4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DB3F-0942-470F-B851-4312A1F5EAAA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5148CD-13E8-48A7-9402-EA7F5690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F0D1B5-FBBC-486B-AF92-DA4C886E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FD0D-0FE0-47F2-A6E7-D2BD239673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45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65B810-FF93-4B41-BA2E-C82668F24742}" type="datetimeFigureOut">
              <a:rPr lang="hr-HR" smtClean="0"/>
              <a:t>25.5.2020.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1BD2D3-A8B1-4124-BDFF-63D6BF02BBE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363200" cy="4267200"/>
          </a:xfrm>
        </p:spPr>
        <p:txBody>
          <a:bodyPr/>
          <a:lstStyle/>
          <a:p>
            <a:br>
              <a:rPr lang="hr-HR" sz="6000" dirty="0"/>
            </a:br>
            <a:r>
              <a:rPr lang="hr-HR" sz="4000" dirty="0"/>
              <a:t>Škola za medicinske sestre Vinogradska</a:t>
            </a:r>
            <a:br>
              <a:rPr lang="hr-HR" sz="6000" dirty="0"/>
            </a:br>
            <a:r>
              <a:rPr lang="hr-HR" sz="6000" dirty="0"/>
              <a:t>Profesionalna komunikacija u sestrinstvu</a:t>
            </a:r>
            <a:br>
              <a:rPr lang="hr-HR" sz="6000" dirty="0"/>
            </a:br>
            <a:r>
              <a:rPr lang="hr-HR" sz="6000" dirty="0">
                <a:solidFill>
                  <a:srgbClr val="FF0000"/>
                </a:solidFill>
              </a:rPr>
              <a:t>Submisivnost</a:t>
            </a:r>
            <a:br>
              <a:rPr lang="hr-HR" sz="6000" dirty="0">
                <a:solidFill>
                  <a:srgbClr val="FF0000"/>
                </a:solidFill>
              </a:rPr>
            </a:br>
            <a:r>
              <a:rPr lang="hr-HR" sz="6000" dirty="0">
                <a:solidFill>
                  <a:srgbClr val="FF0000"/>
                </a:solidFill>
              </a:rPr>
              <a:t>Agresivnost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Gordana Major</a:t>
            </a:r>
          </a:p>
        </p:txBody>
      </p:sp>
    </p:spTree>
    <p:extLst>
      <p:ext uri="{BB962C8B-B14F-4D97-AF65-F5344CB8AC3E}">
        <p14:creationId xmlns:p14="http://schemas.microsoft.com/office/powerpoint/2010/main" val="11122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40082-2419-4B84-A452-068902E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9D1602-BFD5-4B3E-8357-94BA0C1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Zauzimaju pognuti stav tijela </a:t>
            </a:r>
          </a:p>
          <a:p>
            <a:r>
              <a:rPr lang="hr-BA" sz="2800" dirty="0"/>
              <a:t>Prevladavaju nervozne geste i tjelesne kretnje</a:t>
            </a:r>
          </a:p>
          <a:p>
            <a:r>
              <a:rPr lang="hr-BA" sz="2800" dirty="0"/>
              <a:t>Ne uspijevaju se izboriti za sebe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ECC51A-6CE0-4802-B6C6-BFF5F012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31" y="3179300"/>
            <a:ext cx="4894327" cy="32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DE448-7DD6-4F1E-B85E-6AF78E83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AGRESIVNOST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E1DF1-648D-44C6-99E0-0DACF64E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Oblik ponašanja u komunikaciji i u odnosima koji se očituje u izražavanju vlastitih želja, osjećaja i mišljenja te u zastupanju vlastitih interesa/potreba na račun drugih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45CA16-70BF-4B75-ADAC-E5C0FEAB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040" y="3179299"/>
            <a:ext cx="5281728" cy="31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BA861-733C-4F02-83F9-CBB7CBB4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3E8C31-9CE3-4170-913F-CDE5D4AB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Agresivni pojedinci nastoje dominirati drugima s nakanom da se netko fizički ili psihički povrijedi</a:t>
            </a:r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A1FE9D-443D-4B1A-AB80-23278F17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70" y="2815715"/>
            <a:ext cx="5460271" cy="2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38511-0259-4F03-8F39-8E6AECFF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F70BED-D46B-4365-8737-9CEFF482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Važno je razlikovati ljutnju od agresije</a:t>
            </a:r>
          </a:p>
          <a:p>
            <a:r>
              <a:rPr lang="hr-BA" sz="2800" dirty="0"/>
              <a:t>Ljutnja je doživljaj koji se pojavljuje kao reakcija na zamišljenu ili stvarnu nepravdu, bol ili frustraciju</a:t>
            </a:r>
          </a:p>
          <a:p>
            <a:r>
              <a:rPr lang="hr-BA" sz="2800" dirty="0"/>
              <a:t>Asertivnost je način da izrazimo ljutnju, a očuvamo svije samopoštovanje i samopoštovanje sugovornika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0993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A7CFD1-BAAF-4B85-B10A-FE00AEBD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3D8488-C95E-4C26-A35A-A7B06A0F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Agresija je pogrešan odgovor na osjećaj ljutnje</a:t>
            </a:r>
          </a:p>
          <a:p>
            <a:pPr marL="0" indent="0">
              <a:buNone/>
            </a:pPr>
            <a:endParaRPr lang="hr-BA" sz="2800" dirty="0"/>
          </a:p>
          <a:p>
            <a:pPr marL="0" indent="0">
              <a:buNone/>
            </a:pPr>
            <a:r>
              <a:rPr lang="hr-BA" sz="2800" b="1" dirty="0"/>
              <a:t>Izbor agresivnog ponašanja:</a:t>
            </a:r>
          </a:p>
          <a:p>
            <a:r>
              <a:rPr lang="hr-BA" sz="2800" dirty="0"/>
              <a:t>Ne ostavlja dovoljno poštovanja za druge osobe</a:t>
            </a:r>
          </a:p>
          <a:p>
            <a:r>
              <a:rPr lang="hr-BA" sz="2800" dirty="0"/>
              <a:t>Brzo dovodi do kratkoročnog postizanja rezultata</a:t>
            </a:r>
          </a:p>
          <a:p>
            <a:r>
              <a:rPr lang="hr-BA" sz="2800" dirty="0"/>
              <a:t>Narušava naš odnos s drugom osobom</a:t>
            </a:r>
          </a:p>
          <a:p>
            <a:r>
              <a:rPr lang="hr-BA" sz="2800" dirty="0"/>
              <a:t>Izaziva frustracije</a:t>
            </a:r>
          </a:p>
          <a:p>
            <a:r>
              <a:rPr lang="hr-BA" sz="2800" dirty="0"/>
              <a:t>Namjera- DOMINIRATI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3990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C9676-C4FE-4A5D-AB98-FC318213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8BDD07-A860-46CC-8DD4-531A51A8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/>
              <a:t>Agresija se izražava kao</a:t>
            </a:r>
            <a:r>
              <a:rPr lang="hr-BA" sz="2800" dirty="0"/>
              <a:t>:</a:t>
            </a:r>
          </a:p>
          <a:p>
            <a:pPr marL="0" indent="0">
              <a:buNone/>
            </a:pPr>
            <a:endParaRPr lang="hr-BA" sz="2800" dirty="0"/>
          </a:p>
          <a:p>
            <a:r>
              <a:rPr lang="hr-BA" sz="2800" dirty="0"/>
              <a:t>Aktivna agresija kojom prevladavaju fizički i verbalni napadi</a:t>
            </a:r>
          </a:p>
          <a:p>
            <a:r>
              <a:rPr lang="hr-BA" sz="2800" dirty="0"/>
              <a:t>Pasivna agresija pri kojoj nastaju štetne posljedice namjernim nepoduzimanjem akcije (ne pomoći nekomu zbog osjećaja neprijateljstva i mržnje)</a:t>
            </a:r>
          </a:p>
          <a:p>
            <a:r>
              <a:rPr lang="hr-BA" sz="2800" dirty="0"/>
              <a:t>manipulativnost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4724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24AEE-C08D-4555-A9FD-A874B3C7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2A3E65-8208-446F-A3CB-1C1B19C6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Agresivne osobe vjeruju da su samo one u pravu i u pravilu one kreću u napad, optuživanje i ponižavanje sugovornika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934D2C-E595-42CE-81B9-3BF4EDD2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31" y="2955241"/>
            <a:ext cx="4379962" cy="32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2E672-D762-4E71-9A93-EB389526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3E8BC6-071F-4818-A8C5-3B47AB05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Pasivno agresivno ponašanje</a:t>
            </a:r>
          </a:p>
          <a:p>
            <a:pPr marL="0" indent="0">
              <a:buNone/>
            </a:pPr>
            <a:r>
              <a:rPr lang="hr-BA" sz="2800" dirty="0"/>
              <a:t>- Pojedinci se izvana doimaju pasivni, ali reagiraju iz prikrivene ljutnje na indirektan način „iza scene”.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D94F01-BADA-41A5-93FC-B3AA087B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3" y="3179524"/>
            <a:ext cx="4174807" cy="27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24D271-7922-44DA-9736-6A6BC03B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2BEC21-D3F2-4282-8133-8F5C460F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Manipulativnost</a:t>
            </a:r>
          </a:p>
          <a:p>
            <a:pPr>
              <a:buFontTx/>
              <a:buChar char="-"/>
            </a:pPr>
            <a:r>
              <a:rPr lang="hr-BA" sz="2800" dirty="0"/>
              <a:t>Oblik prikrivenog indirektnog i </a:t>
            </a:r>
            <a:r>
              <a:rPr lang="hr-BA" sz="2800" dirty="0" err="1"/>
              <a:t>povređujućeg</a:t>
            </a:r>
            <a:r>
              <a:rPr lang="hr-BA" sz="2800" dirty="0"/>
              <a:t> agresivnog ponašanja</a:t>
            </a:r>
            <a:r>
              <a:rPr lang="hr-BA" sz="2800" b="1" dirty="0"/>
              <a:t> </a:t>
            </a:r>
          </a:p>
          <a:p>
            <a:pPr>
              <a:buFontTx/>
              <a:buChar char="-"/>
            </a:pPr>
            <a:r>
              <a:rPr lang="hr-BA" sz="2800" dirty="0"/>
              <a:t>Često se koriste sarkastičnim riječima, podcjenjuju sugovornika i koriste se tračevima, lažima i prijevarama</a:t>
            </a:r>
          </a:p>
          <a:p>
            <a:pPr>
              <a:buFontTx/>
              <a:buChar char="-"/>
            </a:pPr>
            <a:r>
              <a:rPr lang="hr-BA" sz="2800" dirty="0"/>
              <a:t>Ignoriraju druge, imaju zlovoljan smiješak na licu, malokad iznose svoje misli, želje i osjećaje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00475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A7AE70-E7AA-4858-A920-CFBF8F21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A3E401F-44A2-46F2-B575-B1440A65B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0" y="2077649"/>
            <a:ext cx="7331026" cy="31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01873-08B6-49C5-A2A9-BB30F4B2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SUBMISIVNOST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469AEB-A5AB-466F-888C-D3D7E2C2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b="1" dirty="0" err="1"/>
              <a:t>Neasertivnost</a:t>
            </a:r>
            <a:r>
              <a:rPr lang="hr-BA" sz="2800" dirty="0"/>
              <a:t>- pasivan način komunikacije koja se očituje izbjegavanjem izražavanja svojeg mišljenja i osjećaja u zastupanju i zaštiti svojih interesa, potreba i prava</a:t>
            </a:r>
            <a:endParaRPr lang="hr-HR"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70DAEF-D855-43B1-9348-6B93E126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00" y="2940148"/>
            <a:ext cx="3533672" cy="37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312FD-735B-48FF-97D5-812467A4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A39C5E-E764-47F3-AAF2-50DE10070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Sestrinske intervencije s agresivnim pacijentom</a:t>
            </a:r>
            <a:r>
              <a:rPr lang="hr-BA" sz="2800" dirty="0"/>
              <a:t> ovise o fazi agresivne krize, a temelje se na:</a:t>
            </a:r>
          </a:p>
          <a:p>
            <a:pPr marL="0" indent="0">
              <a:buNone/>
            </a:pPr>
            <a:endParaRPr lang="hr-BA" sz="2800" dirty="0"/>
          </a:p>
          <a:p>
            <a:r>
              <a:rPr lang="hr-BA" sz="2800" dirty="0"/>
              <a:t>Razvijanju</a:t>
            </a:r>
            <a:r>
              <a:rPr lang="hr-BA" sz="2800" b="1" dirty="0"/>
              <a:t> </a:t>
            </a:r>
            <a:r>
              <a:rPr lang="hr-BA" sz="2800" dirty="0"/>
              <a:t>odnosa u kojem se pacijent može ljutiti, a da ne reagira agresijom</a:t>
            </a:r>
          </a:p>
          <a:p>
            <a:r>
              <a:rPr lang="hr-BA" sz="2800" dirty="0"/>
              <a:t>Izgradnji povjerenja (skromnošću i prihvaćanjem)</a:t>
            </a:r>
          </a:p>
          <a:p>
            <a:r>
              <a:rPr lang="hr-BA" sz="2800" dirty="0"/>
              <a:t>Poštovanju potrebe za privatnošću</a:t>
            </a:r>
          </a:p>
          <a:p>
            <a:r>
              <a:rPr lang="hr-BA" sz="2800" dirty="0"/>
              <a:t>Primjerenoj komunikaciji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0105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C10F25-A988-4744-87E0-9A674FF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1ECA7D-E53B-4323-9CA8-B02BFB5C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Osiguranju osobne odgovornosti</a:t>
            </a:r>
          </a:p>
          <a:p>
            <a:r>
              <a:rPr lang="hr-BA" sz="2800" dirty="0"/>
              <a:t>Predviđanju mogućnosti agresivnog reagiranja i primjerenog djelovanja</a:t>
            </a:r>
          </a:p>
          <a:p>
            <a:r>
              <a:rPr lang="hr-BA" sz="2800" dirty="0"/>
              <a:t>Smanjenju rizika od ozljeđivanja</a:t>
            </a:r>
          </a:p>
          <a:p>
            <a:r>
              <a:rPr lang="hr-BA" sz="2800" dirty="0"/>
              <a:t>Djelovanju po modelu promatrati, planirati, djelovati</a:t>
            </a:r>
          </a:p>
          <a:p>
            <a:r>
              <a:rPr lang="hr-BA" sz="2800" dirty="0"/>
              <a:t>Primjeni ordinirane terapije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9353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469FB-7FD9-470C-BA11-DA17DDBA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E6661D6-BBA2-4845-8196-8B9F515FE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477" y="1124671"/>
            <a:ext cx="5259046" cy="52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79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543EF-1DD3-4300-A0D3-62E61585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D0C513-60FE-430D-A1B8-5286766C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8455"/>
            <a:ext cx="10972800" cy="3537709"/>
          </a:xfrm>
        </p:spPr>
        <p:txBody>
          <a:bodyPr>
            <a:normAutofit/>
          </a:bodyPr>
          <a:lstStyle/>
          <a:p>
            <a:r>
              <a:rPr lang="hr-BA" sz="2800" dirty="0"/>
              <a:t>Medicinska sestra treba razvijati asertivne vještine komunikacije koje pomažu u prevenciji i rješavanju konfliktnih situacija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0497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C924E6-9B96-4EB1-ACF8-2003269A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735733-6706-4F3F-BA64-A1D378BD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r>
              <a:rPr lang="hr-BA" sz="2800" dirty="0"/>
              <a:t>Nerijetko osobe imaju nisko samopoštovanje</a:t>
            </a:r>
          </a:p>
          <a:p>
            <a:r>
              <a:rPr lang="hr-BA" sz="2800" dirty="0"/>
              <a:t>Teško izražavaju osjećaje, bilo pozitivne bilo negativne što dugoročno predstavlja opasnost od razvoja depresije, agresije ili psihosomatskih bolesti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4DB8BA-A70A-4305-9761-A260E750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81" y="3261911"/>
            <a:ext cx="3915142" cy="32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1A879E-54CE-4AAC-940F-4BBFAC3D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84337D-4E8B-4BAC-A89F-91487AB63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Najčešći razlozi za submisivno ponašanje</a:t>
            </a:r>
            <a:r>
              <a:rPr lang="hr-BA" sz="2800" dirty="0"/>
              <a:t>:</a:t>
            </a:r>
          </a:p>
          <a:p>
            <a:pPr marL="0" indent="0">
              <a:buNone/>
            </a:pPr>
            <a:endParaRPr lang="hr-BA" sz="2800" dirty="0"/>
          </a:p>
          <a:p>
            <a:r>
              <a:rPr lang="hr-BA" sz="2800" dirty="0"/>
              <a:t>Strah da ne razočaramo ili naljutimo druge osobe</a:t>
            </a:r>
          </a:p>
          <a:p>
            <a:r>
              <a:rPr lang="hr-BA" sz="2800" dirty="0"/>
              <a:t>Strah od odbacivanja ili osvećivanja</a:t>
            </a:r>
          </a:p>
          <a:p>
            <a:r>
              <a:rPr lang="hr-BA" sz="2800" dirty="0"/>
              <a:t>Strah da ne povrijedimo druge osobe</a:t>
            </a:r>
          </a:p>
          <a:p>
            <a:r>
              <a:rPr lang="hr-BA" sz="2800" dirty="0"/>
              <a:t>Izbjegavanje preuzimanja odgovornosti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18300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F7E73-7EFA-4E79-9E50-27B362DF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C421D8-470B-4490-B11D-7CC5DDA9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Nepoznavanje osobnih i profesionalnih pravila</a:t>
            </a:r>
          </a:p>
          <a:p>
            <a:r>
              <a:rPr lang="hr-BA" sz="2800" dirty="0"/>
              <a:t>Nepoznavanje vještina asertivnosti</a:t>
            </a:r>
          </a:p>
          <a:p>
            <a:r>
              <a:rPr lang="hr-BA" sz="2800" dirty="0"/>
              <a:t>Predrasude o ljudskim pravima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7EA385-1824-4338-83F0-5DC530C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92" y="3446613"/>
            <a:ext cx="4275039" cy="24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9AF11-27C1-4438-836D-C2C5352D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3183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727A8-4A6E-492A-90FD-F4050F4F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1693"/>
            <a:ext cx="10972800" cy="577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b="1" dirty="0"/>
              <a:t>Submisivna komunikacija je</a:t>
            </a:r>
            <a:r>
              <a:rPr lang="hr-BA" sz="2800" dirty="0"/>
              <a:t>:</a:t>
            </a:r>
          </a:p>
          <a:p>
            <a:r>
              <a:rPr lang="hr-BA" sz="2800" dirty="0"/>
              <a:t>Neizravna</a:t>
            </a:r>
          </a:p>
          <a:p>
            <a:r>
              <a:rPr lang="hr-BA" sz="2800" dirty="0"/>
              <a:t>Neiskrena</a:t>
            </a:r>
          </a:p>
          <a:p>
            <a:r>
              <a:rPr lang="hr-BA" sz="2800" dirty="0"/>
              <a:t>Prikriva naše misli i osjećaje</a:t>
            </a:r>
          </a:p>
          <a:p>
            <a:r>
              <a:rPr lang="hr-BA" sz="2800" dirty="0"/>
              <a:t>Poticana kroz povijest</a:t>
            </a:r>
          </a:p>
          <a:p>
            <a:r>
              <a:rPr lang="hr-BA" sz="2800" dirty="0"/>
              <a:t>Namjera joj je- UDOVOLJAVANJE DRUGIMA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A669F2-029C-444A-8A1A-816599AC0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5052"/>
            <a:ext cx="4567311" cy="28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0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10884-5696-4846-9B3B-EEBCC226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F52788-3241-4535-9F47-8BC0627C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6775"/>
            <a:ext cx="10972800" cy="5549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sz="2800" dirty="0"/>
              <a:t>Submisivno ponašanje može imati i prednosti:</a:t>
            </a:r>
          </a:p>
          <a:p>
            <a:r>
              <a:rPr lang="hr-BA" sz="2800" dirty="0"/>
              <a:t>Ako ste jadni i nesposobni drugi će se izboriti za vas, raditi umjesto vas</a:t>
            </a:r>
          </a:p>
          <a:p>
            <a:r>
              <a:rPr lang="hr-BA" sz="2800" dirty="0"/>
              <a:t>Ako se ne izjašnjavate, ne reagirate, ostavljate dojam mirne i staložene osobe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18881B-A49B-44C1-8DC3-182C00E5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09" y="2973564"/>
            <a:ext cx="4737515" cy="31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565834-B682-4671-B163-731F203F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10FD9A-4B1A-423A-87A6-D42DD505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Ako ne postavljate pitanja mislit će da sve znate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31866A2-C0DB-484A-AF86-68DF307E5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090" r="21090"/>
          <a:stretch/>
        </p:blipFill>
        <p:spPr>
          <a:xfrm>
            <a:off x="1578439" y="2504722"/>
            <a:ext cx="6827842" cy="34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1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D686C-EB63-4160-BBC6-B979BEAD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E91244-F573-4D08-B56D-2D399528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800" dirty="0"/>
              <a:t>Submisivne osobe za sebe misle da nisu u redu, a za druge misle da jesu</a:t>
            </a:r>
          </a:p>
          <a:p>
            <a:r>
              <a:rPr lang="hr-BA" sz="2800" dirty="0"/>
              <a:t>Nesigurne</a:t>
            </a:r>
          </a:p>
          <a:p>
            <a:r>
              <a:rPr lang="hr-BA" sz="2800" dirty="0"/>
              <a:t>Kolebljive</a:t>
            </a:r>
          </a:p>
          <a:p>
            <a:r>
              <a:rPr lang="hr-BA" sz="2800" dirty="0"/>
              <a:t>Prečesto se koriste isprikama</a:t>
            </a:r>
          </a:p>
          <a:p>
            <a:r>
              <a:rPr lang="hr-BA" sz="2800" dirty="0"/>
              <a:t>Ne gledaju sugovornika u oči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D889E4-CC8D-44F3-852C-57D577F3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11" y="3010487"/>
            <a:ext cx="3729730" cy="25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8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528</Words>
  <Application>Microsoft Office PowerPoint</Application>
  <PresentationFormat>Široki zaslon</PresentationFormat>
  <Paragraphs>71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Courier New</vt:lpstr>
      <vt:lpstr>Palatino Linotype</vt:lpstr>
      <vt:lpstr>Izvršno</vt:lpstr>
      <vt:lpstr> Škola za medicinske sestre Vinogradska Profesionalna komunikacija u sestrinstvu Submisivnost Agresivnost</vt:lpstr>
      <vt:lpstr>SUBMISIVNOST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AGRESIVNOST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Škola za medicinske sestre Vinogradska Profesionalna komunikacija u sestrinstvu Submisivnost Agresivnost</dc:title>
  <dc:creator>marko-ivan.major@skole.hr</dc:creator>
  <cp:lastModifiedBy>marko-ivan.major@skole.hr</cp:lastModifiedBy>
  <cp:revision>10</cp:revision>
  <dcterms:created xsi:type="dcterms:W3CDTF">2020-05-25T08:26:41Z</dcterms:created>
  <dcterms:modified xsi:type="dcterms:W3CDTF">2020-05-25T10:14:40Z</dcterms:modified>
</cp:coreProperties>
</file>