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73" r:id="rId4"/>
    <p:sldId id="275" r:id="rId5"/>
    <p:sldId id="263" r:id="rId6"/>
    <p:sldId id="264" r:id="rId7"/>
    <p:sldId id="265" r:id="rId8"/>
    <p:sldId id="266" r:id="rId9"/>
    <p:sldId id="267" r:id="rId10"/>
    <p:sldId id="268" r:id="rId11"/>
    <p:sldId id="276" r:id="rId12"/>
    <p:sldId id="277" r:id="rId13"/>
    <p:sldId id="270" r:id="rId14"/>
    <p:sldId id="271" r:id="rId15"/>
    <p:sldId id="278" r:id="rId16"/>
    <p:sldId id="272" r:id="rId17"/>
    <p:sldId id="279" r:id="rId18"/>
    <p:sldId id="280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5B810-FF93-4B41-BA2E-C82668F24742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.hr/z/407/Zakon-o-sestrinstv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10363200" cy="4343399"/>
          </a:xfrm>
        </p:spPr>
        <p:txBody>
          <a:bodyPr/>
          <a:lstStyle/>
          <a:p>
            <a:r>
              <a:rPr lang="hr-HR" sz="3600" dirty="0"/>
              <a:t>Škola za medicinske sestre Vinogradska</a:t>
            </a:r>
            <a:br>
              <a:rPr lang="hr-HR" dirty="0"/>
            </a:br>
            <a:r>
              <a:rPr lang="hr-HR" sz="4800" dirty="0"/>
              <a:t>Profesionalna komunikacija u </a:t>
            </a:r>
            <a:br>
              <a:rPr lang="hr-HR" sz="4800" dirty="0"/>
            </a:br>
            <a:r>
              <a:rPr lang="hr-HR" sz="4800" dirty="0"/>
              <a:t>sestrinstvu</a:t>
            </a:r>
            <a:br>
              <a:rPr lang="hr-HR" sz="4800" dirty="0"/>
            </a:br>
            <a:br>
              <a:rPr lang="hr-HR" sz="4800" dirty="0"/>
            </a:br>
            <a:r>
              <a:rPr lang="hr-HR" sz="4800" dirty="0">
                <a:solidFill>
                  <a:srgbClr val="FF0000"/>
                </a:solidFill>
              </a:rPr>
              <a:t>Profesionalna komunikacija</a:t>
            </a: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Gordana Major</a:t>
            </a:r>
          </a:p>
        </p:txBody>
      </p:sp>
    </p:spTree>
    <p:extLst>
      <p:ext uri="{BB962C8B-B14F-4D97-AF65-F5344CB8AC3E}">
        <p14:creationId xmlns:p14="http://schemas.microsoft.com/office/powerpoint/2010/main" val="11122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3600" dirty="0"/>
              <a:t>Potrebe bolesne osobe za komunikacijom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Komunikacija s bolesnom osobom je zahtjevna</a:t>
            </a:r>
          </a:p>
          <a:p>
            <a:r>
              <a:rPr lang="hr-HR" sz="2800" dirty="0"/>
              <a:t>Uz temeljna stručna znanja iz područja sestrinstva primijeniti i znanja iz:</a:t>
            </a:r>
          </a:p>
          <a:p>
            <a:pPr>
              <a:buFontTx/>
              <a:buChar char="-"/>
            </a:pPr>
            <a:r>
              <a:rPr lang="hr-HR" sz="2800" dirty="0"/>
              <a:t>Psihologije</a:t>
            </a:r>
          </a:p>
          <a:p>
            <a:pPr>
              <a:buFontTx/>
              <a:buChar char="-"/>
            </a:pPr>
            <a:r>
              <a:rPr lang="hr-HR" sz="2800" dirty="0"/>
              <a:t>Zdravstvene psihologije</a:t>
            </a:r>
          </a:p>
          <a:p>
            <a:pPr>
              <a:buFontTx/>
              <a:buChar char="-"/>
            </a:pPr>
            <a:r>
              <a:rPr lang="hr-HR" sz="2800" dirty="0"/>
              <a:t>Komunikologije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51" y="3728804"/>
            <a:ext cx="3960440" cy="254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54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2D6AD0-45EA-44BE-9E80-76DB06D1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B18AC2-7FDC-43A7-BFBB-980842C86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Sestrinska skrb za  bolesnu osobu je kompleksan, dinamičan i kontinuiran proces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12B7C5-BF38-404B-8BB6-C5603C83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80" y="3335311"/>
            <a:ext cx="4059100" cy="216883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33D35D1-D7F0-4AB4-BD21-F7DF601C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744" y="3151745"/>
            <a:ext cx="3110266" cy="23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2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A7ED15-977A-40FA-A36A-8736A6EA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1963B-94BC-488B-BA3C-4A8F4A08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Uspostavljanje dobroga komunikacijskog odnosa s bolesnikom medicinska sestra će lakše postići ako je:</a:t>
            </a:r>
          </a:p>
          <a:p>
            <a:r>
              <a:rPr lang="hr-HR" sz="2800" dirty="0"/>
              <a:t>Prvi kontakt iskoristila da se predstavi i dogovori oslovljavanje s bolesnikom</a:t>
            </a:r>
          </a:p>
          <a:p>
            <a:r>
              <a:rPr lang="hr-HR" sz="2800" dirty="0"/>
              <a:t>Iskrena i optimistična, ljubazna, raspoložena, otvorena i brižna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43E1FD-FF35-48B7-910B-BB452D92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92" y="4031660"/>
            <a:ext cx="4042895" cy="26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3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b="1" dirty="0"/>
              <a:t>Za održavanje dobrog komunikacijskog odnosa s bolesnikom medicinska sestra treba:</a:t>
            </a:r>
          </a:p>
          <a:p>
            <a:r>
              <a:rPr lang="hr-HR" sz="2800" dirty="0"/>
              <a:t>Izdvojiti dovoljno vremena za bolesnika</a:t>
            </a:r>
          </a:p>
          <a:p>
            <a:r>
              <a:rPr lang="hr-HR" sz="2800" dirty="0"/>
              <a:t>Slušati što joj bolesnik govori</a:t>
            </a:r>
          </a:p>
          <a:p>
            <a:r>
              <a:rPr lang="hr-HR" sz="2800" dirty="0"/>
              <a:t>Poštovati bolesnika</a:t>
            </a:r>
          </a:p>
          <a:p>
            <a:r>
              <a:rPr lang="hr-HR" sz="2800" dirty="0"/>
              <a:t>Koristiti se empatijom</a:t>
            </a:r>
          </a:p>
          <a:p>
            <a:r>
              <a:rPr lang="hr-HR" sz="2800" dirty="0"/>
              <a:t>Izbjegavati stručne medicinske izraze</a:t>
            </a:r>
          </a:p>
          <a:p>
            <a:r>
              <a:rPr lang="hr-HR" sz="2800" dirty="0"/>
              <a:t>Koristiti se jednostavnim, razumljivim rječnikom</a:t>
            </a:r>
          </a:p>
          <a:p>
            <a:r>
              <a:rPr lang="hr-HR" sz="2800" dirty="0"/>
              <a:t>Pokazati da joj je stalo</a:t>
            </a:r>
          </a:p>
        </p:txBody>
      </p:sp>
    </p:spTree>
    <p:extLst>
      <p:ext uri="{BB962C8B-B14F-4D97-AF65-F5344CB8AC3E}">
        <p14:creationId xmlns:p14="http://schemas.microsoft.com/office/powerpoint/2010/main" val="10849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Zakon o zaštiti prava pacijenata (NN br. 169/2004)</a:t>
            </a:r>
          </a:p>
          <a:p>
            <a:pPr>
              <a:buFontTx/>
              <a:buChar char="-"/>
            </a:pPr>
            <a:r>
              <a:rPr lang="hr-HR" sz="2800" dirty="0"/>
              <a:t>Pravo na suodlučivanje stavlja pacijenta u suradnički odnos u komunikacijskom procesu</a:t>
            </a:r>
          </a:p>
          <a:p>
            <a:pPr marL="0" indent="0">
              <a:buNone/>
            </a:pPr>
            <a:r>
              <a:rPr lang="hr-HR" sz="2800" dirty="0"/>
              <a:t>- Pravo na obaviještenost o svojem zdravstvenom stanju, pregledima, prednostima i rizicima, preporučenom načinu života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323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FEDB49-6A50-4C87-9FDC-B305665B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CDB53B-FCE8-40B7-A9D0-F0154ECE2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Razlozi zašto pacijenti izbjegavaju postavljati pitanja:</a:t>
            </a:r>
          </a:p>
          <a:p>
            <a:pPr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 vole priznati da nešto ne razumiju</a:t>
            </a:r>
          </a:p>
          <a:p>
            <a:pPr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 žele zdravstvenim djelatnicima oduzimati vrijeme</a:t>
            </a:r>
          </a:p>
          <a:p>
            <a:pPr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Zaborave što su htjeli pitati</a:t>
            </a:r>
          </a:p>
          <a:p>
            <a:pPr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 znaju što bi pitali</a:t>
            </a:r>
          </a:p>
          <a:p>
            <a:pPr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Plaše se da ne postavljaju smiješna pitanja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363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Razlozi zbog kojih zdravstveni djelatnici premalo razgovaraju s bolesnicima:</a:t>
            </a:r>
          </a:p>
          <a:p>
            <a:r>
              <a:rPr lang="hr-HR" sz="2800" dirty="0"/>
              <a:t>Nedostatak vremena</a:t>
            </a:r>
          </a:p>
          <a:p>
            <a:r>
              <a:rPr lang="hr-HR" sz="2800" dirty="0"/>
              <a:t>Manjak osoblja</a:t>
            </a:r>
          </a:p>
          <a:p>
            <a:r>
              <a:rPr lang="hr-HR" sz="2800" dirty="0"/>
              <a:t>Fokusiranje na suvremene metode liječenja i medicinsko-tehničke zahvate</a:t>
            </a:r>
          </a:p>
          <a:p>
            <a:r>
              <a:rPr lang="hr-HR" sz="2800" dirty="0"/>
              <a:t>Izbjegavanje emocionalnih opterećenja</a:t>
            </a:r>
          </a:p>
          <a:p>
            <a:r>
              <a:rPr lang="hr-HR" sz="2800" dirty="0"/>
              <a:t>Egzistencijalni i drugi osobni problemi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4750027-F904-4E17-A455-853B1BC7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531" y="4010138"/>
            <a:ext cx="2644125" cy="249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2BCB72-DA0D-4319-A790-C5E13C35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E601A0-6301-423C-AAFD-CA38029D7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Pretpostavka da bolesnici ionako ne razumiju što im se govori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Uvjerenje da su medicinsko-dijagnostičke intervencije vrjednije od razgovora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Slaba međusobna komunikacija  zdravstvenih djelatnika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Strah zdravstvenih radnika da će razgovor opteretiti bolesnika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Dijagnoza nije postavljena i nemamo ništa novo reći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Nema nikakvih promjena u liječenju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877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6C1771-888C-4290-9246-14D78483A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E24B1D-4115-44B8-9530-B24006EAE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dirty="0"/>
              <a:t>Medicinskoj sestri je dobra komunikacija ključ uspjeha……….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9EF8F2-19A8-403D-BC1C-3B500EA1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764" y="2555154"/>
            <a:ext cx="4537570" cy="30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Profesionalac:  </a:t>
            </a:r>
          </a:p>
          <a:p>
            <a:pPr>
              <a:buFontTx/>
              <a:buChar char="-"/>
            </a:pPr>
            <a:r>
              <a:rPr lang="hr-HR" sz="2800" dirty="0"/>
              <a:t>Osoba koja posjeduje i primjenjuje znanja iz određenog područja</a:t>
            </a:r>
          </a:p>
          <a:p>
            <a:pPr>
              <a:buFontTx/>
              <a:buChar char="-"/>
            </a:pPr>
            <a:r>
              <a:rPr lang="hr-HR" sz="2800" dirty="0"/>
              <a:t>Slijedi čvrsti sustav vrijednosti propisan profesionalnim kodeksom </a:t>
            </a:r>
          </a:p>
          <a:p>
            <a:pPr>
              <a:buFontTx/>
              <a:buChar char="-"/>
            </a:pPr>
            <a:r>
              <a:rPr lang="hr-HR" sz="2800" dirty="0"/>
              <a:t>Prihvaća zahtjeve vlastite profesije</a:t>
            </a:r>
          </a:p>
        </p:txBody>
      </p:sp>
    </p:spTree>
    <p:extLst>
      <p:ext uri="{BB962C8B-B14F-4D97-AF65-F5344CB8AC3E}">
        <p14:creationId xmlns:p14="http://schemas.microsoft.com/office/powerpoint/2010/main" val="190743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5E60E-5653-4822-9D1A-33DC91AC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DB5075-305E-424D-88B0-D972FBE7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Profesionalna komunikacija u sestrinstvu</a:t>
            </a:r>
            <a:r>
              <a:rPr lang="hr-HR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 </a:t>
            </a:r>
            <a:r>
              <a:rPr lang="hr-HR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je: 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Kompletan način ponašanja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Uključuje: osobne komponente, stručnost, pridržavanje pravila etičkog ponašanja, empatiju, odnos prema sebi, korisnicima usluga, suradnicima, profesiji, aktivan odnos prema društvu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812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0AFCD8-AD96-4607-A265-CAB01A57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6CFEA8-FCC8-4F85-AA67-CE3DDF43E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Sestrinska profesija je regulirana Zakonom o sestrinstvu</a:t>
            </a:r>
          </a:p>
          <a:p>
            <a:endParaRPr lang="hr-BA" sz="2800" dirty="0"/>
          </a:p>
          <a:p>
            <a:pPr marL="0" indent="0">
              <a:buNone/>
            </a:pPr>
            <a:r>
              <a:rPr lang="hr-HR" sz="2000" dirty="0">
                <a:hlinkClick r:id="rId2"/>
              </a:rPr>
              <a:t>https://www.zakon.hr/z/407/Zakon-o-sestrinstvu</a:t>
            </a:r>
            <a:endParaRPr lang="hr-HR" sz="2000" dirty="0"/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6447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dirty="0"/>
              <a:t>Osnovna djelatnost sestrinske profesije je  zdravstvena njega</a:t>
            </a:r>
            <a:endParaRPr lang="hr-HR" dirty="0"/>
          </a:p>
          <a:p>
            <a:pPr>
              <a:buFontTx/>
              <a:buChar char="-"/>
            </a:pPr>
            <a:r>
              <a:rPr lang="hr-HR" sz="2800" dirty="0"/>
              <a:t>Sustavni i holistički pristup</a:t>
            </a:r>
          </a:p>
          <a:p>
            <a:pPr>
              <a:buFontTx/>
              <a:buChar char="-"/>
            </a:pPr>
            <a:r>
              <a:rPr lang="hr-HR" sz="2800" dirty="0"/>
              <a:t>Samostalno i suradničko zbrinjavanje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00" y="3429000"/>
            <a:ext cx="4256413" cy="28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1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/>
              <a:t>Pozitivan učinak profesionalne komunikacije medicinske sestre vidljiv je kroz</a:t>
            </a:r>
            <a:r>
              <a:rPr lang="hr-HR" sz="2800" dirty="0"/>
              <a:t>:</a:t>
            </a:r>
          </a:p>
          <a:p>
            <a:pPr>
              <a:buFontTx/>
              <a:buChar char="-"/>
            </a:pPr>
            <a:r>
              <a:rPr lang="hr-HR" sz="2800" dirty="0"/>
              <a:t>Kontinuirani poticaj osobnog rasta i razvoja</a:t>
            </a:r>
          </a:p>
          <a:p>
            <a:pPr>
              <a:buFontTx/>
              <a:buChar char="-"/>
            </a:pPr>
            <a:r>
              <a:rPr lang="hr-HR" sz="2800" dirty="0"/>
              <a:t>Veći spektar zanimanja i kvalitetniji društveni život</a:t>
            </a:r>
          </a:p>
          <a:p>
            <a:pPr>
              <a:buFontTx/>
              <a:buChar char="-"/>
            </a:pPr>
            <a:r>
              <a:rPr lang="hr-HR" sz="2800" dirty="0"/>
              <a:t>Brže ovladavanje sestrinskom stručnom terminologijom</a:t>
            </a:r>
          </a:p>
          <a:p>
            <a:pPr>
              <a:buFontTx/>
              <a:buChar char="-"/>
            </a:pPr>
            <a:r>
              <a:rPr lang="hr-HR" sz="2800" dirty="0"/>
              <a:t>Kvalitetniju komunikaciju u zdravstvenom timu</a:t>
            </a:r>
          </a:p>
          <a:p>
            <a:pPr>
              <a:buFontTx/>
              <a:buChar char="-"/>
            </a:pPr>
            <a:r>
              <a:rPr lang="hr-HR" sz="2800" dirty="0"/>
              <a:t>Prijenos znanja, vještina i stajališta iz područja zdravstvene njege korisnicima i suradnicima</a:t>
            </a:r>
          </a:p>
        </p:txBody>
      </p:sp>
    </p:spTree>
    <p:extLst>
      <p:ext uri="{BB962C8B-B14F-4D97-AF65-F5344CB8AC3E}">
        <p14:creationId xmlns:p14="http://schemas.microsoft.com/office/powerpoint/2010/main" val="34653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hr-HR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Uporabu sestrinske dokumentacije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Zapošljavanje i napredovanje u karijeri</a:t>
            </a:r>
            <a:endParaRPr lang="hr-HR" sz="2800" dirty="0"/>
          </a:p>
          <a:p>
            <a:pPr>
              <a:buFontTx/>
              <a:buChar char="-"/>
            </a:pPr>
            <a:r>
              <a:rPr lang="hr-HR" sz="2800" dirty="0"/>
              <a:t>Veće zadovoljstvo korisnika zdravstvene skrbi</a:t>
            </a:r>
          </a:p>
          <a:p>
            <a:pPr>
              <a:buFontTx/>
              <a:buChar char="-"/>
            </a:pPr>
            <a:r>
              <a:rPr lang="hr-HR" sz="2800" dirty="0"/>
              <a:t>Integraciju medicinske sestre u sestrinska udruženja u zemlji i svijetu</a:t>
            </a:r>
          </a:p>
          <a:p>
            <a:pPr>
              <a:buFontTx/>
              <a:buChar char="-"/>
            </a:pPr>
            <a:r>
              <a:rPr lang="hr-HR" sz="2800" dirty="0"/>
              <a:t>Poticanje i provođenje sestrinskih istraživanja</a:t>
            </a:r>
          </a:p>
          <a:p>
            <a:pPr>
              <a:buFontTx/>
              <a:buChar char="-"/>
            </a:pPr>
            <a:r>
              <a:rPr lang="hr-HR" sz="2800" dirty="0"/>
              <a:t>Dignitet profesije sestrinstva</a:t>
            </a:r>
          </a:p>
        </p:txBody>
      </p:sp>
    </p:spTree>
    <p:extLst>
      <p:ext uri="{BB962C8B-B14F-4D97-AF65-F5344CB8AC3E}">
        <p14:creationId xmlns:p14="http://schemas.microsoft.com/office/powerpoint/2010/main" val="3905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2800" dirty="0"/>
              <a:t>Međunarodni dan sestrinstva 12. svibnja</a:t>
            </a:r>
            <a:endParaRPr lang="hr-H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83" y="1862633"/>
            <a:ext cx="4314439" cy="431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8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b="1" dirty="0"/>
              <a:t>Parametri profesionalizacije (4A)</a:t>
            </a:r>
          </a:p>
          <a:p>
            <a:endParaRPr lang="hr-HR" dirty="0"/>
          </a:p>
          <a:p>
            <a:r>
              <a:rPr lang="hr-HR" dirty="0"/>
              <a:t>Profesionalni </a:t>
            </a:r>
            <a:r>
              <a:rPr lang="hr-HR" b="1" dirty="0"/>
              <a:t>autoritet</a:t>
            </a:r>
          </a:p>
          <a:p>
            <a:r>
              <a:rPr lang="hr-HR" dirty="0"/>
              <a:t>Profesionalni </a:t>
            </a:r>
            <a:r>
              <a:rPr lang="hr-HR" b="1" dirty="0"/>
              <a:t>altruizam</a:t>
            </a:r>
          </a:p>
          <a:p>
            <a:r>
              <a:rPr lang="hr-HR" dirty="0"/>
              <a:t>Profesionalna </a:t>
            </a:r>
            <a:r>
              <a:rPr lang="hr-HR" b="1" dirty="0"/>
              <a:t>autonomija</a:t>
            </a:r>
          </a:p>
          <a:p>
            <a:r>
              <a:rPr lang="hr-HR" dirty="0"/>
              <a:t>Profesionalna </a:t>
            </a:r>
            <a:r>
              <a:rPr lang="hr-HR" b="1" dirty="0"/>
              <a:t>atraktivnost</a:t>
            </a:r>
          </a:p>
        </p:txBody>
      </p:sp>
    </p:spTree>
    <p:extLst>
      <p:ext uri="{BB962C8B-B14F-4D97-AF65-F5344CB8AC3E}">
        <p14:creationId xmlns:p14="http://schemas.microsoft.com/office/powerpoint/2010/main" val="2120800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483</Words>
  <Application>Microsoft Office PowerPoint</Application>
  <PresentationFormat>Široki zaslon</PresentationFormat>
  <Paragraphs>76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Courier New</vt:lpstr>
      <vt:lpstr>Palatino Linotype</vt:lpstr>
      <vt:lpstr>Izvršno</vt:lpstr>
      <vt:lpstr>Škola za medicinske sestre Vinogradska Profesionalna komunikacija u  sestrinstvu  Profesionalna komunikacija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Međunarodni dan sestrinstva 12. svibnja</vt:lpstr>
      <vt:lpstr>PowerPoint prezentacija</vt:lpstr>
      <vt:lpstr>Potrebe bolesne osobe za komunikacijom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Profesionalna komunikacija u  sestrinstvu  Profesionalna komunikacija</dc:title>
  <dc:creator>marko-ivan.major@skole.hr</dc:creator>
  <cp:lastModifiedBy>marko-ivan.major@skole.hr</cp:lastModifiedBy>
  <cp:revision>7</cp:revision>
  <dcterms:created xsi:type="dcterms:W3CDTF">2020-05-23T13:40:10Z</dcterms:created>
  <dcterms:modified xsi:type="dcterms:W3CDTF">2020-05-23T14:35:35Z</dcterms:modified>
</cp:coreProperties>
</file>