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59" r:id="rId12"/>
    <p:sldId id="260" r:id="rId13"/>
    <p:sldId id="271" r:id="rId14"/>
    <p:sldId id="261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23.5.2020.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65B810-FF93-4B41-BA2E-C82668F24742}" type="datetimeFigureOut">
              <a:rPr lang="hr-HR" smtClean="0"/>
              <a:t>23.5.2020.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609600"/>
            <a:ext cx="10363200" cy="4343399"/>
          </a:xfrm>
        </p:spPr>
        <p:txBody>
          <a:bodyPr/>
          <a:lstStyle/>
          <a:p>
            <a:r>
              <a:rPr lang="hr-HR" sz="3600" dirty="0"/>
              <a:t>Škola za medicinske sestre Vinogradska</a:t>
            </a:r>
            <a:br>
              <a:rPr lang="hr-HR" dirty="0"/>
            </a:br>
            <a:r>
              <a:rPr lang="hr-HR" sz="4800" dirty="0"/>
              <a:t>Profesionalna komunikacija u sestrinstvu</a:t>
            </a:r>
            <a:br>
              <a:rPr lang="hr-HR" sz="4800" dirty="0"/>
            </a:br>
            <a:br>
              <a:rPr lang="hr-HR" sz="4800" dirty="0"/>
            </a:br>
            <a:r>
              <a:rPr lang="hr-HR" sz="6000" dirty="0">
                <a:solidFill>
                  <a:srgbClr val="FF0000"/>
                </a:solidFill>
              </a:rPr>
              <a:t>Komunikacijski lanac</a:t>
            </a:r>
            <a:br>
              <a:rPr lang="hr-HR" sz="6000" dirty="0">
                <a:solidFill>
                  <a:srgbClr val="FF0000"/>
                </a:solidFill>
              </a:rPr>
            </a:br>
            <a:endParaRPr lang="hr-HR" sz="6000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Gordana Major</a:t>
            </a:r>
          </a:p>
        </p:txBody>
      </p:sp>
    </p:spTree>
    <p:extLst>
      <p:ext uri="{BB962C8B-B14F-4D97-AF65-F5344CB8AC3E}">
        <p14:creationId xmlns:p14="http://schemas.microsoft.com/office/powerpoint/2010/main" val="111226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DD57CA-36FB-4D9C-8BEE-BB9EB4C93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6AABFF-EC27-405F-8F06-DA91740BB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BA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PODJELA KOMUNIKACIJE: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 obzirom na svrhu</a:t>
            </a:r>
          </a:p>
          <a:p>
            <a:pPr marL="0" indent="0">
              <a:buNone/>
            </a:pPr>
            <a:r>
              <a:rPr lang="hr-HR" sz="2800" b="1" dirty="0"/>
              <a:t>TERAPIJSKA</a:t>
            </a:r>
          </a:p>
          <a:p>
            <a:pPr marL="0" indent="0">
              <a:buNone/>
            </a:pPr>
            <a:r>
              <a:rPr lang="hr-HR" sz="2800" dirty="0"/>
              <a:t>- Ublažavanje negativnih</a:t>
            </a:r>
          </a:p>
          <a:p>
            <a:pPr marL="0" indent="0">
              <a:buNone/>
            </a:pPr>
            <a:r>
              <a:rPr lang="hr-HR" sz="2800" dirty="0"/>
              <a:t>emocionalnih stanja pojedinca i </a:t>
            </a:r>
          </a:p>
          <a:p>
            <a:pPr marL="0" indent="0">
              <a:buNone/>
            </a:pPr>
            <a:r>
              <a:rPr lang="hr-HR" sz="2800" dirty="0"/>
              <a:t>pomoć u suočavanju s </a:t>
            </a:r>
          </a:p>
          <a:p>
            <a:pPr marL="0" indent="0">
              <a:buNone/>
            </a:pPr>
            <a:r>
              <a:rPr lang="hr-HR" sz="2800" dirty="0"/>
              <a:t>emocionalnom i stresnom </a:t>
            </a:r>
          </a:p>
          <a:p>
            <a:pPr marL="0" indent="0">
              <a:buNone/>
            </a:pPr>
            <a:r>
              <a:rPr lang="hr-HR" sz="2800" dirty="0"/>
              <a:t>životnom situacijom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1583A27-CE80-4B17-AE3A-AC8CCAE07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691" y="2409835"/>
            <a:ext cx="4796852" cy="284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164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Uspješnost i tijek komunikacije</a:t>
            </a:r>
            <a:r>
              <a:rPr lang="hr-HR" sz="2800" dirty="0"/>
              <a:t> ovise o:</a:t>
            </a:r>
          </a:p>
          <a:p>
            <a:pPr>
              <a:buFontTx/>
              <a:buChar char="-"/>
            </a:pPr>
            <a:r>
              <a:rPr lang="hr-HR" sz="2800" dirty="0"/>
              <a:t>Sadržaju poruke</a:t>
            </a:r>
          </a:p>
          <a:p>
            <a:pPr>
              <a:buFontTx/>
              <a:buChar char="-"/>
            </a:pPr>
            <a:r>
              <a:rPr lang="hr-HR" sz="2800" dirty="0"/>
              <a:t>Načinu slušanja</a:t>
            </a:r>
          </a:p>
          <a:p>
            <a:pPr>
              <a:buFontTx/>
              <a:buChar char="-"/>
            </a:pPr>
            <a:r>
              <a:rPr lang="hr-HR" sz="2800" dirty="0"/>
              <a:t>Obilježjima situacije</a:t>
            </a:r>
          </a:p>
          <a:p>
            <a:pPr>
              <a:buFontTx/>
              <a:buChar char="-"/>
            </a:pPr>
            <a:r>
              <a:rPr lang="hr-HR" sz="2800" dirty="0"/>
              <a:t>Dobnim, spolnim i socijalnim karakteristikama sudionika</a:t>
            </a:r>
          </a:p>
          <a:p>
            <a:pPr>
              <a:buFontTx/>
              <a:buChar char="-"/>
            </a:pPr>
            <a:r>
              <a:rPr lang="hr-HR" sz="2800" dirty="0"/>
              <a:t>Percepciji značenja situacije za sudionike</a:t>
            </a:r>
          </a:p>
          <a:p>
            <a:pPr>
              <a:buFontTx/>
              <a:buChar char="-"/>
            </a:pPr>
            <a:r>
              <a:rPr lang="hr-HR" sz="2800" dirty="0"/>
              <a:t>Tehnici razgovora</a:t>
            </a:r>
          </a:p>
        </p:txBody>
      </p:sp>
    </p:spTree>
    <p:extLst>
      <p:ext uri="{BB962C8B-B14F-4D97-AF65-F5344CB8AC3E}">
        <p14:creationId xmlns:p14="http://schemas.microsoft.com/office/powerpoint/2010/main" val="867965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510" y="1600200"/>
            <a:ext cx="6239342" cy="4673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204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ABE813-242F-4569-A11C-6BA130AA0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9FAB43-6FD4-46FA-AD76-4A315104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dirty="0"/>
              <a:t>Medicinska sestra mora imati</a:t>
            </a:r>
          </a:p>
          <a:p>
            <a:pPr marL="0" indent="0">
              <a:buNone/>
            </a:pPr>
            <a:endParaRPr lang="hr-BA" sz="2800" b="1" dirty="0"/>
          </a:p>
          <a:p>
            <a:pPr marL="0" indent="0">
              <a:buNone/>
            </a:pPr>
            <a:r>
              <a:rPr lang="hr-BA" sz="2800" b="1" dirty="0"/>
              <a:t>Interpersonalne vještine</a:t>
            </a:r>
            <a:r>
              <a:rPr lang="hr-BA" sz="2800" dirty="0"/>
              <a:t>- sposobnost kvalitetne interakcije s 					drugima</a:t>
            </a:r>
          </a:p>
          <a:p>
            <a:pPr marL="0" indent="0">
              <a:buNone/>
            </a:pPr>
            <a:endParaRPr lang="hr-BA" sz="2800" dirty="0"/>
          </a:p>
          <a:p>
            <a:pPr marL="0" indent="0">
              <a:buNone/>
            </a:pPr>
            <a:r>
              <a:rPr lang="hr-BA" sz="2800" b="1" dirty="0" err="1"/>
              <a:t>Intrapersonalne</a:t>
            </a:r>
            <a:r>
              <a:rPr lang="hr-BA" sz="2800" b="1" dirty="0"/>
              <a:t> vještine</a:t>
            </a:r>
            <a:r>
              <a:rPr lang="hr-BA" sz="2800" dirty="0"/>
              <a:t>- sposobnost upravljanja vlastitim 						osjećajima i stajalištima</a:t>
            </a:r>
            <a:endParaRPr lang="hr-BA" sz="2800" b="1" dirty="0"/>
          </a:p>
          <a:p>
            <a:pPr marL="0" indent="0">
              <a:buNone/>
            </a:pP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3019471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Podjela komunikacijskih vještina</a:t>
            </a:r>
            <a:r>
              <a:rPr lang="hr-HR" sz="2800" dirty="0"/>
              <a:t>: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b="1" dirty="0"/>
              <a:t>Sadržajne</a:t>
            </a:r>
            <a:r>
              <a:rPr lang="hr-HR" sz="2800" dirty="0"/>
              <a:t>- usmjerene na ono što se prenosi</a:t>
            </a:r>
          </a:p>
          <a:p>
            <a:r>
              <a:rPr lang="hr-HR" sz="2800" b="1" dirty="0"/>
              <a:t>Procesne</a:t>
            </a:r>
            <a:r>
              <a:rPr lang="hr-HR" sz="2800" dirty="0"/>
              <a:t>- usmjerene na to kako i na koji način komunicirati</a:t>
            </a:r>
          </a:p>
          <a:p>
            <a:r>
              <a:rPr lang="hr-HR" sz="2800" b="1" dirty="0"/>
              <a:t>Percepcijske</a:t>
            </a:r>
            <a:r>
              <a:rPr lang="hr-HR" sz="2800" dirty="0"/>
              <a:t>- usmjerene na unutarnje donošenje odluka, 		vještine rješavanja problema, izražavanja stajališta </a:t>
            </a:r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r>
              <a:rPr lang="hr-HR" sz="2800" dirty="0"/>
              <a:t>(</a:t>
            </a:r>
            <a:r>
              <a:rPr lang="hr-HR" sz="2800" dirty="0" err="1"/>
              <a:t>Silverman</a:t>
            </a:r>
            <a:r>
              <a:rPr lang="hr-H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639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b="1" dirty="0"/>
              <a:t>Komunikacija</a:t>
            </a:r>
            <a:r>
              <a:rPr lang="hr-HR" sz="2800" dirty="0"/>
              <a:t>- dinamičan i složen proces razmjene informacija preko dogovorenog sustava znakova</a:t>
            </a:r>
          </a:p>
          <a:p>
            <a:endParaRPr lang="hr-HR" sz="2800" dirty="0"/>
          </a:p>
          <a:p>
            <a:pPr marL="0" indent="0">
              <a:buNone/>
            </a:pPr>
            <a:r>
              <a:rPr lang="hr-HR" sz="2800" i="1" dirty="0"/>
              <a:t>Latinski </a:t>
            </a:r>
            <a:r>
              <a:rPr lang="hr-HR" sz="2800" i="1" dirty="0" err="1"/>
              <a:t>communicare</a:t>
            </a:r>
            <a:r>
              <a:rPr lang="hr-HR" sz="2800" i="1" dirty="0"/>
              <a:t>- </a:t>
            </a:r>
            <a:r>
              <a:rPr lang="hr-HR" sz="2800" dirty="0"/>
              <a:t>„učiniti općim, zajedničkim”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B7A9C57-BFB4-4CBF-8977-BA1DF394E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0479" y="3653852"/>
            <a:ext cx="5344072" cy="28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87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78A2CC-282C-4C0F-9864-4854AB2AC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6FB1211-9D42-4012-B5AA-DF96BA604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b="1" dirty="0"/>
              <a:t>Komunikacijski proces</a:t>
            </a:r>
            <a:r>
              <a:rPr lang="hr-BA" sz="2800" dirty="0"/>
              <a:t>- služi prijenosu informacija, značenja i osjećaja među osobama izmjenom verbalnih i neverbalnih poruka </a:t>
            </a:r>
          </a:p>
          <a:p>
            <a:endParaRPr lang="hr-BA" sz="2800" b="1" dirty="0"/>
          </a:p>
          <a:p>
            <a:pPr marL="0" indent="0">
              <a:buNone/>
            </a:pPr>
            <a:r>
              <a:rPr lang="hr-BA" sz="2800" dirty="0"/>
              <a:t>od       </a:t>
            </a:r>
            <a:r>
              <a:rPr lang="hr-BA" sz="2800" b="1" dirty="0"/>
              <a:t>POŠILJATELJ                                                   PRIMATELJ</a:t>
            </a:r>
          </a:p>
          <a:p>
            <a:pPr marL="0" indent="0">
              <a:buNone/>
            </a:pPr>
            <a:endParaRPr lang="hr-BA" sz="2800" b="1" dirty="0"/>
          </a:p>
          <a:p>
            <a:pPr marL="0" indent="0">
              <a:buNone/>
            </a:pPr>
            <a:r>
              <a:rPr lang="hr-BA" sz="2800" dirty="0"/>
              <a:t>Uspješno prenesena poruka</a:t>
            </a:r>
          </a:p>
          <a:p>
            <a:pPr marL="0" indent="0">
              <a:buNone/>
            </a:pPr>
            <a:endParaRPr lang="hr-BA" sz="2800" dirty="0"/>
          </a:p>
          <a:p>
            <a:pPr marL="0" indent="0">
              <a:buNone/>
            </a:pPr>
            <a:r>
              <a:rPr lang="hr-BA" sz="2800" dirty="0"/>
              <a:t>            </a:t>
            </a:r>
            <a:r>
              <a:rPr lang="hr-BA" sz="2800" b="1" dirty="0"/>
              <a:t>POŠILJATELJ                                                   PRIMATELJ</a:t>
            </a:r>
            <a:endParaRPr lang="hr-HR" sz="2800" dirty="0"/>
          </a:p>
        </p:txBody>
      </p:sp>
      <p:sp>
        <p:nvSpPr>
          <p:cNvPr id="4" name="Strelica: pruge udesno 3">
            <a:extLst>
              <a:ext uri="{FF2B5EF4-FFF2-40B4-BE49-F238E27FC236}">
                <a16:creationId xmlns:a16="http://schemas.microsoft.com/office/drawing/2014/main" id="{4C49685E-87D0-42CB-9864-C61B6325AA97}"/>
              </a:ext>
            </a:extLst>
          </p:cNvPr>
          <p:cNvSpPr/>
          <p:nvPr/>
        </p:nvSpPr>
        <p:spPr>
          <a:xfrm>
            <a:off x="5291528" y="3192906"/>
            <a:ext cx="2638269" cy="97061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dirty="0"/>
              <a:t>Komunikacijski kanal</a:t>
            </a:r>
            <a:endParaRPr lang="hr-HR" dirty="0"/>
          </a:p>
        </p:txBody>
      </p:sp>
      <p:sp>
        <p:nvSpPr>
          <p:cNvPr id="6" name="Strelica: ulijevo 5">
            <a:extLst>
              <a:ext uri="{FF2B5EF4-FFF2-40B4-BE49-F238E27FC236}">
                <a16:creationId xmlns:a16="http://schemas.microsoft.com/office/drawing/2014/main" id="{B2105304-E693-40DE-8878-99E899AA8A5D}"/>
              </a:ext>
            </a:extLst>
          </p:cNvPr>
          <p:cNvSpPr/>
          <p:nvPr/>
        </p:nvSpPr>
        <p:spPr>
          <a:xfrm>
            <a:off x="5291528" y="5257799"/>
            <a:ext cx="2638268" cy="970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dirty="0"/>
              <a:t>Povratna informacije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407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4F19BE-195D-472C-AF90-B9EDA7CF3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12DDF2-5FF2-421E-A229-043D90CA2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sz="2800" b="1" dirty="0"/>
              <a:t>Komunikacijski lanac</a:t>
            </a:r>
            <a:r>
              <a:rPr lang="hr-BA" sz="2800" dirty="0"/>
              <a:t>- cjelovi put kojim se informacija/poruka kreće od pošiljatelja poruke do njezina primatelja</a:t>
            </a:r>
          </a:p>
          <a:p>
            <a:pPr marL="0" indent="0">
              <a:buNone/>
            </a:pPr>
            <a:endParaRPr lang="hr-BA" sz="2800" b="1" dirty="0"/>
          </a:p>
          <a:p>
            <a:pPr marL="0" indent="0">
              <a:buNone/>
            </a:pPr>
            <a:r>
              <a:rPr lang="hr-BA" sz="2800" b="1" dirty="0"/>
              <a:t>                                      </a:t>
            </a:r>
          </a:p>
          <a:p>
            <a:pPr marL="0" indent="0">
              <a:buNone/>
            </a:pPr>
            <a:r>
              <a:rPr lang="hr-HR" b="1" dirty="0"/>
              <a:t>                                                                                    </a:t>
            </a:r>
          </a:p>
        </p:txBody>
      </p:sp>
      <p:sp>
        <p:nvSpPr>
          <p:cNvPr id="6" name="Dijagram toka: Izmjenična obrada 5">
            <a:extLst>
              <a:ext uri="{FF2B5EF4-FFF2-40B4-BE49-F238E27FC236}">
                <a16:creationId xmlns:a16="http://schemas.microsoft.com/office/drawing/2014/main" id="{B03A556A-92DC-47DB-81EC-770EB8AA0636}"/>
              </a:ext>
            </a:extLst>
          </p:cNvPr>
          <p:cNvSpPr/>
          <p:nvPr/>
        </p:nvSpPr>
        <p:spPr>
          <a:xfrm>
            <a:off x="899410" y="3429000"/>
            <a:ext cx="2533338" cy="96116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800" dirty="0"/>
              <a:t>IZVOR</a:t>
            </a:r>
            <a:endParaRPr lang="hr-HR" sz="2800" dirty="0"/>
          </a:p>
        </p:txBody>
      </p:sp>
      <p:sp>
        <p:nvSpPr>
          <p:cNvPr id="7" name="Strelica: desno 6">
            <a:extLst>
              <a:ext uri="{FF2B5EF4-FFF2-40B4-BE49-F238E27FC236}">
                <a16:creationId xmlns:a16="http://schemas.microsoft.com/office/drawing/2014/main" id="{C9EBB16F-E31E-48AB-8C05-13BA6C4FCD43}"/>
              </a:ext>
            </a:extLst>
          </p:cNvPr>
          <p:cNvSpPr/>
          <p:nvPr/>
        </p:nvSpPr>
        <p:spPr>
          <a:xfrm>
            <a:off x="3432748" y="3667268"/>
            <a:ext cx="978408" cy="4846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Dijagram toka: Izmjenična obrada 7">
            <a:extLst>
              <a:ext uri="{FF2B5EF4-FFF2-40B4-BE49-F238E27FC236}">
                <a16:creationId xmlns:a16="http://schemas.microsoft.com/office/drawing/2014/main" id="{A1DE515B-F9B8-4118-8C21-06B50C3F7095}"/>
              </a:ext>
            </a:extLst>
          </p:cNvPr>
          <p:cNvSpPr/>
          <p:nvPr/>
        </p:nvSpPr>
        <p:spPr>
          <a:xfrm>
            <a:off x="4411156" y="3429000"/>
            <a:ext cx="2394378" cy="96116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800" dirty="0"/>
              <a:t>KANAL</a:t>
            </a:r>
            <a:endParaRPr lang="hr-HR" sz="2800" dirty="0"/>
          </a:p>
        </p:txBody>
      </p:sp>
      <p:sp>
        <p:nvSpPr>
          <p:cNvPr id="9" name="Strelica: desno 8">
            <a:extLst>
              <a:ext uri="{FF2B5EF4-FFF2-40B4-BE49-F238E27FC236}">
                <a16:creationId xmlns:a16="http://schemas.microsoft.com/office/drawing/2014/main" id="{B56B3938-8969-4062-9277-1D43536ABE03}"/>
              </a:ext>
            </a:extLst>
          </p:cNvPr>
          <p:cNvSpPr/>
          <p:nvPr/>
        </p:nvSpPr>
        <p:spPr>
          <a:xfrm>
            <a:off x="6805534" y="3636912"/>
            <a:ext cx="978408" cy="4846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Dijagram toka: Izmjenična obrada 10">
            <a:extLst>
              <a:ext uri="{FF2B5EF4-FFF2-40B4-BE49-F238E27FC236}">
                <a16:creationId xmlns:a16="http://schemas.microsoft.com/office/drawing/2014/main" id="{4117240D-78A3-48F7-9372-D61404B1CC94}"/>
              </a:ext>
            </a:extLst>
          </p:cNvPr>
          <p:cNvSpPr/>
          <p:nvPr/>
        </p:nvSpPr>
        <p:spPr>
          <a:xfrm>
            <a:off x="7783942" y="3398643"/>
            <a:ext cx="2533338" cy="96116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800" dirty="0"/>
              <a:t>PRIMATELJ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18780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2BC144-8D55-40F1-AAC9-6711EDC6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039F6D-AEBC-48F9-98E2-5A45603E6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b="1" dirty="0"/>
              <a:t>Medicinska sestra: </a:t>
            </a:r>
          </a:p>
          <a:p>
            <a:endParaRPr lang="hr-BA" sz="2800" dirty="0"/>
          </a:p>
          <a:p>
            <a:r>
              <a:rPr lang="hr-BA" sz="2800" dirty="0"/>
              <a:t>Primatelj poruke</a:t>
            </a:r>
          </a:p>
          <a:p>
            <a:r>
              <a:rPr lang="hr-BA" sz="2800" dirty="0"/>
              <a:t>Pošiljatelj poruke </a:t>
            </a:r>
          </a:p>
          <a:p>
            <a:r>
              <a:rPr lang="hr-BA" sz="2800" dirty="0"/>
              <a:t>Kanal </a:t>
            </a: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EF94222-4587-44CA-AE50-C9CE39E4E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656" y="1654097"/>
            <a:ext cx="3148871" cy="447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8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AA4276-5CB5-4C69-9ADD-6E2F3015C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954491D-ADB3-47E4-9A64-DD9605D1E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/>
              <a:t>Primatelj poruke- tijekom utvrđivanja potrebe za pružanjem      			zdravstvene njege kada prikuplja informacije</a:t>
            </a:r>
          </a:p>
          <a:p>
            <a:r>
              <a:rPr lang="hr-BA" sz="2800" dirty="0"/>
              <a:t>Pošiljatelj poruke- prilikom pripreme za dijagnostičke i 				terapijske postupke</a:t>
            </a:r>
          </a:p>
          <a:p>
            <a:r>
              <a:rPr lang="hr-BA" sz="2800" dirty="0"/>
              <a:t>Kanal- prijenos informacija o pojedincu liječniku ili drugim 			članovima tima i obitelji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4165720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B1DB87-BD37-497B-A4D7-E18BC2F7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C56642-2573-4D1C-B029-60349D5B2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PODJELA KOMUNIKACIJE:</a:t>
            </a:r>
            <a:endParaRPr lang="hr-HR" sz="2800" dirty="0"/>
          </a:p>
          <a:p>
            <a:r>
              <a:rPr lang="hr-HR" sz="2800" dirty="0"/>
              <a:t>Ovisno o načinu komuniciranja</a:t>
            </a:r>
          </a:p>
          <a:p>
            <a:pPr marL="0" indent="0">
              <a:buNone/>
            </a:pPr>
            <a:r>
              <a:rPr lang="hr-HR" sz="2800" b="1" dirty="0"/>
              <a:t>VERBALNA</a:t>
            </a:r>
            <a:endParaRPr lang="hr-BA" sz="2800" b="1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7BA6A5D-EBE9-49B6-879E-3D004EF14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836" y="2601064"/>
            <a:ext cx="5182849" cy="352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64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991846-2C02-4B1E-8316-44CCC62E0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063D672-5EB2-40EC-B451-BF3B482B7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PODJELA KOMUNIKACIJE:</a:t>
            </a:r>
          </a:p>
          <a:p>
            <a:r>
              <a:rPr lang="hr-HR" sz="2800" dirty="0"/>
              <a:t>Ovisno o načinu komuniciranja</a:t>
            </a:r>
          </a:p>
          <a:p>
            <a:pPr marL="0" indent="0">
              <a:buNone/>
            </a:pPr>
            <a:r>
              <a:rPr lang="hr-HR" sz="2800" b="1" dirty="0"/>
              <a:t>NEVERBALNA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9DF0A1F2-06C4-4D0C-B8AD-7FEC260AD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386" y="1078073"/>
            <a:ext cx="3582649" cy="535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544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77EDB7-F3A0-4B46-B9F4-5C254CC3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16AE67-72F6-4EAF-A46F-65EBA4688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PODJELA KOMUNIKACIJE:</a:t>
            </a:r>
          </a:p>
          <a:p>
            <a:r>
              <a:rPr lang="hr-HR" sz="2800" dirty="0"/>
              <a:t>S obzirom na svrhu</a:t>
            </a:r>
          </a:p>
          <a:p>
            <a:pPr marL="0" indent="0">
              <a:buNone/>
            </a:pPr>
            <a:r>
              <a:rPr lang="hr-HR" sz="2800" b="1" dirty="0"/>
              <a:t>INFORMACIJSKA</a:t>
            </a:r>
          </a:p>
          <a:p>
            <a:pPr>
              <a:buFontTx/>
              <a:buChar char="-"/>
            </a:pPr>
            <a:r>
              <a:rPr lang="hr-HR" sz="2800" dirty="0"/>
              <a:t>Utvrđivanje potreba</a:t>
            </a:r>
          </a:p>
          <a:p>
            <a:pPr>
              <a:buFontTx/>
              <a:buChar char="-"/>
            </a:pPr>
            <a:r>
              <a:rPr lang="hr-HR" sz="2800" dirty="0"/>
              <a:t>Priprema za intervencije</a:t>
            </a:r>
          </a:p>
          <a:p>
            <a:pPr>
              <a:buFontTx/>
              <a:buChar char="-"/>
            </a:pPr>
            <a:r>
              <a:rPr lang="hr-HR" sz="2800" dirty="0"/>
              <a:t>Davanje povratne informacije..</a:t>
            </a:r>
          </a:p>
          <a:p>
            <a:pPr marL="0" indent="0">
              <a:buNone/>
            </a:pP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9E8DE4E-3C4A-4238-BB59-D3B397A29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458" y="2115840"/>
            <a:ext cx="4433342" cy="301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460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290</Words>
  <Application>Microsoft Office PowerPoint</Application>
  <PresentationFormat>Široki zaslon</PresentationFormat>
  <Paragraphs>68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Courier New</vt:lpstr>
      <vt:lpstr>Palatino Linotype</vt:lpstr>
      <vt:lpstr>Izvršno</vt:lpstr>
      <vt:lpstr>Škola za medicinske sestre Vinogradska Profesionalna komunikacija u sestrinstvu  Komunikacijski lanac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za medicinske sestre Vinogradska Profesionalna komunikacija u sestrinstvu  Komunikacijski lanac </dc:title>
  <dc:creator>marko-ivan.major@skole.hr</dc:creator>
  <cp:lastModifiedBy>marko-ivan.major@skole.hr</cp:lastModifiedBy>
  <cp:revision>9</cp:revision>
  <dcterms:created xsi:type="dcterms:W3CDTF">2020-05-23T08:47:03Z</dcterms:created>
  <dcterms:modified xsi:type="dcterms:W3CDTF">2020-05-23T10:04:41Z</dcterms:modified>
</cp:coreProperties>
</file>