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8" r:id="rId3"/>
    <p:sldId id="267" r:id="rId4"/>
    <p:sldId id="266" r:id="rId5"/>
    <p:sldId id="268" r:id="rId6"/>
    <p:sldId id="269" r:id="rId7"/>
    <p:sldId id="259" r:id="rId8"/>
    <p:sldId id="260" r:id="rId9"/>
    <p:sldId id="261" r:id="rId10"/>
    <p:sldId id="262" r:id="rId11"/>
    <p:sldId id="278" r:id="rId12"/>
    <p:sldId id="263" r:id="rId13"/>
    <p:sldId id="264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rednji stil 2 - Isticanj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B810-FF93-4B41-BA2E-C82668F24742}" type="datetimeFigureOut">
              <a:rPr lang="hr-HR" smtClean="0"/>
              <a:t>24.5.2020.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1BD2D3-A8B1-4124-BDFF-63D6BF02BBEB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609601"/>
            <a:ext cx="103632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953000"/>
            <a:ext cx="85344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Uredite stil podnaslova matrice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5B810-FF93-4B41-BA2E-C82668F24742}" type="datetimeFigureOut">
              <a:rPr lang="hr-HR" smtClean="0"/>
              <a:t>24.5.2020.</a:t>
            </a:fld>
            <a:endParaRPr lang="hr-H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1BD2D3-A8B1-4124-BDFF-63D6BF02BBEB}" type="slidenum">
              <a:rPr lang="hr-HR" smtClean="0"/>
              <a:t>‹#›</a:t>
            </a:fld>
            <a:endParaRPr lang="hr-H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0"/>
            <a:ext cx="109728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hr-HR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484463" y="6356351"/>
            <a:ext cx="2781300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865B810-FF93-4B41-BA2E-C82668F24742}" type="datetimeFigureOut">
              <a:rPr lang="hr-HR" smtClean="0"/>
              <a:t>24.5.2020.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78887" y="6356351"/>
            <a:ext cx="3797300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91038" y="6356351"/>
            <a:ext cx="749300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461BD2D3-A8B1-4124-BDFF-63D6BF02BBEB}" type="slidenum">
              <a:rPr lang="hr-HR" smtClean="0"/>
              <a:t>‹#›</a:t>
            </a:fld>
            <a:endParaRPr lang="hr-HR"/>
          </a:p>
        </p:txBody>
      </p:sp>
      <p:sp>
        <p:nvSpPr>
          <p:cNvPr id="7" name="Oval 6"/>
          <p:cNvSpPr/>
          <p:nvPr/>
        </p:nvSpPr>
        <p:spPr>
          <a:xfrm>
            <a:off x="11277014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758826" y="6499384"/>
            <a:ext cx="113029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9" r:id="rId2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914400" y="609600"/>
            <a:ext cx="10363200" cy="4343399"/>
          </a:xfrm>
        </p:spPr>
        <p:txBody>
          <a:bodyPr/>
          <a:lstStyle/>
          <a:p>
            <a:r>
              <a:rPr lang="hr-HR" sz="3600" dirty="0"/>
              <a:t>Škola za medicinske sestre Vinogradska</a:t>
            </a:r>
            <a:br>
              <a:rPr lang="hr-HR" dirty="0"/>
            </a:br>
            <a:r>
              <a:rPr lang="hr-HR" sz="4800" dirty="0"/>
              <a:t>Profesionalna komunikacija u </a:t>
            </a:r>
            <a:br>
              <a:rPr lang="hr-HR" sz="4800" dirty="0"/>
            </a:br>
            <a:r>
              <a:rPr lang="hr-HR" sz="4800" dirty="0"/>
              <a:t>sestrinstvu</a:t>
            </a:r>
            <a:br>
              <a:rPr lang="hr-HR" sz="4800" dirty="0"/>
            </a:br>
            <a:br>
              <a:rPr lang="hr-HR" sz="4800" dirty="0"/>
            </a:br>
            <a:r>
              <a:rPr lang="hr-HR" sz="4800" dirty="0">
                <a:solidFill>
                  <a:srgbClr val="FF0000"/>
                </a:solidFill>
              </a:rPr>
              <a:t>Komunikacija unutar tima</a:t>
            </a:r>
            <a:endParaRPr lang="hr-HR" sz="6000" dirty="0">
              <a:solidFill>
                <a:srgbClr val="FF0000"/>
              </a:solidFill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/>
              <a:t>Gordana Major</a:t>
            </a:r>
          </a:p>
        </p:txBody>
      </p:sp>
    </p:spTree>
    <p:extLst>
      <p:ext uri="{BB962C8B-B14F-4D97-AF65-F5344CB8AC3E}">
        <p14:creationId xmlns:p14="http://schemas.microsoft.com/office/powerpoint/2010/main" val="1112264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b="1" dirty="0"/>
              <a:t>U slučaju pojave sukoba</a:t>
            </a:r>
            <a:r>
              <a:rPr lang="hr-HR" sz="2800" dirty="0"/>
              <a:t>:</a:t>
            </a:r>
          </a:p>
          <a:p>
            <a:pPr marL="0" indent="0">
              <a:buNone/>
            </a:pPr>
            <a:endParaRPr lang="hr-HR" sz="2800" dirty="0"/>
          </a:p>
          <a:p>
            <a:pPr marL="0" indent="0">
              <a:buNone/>
            </a:pPr>
            <a:endParaRPr lang="hr-HR" sz="2800" dirty="0"/>
          </a:p>
          <a:p>
            <a:pPr marL="0" indent="0">
              <a:buNone/>
            </a:pPr>
            <a:endParaRPr lang="hr-HR" sz="2800" dirty="0"/>
          </a:p>
          <a:p>
            <a:pPr marL="0" indent="0">
              <a:buNone/>
            </a:pPr>
            <a:endParaRPr lang="hr-HR" sz="2800" dirty="0"/>
          </a:p>
          <a:p>
            <a:pPr>
              <a:buFontTx/>
              <a:buChar char="-"/>
            </a:pPr>
            <a:r>
              <a:rPr lang="hr-HR" sz="2800" dirty="0"/>
              <a:t>Osvijestiti i verbalizirati prepreke u komunikaciji</a:t>
            </a:r>
          </a:p>
          <a:p>
            <a:pPr>
              <a:buFontTx/>
              <a:buChar char="-"/>
            </a:pPr>
            <a:r>
              <a:rPr lang="hr-HR" sz="2800" dirty="0"/>
              <a:t>Prepoznati izvor i tip konflikta</a:t>
            </a:r>
          </a:p>
          <a:p>
            <a:pPr>
              <a:buFontTx/>
              <a:buChar char="-"/>
            </a:pPr>
            <a:r>
              <a:rPr lang="hr-HR" sz="2800" dirty="0"/>
              <a:t>Napraviti strategiju za prevenciju/rješenje konfliktnih situacija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1580BEBC-FD70-4286-A1D5-11C7E38ECF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499601"/>
            <a:ext cx="4702493" cy="2480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6606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891B39D-4E87-4A25-9EBE-495782E7D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FE3F57DF-625B-48E5-A91E-9FFD41A70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U slučaju pojave sukoba</a:t>
            </a: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Predložiti ideje/strategiju za učinkovitije komuniciranje u timu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Realno procijeniti osobnu odgovornost za nastanak sukoba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Koristiti se socijalnom potporom ostalih članova tima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22693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sz="2800" b="1" dirty="0"/>
              <a:t>Prednosti timskog rada za pojedinca</a:t>
            </a:r>
            <a:r>
              <a:rPr lang="hr-HR" sz="2800" dirty="0"/>
              <a:t>:</a:t>
            </a:r>
          </a:p>
          <a:p>
            <a:pPr marL="0" indent="0">
              <a:buNone/>
            </a:pPr>
            <a:endParaRPr lang="hr-HR" sz="2800" dirty="0"/>
          </a:p>
          <a:p>
            <a:pPr>
              <a:buFontTx/>
              <a:buChar char="-"/>
            </a:pPr>
            <a:r>
              <a:rPr lang="hr-HR" sz="2800" dirty="0"/>
              <a:t>Zadovoljene potreba (sigurnost, druženje, samopoštovanje)</a:t>
            </a:r>
          </a:p>
          <a:p>
            <a:pPr>
              <a:buFontTx/>
              <a:buChar char="-"/>
            </a:pPr>
            <a:r>
              <a:rPr lang="hr-HR" sz="2800" dirty="0"/>
              <a:t>Stalno učenje i napredovanje</a:t>
            </a:r>
          </a:p>
          <a:p>
            <a:pPr>
              <a:buFontTx/>
              <a:buChar char="-"/>
            </a:pPr>
            <a:r>
              <a:rPr lang="hr-HR" sz="2800" dirty="0"/>
              <a:t>Usvajanje kvalitetne i otvorene komunikacije</a:t>
            </a:r>
          </a:p>
          <a:p>
            <a:pPr>
              <a:buFontTx/>
              <a:buChar char="-"/>
            </a:pPr>
            <a:r>
              <a:rPr lang="hr-HR" sz="2800" dirty="0"/>
              <a:t>Poticanje kreativnosti i inovativnih načina rada i razmišljanja</a:t>
            </a:r>
          </a:p>
          <a:p>
            <a:pPr>
              <a:buFontTx/>
              <a:buChar char="-"/>
            </a:pPr>
            <a:r>
              <a:rPr lang="hr-HR" sz="2800" dirty="0"/>
              <a:t>Veća razina sudjelovanja i odgovornosti pojedinog člana tima</a:t>
            </a:r>
          </a:p>
          <a:p>
            <a:pPr>
              <a:buFontTx/>
              <a:buChar char="-"/>
            </a:pPr>
            <a:r>
              <a:rPr lang="hr-HR" sz="2800" dirty="0"/>
              <a:t>Profesionalna socijalizacija</a:t>
            </a:r>
          </a:p>
        </p:txBody>
      </p:sp>
    </p:spTree>
    <p:extLst>
      <p:ext uri="{BB962C8B-B14F-4D97-AF65-F5344CB8AC3E}">
        <p14:creationId xmlns:p14="http://schemas.microsoft.com/office/powerpoint/2010/main" val="31366240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STILOVI RUKOVOĐENJA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sz="2800" b="1" dirty="0"/>
              <a:t>Autokratski stil</a:t>
            </a:r>
          </a:p>
          <a:p>
            <a:endParaRPr lang="hr-HR" dirty="0"/>
          </a:p>
          <a:p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7D9008B3-B851-4DB4-A2D9-30EFABA649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5226" y="1773828"/>
            <a:ext cx="6222830" cy="4661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09991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F80A2F1-D9F0-496B-A1B5-9EEB5C30C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4F8A12BF-3EF1-4939-BEF8-B7B97EEFB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Demokratski stil</a:t>
            </a: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FF443A14-6E44-4B0E-BE3E-3599F63328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9939" y="1783980"/>
            <a:ext cx="5193543" cy="4158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3325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286DCBF-CD4A-45ED-8FA4-D6FFEFDEA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D2C380ED-36B1-4541-9216-79FD9B4AC1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Liberalni stil</a:t>
            </a: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7D4F0936-80BE-4EEE-9C38-697D63426A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2583" y="2099653"/>
            <a:ext cx="5300223" cy="35270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5565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A3B9799-E82E-4DAE-AC3C-5E5C87312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C3CB148A-8F59-4423-8AF4-355A2A46C7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BA" sz="2800" dirty="0"/>
              <a:t>Komunikacija u timu</a:t>
            </a:r>
            <a:endParaRPr lang="hr-HR" sz="2800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B4204507-18E0-4431-8CD2-63BD5B64B0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08365" y="2264898"/>
            <a:ext cx="785002" cy="4178237"/>
          </a:xfrm>
          <a:prstGeom prst="rect">
            <a:avLst/>
          </a:prstGeom>
        </p:spPr>
      </p:pic>
      <p:pic>
        <p:nvPicPr>
          <p:cNvPr id="5" name="Slika 4">
            <a:extLst>
              <a:ext uri="{FF2B5EF4-FFF2-40B4-BE49-F238E27FC236}">
                <a16:creationId xmlns:a16="http://schemas.microsoft.com/office/drawing/2014/main" id="{5A148C08-AADF-4930-B78B-B94B4DCEAE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9542" y="3429000"/>
            <a:ext cx="6378090" cy="961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1802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331D874-6BBB-4536-8FC6-EEC438D9A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graphicFrame>
        <p:nvGraphicFramePr>
          <p:cNvPr id="6" name="Tablica 6">
            <a:extLst>
              <a:ext uri="{FF2B5EF4-FFF2-40B4-BE49-F238E27FC236}">
                <a16:creationId xmlns:a16="http://schemas.microsoft.com/office/drawing/2014/main" id="{E80F7E03-EA3C-4A24-86F3-EFCC160BBC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5542010"/>
              </p:ext>
            </p:extLst>
          </p:nvPr>
        </p:nvGraphicFramePr>
        <p:xfrm>
          <a:off x="609600" y="393897"/>
          <a:ext cx="10972800" cy="5704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1391">
                  <a:extLst>
                    <a:ext uri="{9D8B030D-6E8A-4147-A177-3AD203B41FA5}">
                      <a16:colId xmlns:a16="http://schemas.microsoft.com/office/drawing/2014/main" val="952681505"/>
                    </a:ext>
                  </a:extLst>
                </a:gridCol>
                <a:gridCol w="8051409">
                  <a:extLst>
                    <a:ext uri="{9D8B030D-6E8A-4147-A177-3AD203B41FA5}">
                      <a16:colId xmlns:a16="http://schemas.microsoft.com/office/drawing/2014/main" val="2984993331"/>
                    </a:ext>
                  </a:extLst>
                </a:gridCol>
              </a:tblGrid>
              <a:tr h="655061">
                <a:tc>
                  <a:txBody>
                    <a:bodyPr/>
                    <a:lstStyle/>
                    <a:p>
                      <a:r>
                        <a:rPr lang="hr-BA" sz="2400" dirty="0"/>
                        <a:t>OSOBNI STIL</a:t>
                      </a:r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BA" sz="2400" dirty="0"/>
                        <a:t>PONAŠANJE OSOBE</a:t>
                      </a:r>
                      <a:endParaRPr lang="hr-H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5453081"/>
                  </a:ext>
                </a:extLst>
              </a:tr>
              <a:tr h="1253407">
                <a:tc>
                  <a:txBody>
                    <a:bodyPr/>
                    <a:lstStyle/>
                    <a:p>
                      <a:r>
                        <a:rPr lang="hr-BA" sz="2400" dirty="0"/>
                        <a:t>Dominantan</a:t>
                      </a:r>
                    </a:p>
                    <a:p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BA" sz="2400" dirty="0"/>
                        <a:t>Nastoji kontrolirati socijalne interakcije, naređuje, prekida druge, viče. Dominaciju naglašava namjernim stankama u govoru.</a:t>
                      </a:r>
                      <a:endParaRPr lang="hr-H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6541184"/>
                  </a:ext>
                </a:extLst>
              </a:tr>
              <a:tr h="663568">
                <a:tc>
                  <a:txBody>
                    <a:bodyPr/>
                    <a:lstStyle/>
                    <a:p>
                      <a:r>
                        <a:rPr lang="hr-BA" sz="2400" dirty="0"/>
                        <a:t>Dramatičan</a:t>
                      </a:r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BA" sz="2400" dirty="0"/>
                        <a:t>Neverbalnom komunikacijom prenaglašava poruke.</a:t>
                      </a:r>
                      <a:endParaRPr lang="hr-H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8788483"/>
                  </a:ext>
                </a:extLst>
              </a:tr>
              <a:tr h="663568">
                <a:tc>
                  <a:txBody>
                    <a:bodyPr/>
                    <a:lstStyle/>
                    <a:p>
                      <a:r>
                        <a:rPr lang="hr-BA" sz="2400" dirty="0"/>
                        <a:t>Svadljiv</a:t>
                      </a:r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BA" sz="2400" dirty="0"/>
                        <a:t>Sklon raspravama, sukobima i dokazivanju</a:t>
                      </a:r>
                      <a:endParaRPr lang="hr-H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3889036"/>
                  </a:ext>
                </a:extLst>
              </a:tr>
              <a:tr h="759620">
                <a:tc>
                  <a:txBody>
                    <a:bodyPr/>
                    <a:lstStyle/>
                    <a:p>
                      <a:r>
                        <a:rPr lang="hr-BA" sz="2400" dirty="0"/>
                        <a:t>Živahan </a:t>
                      </a:r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BA" sz="2400" dirty="0"/>
                        <a:t>Koristi se pokretima tijela, facijalnom ekspresijom, maše rukama da bi privukao pozornost</a:t>
                      </a:r>
                      <a:endParaRPr lang="hr-H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7266597"/>
                  </a:ext>
                </a:extLst>
              </a:tr>
              <a:tr h="759620">
                <a:tc>
                  <a:txBody>
                    <a:bodyPr/>
                    <a:lstStyle/>
                    <a:p>
                      <a:r>
                        <a:rPr lang="hr-BA" sz="2400" dirty="0"/>
                        <a:t>Opušten </a:t>
                      </a:r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BA" sz="2400" dirty="0"/>
                        <a:t>Osoba koja se ne uzbuđuje, rijetko se uzrujava. Uglavnom kontrolira situaciju.</a:t>
                      </a:r>
                      <a:endParaRPr lang="hr-H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1204192"/>
                  </a:ext>
                </a:extLst>
              </a:tr>
              <a:tr h="759620">
                <a:tc>
                  <a:txBody>
                    <a:bodyPr/>
                    <a:lstStyle/>
                    <a:p>
                      <a:r>
                        <a:rPr lang="hr-BA" sz="2400" dirty="0"/>
                        <a:t>Pažljiv </a:t>
                      </a:r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BA" sz="2400" dirty="0"/>
                        <a:t>Pozorno sluša druge pri čemu usklađuje i neverbalnu komunikaciju</a:t>
                      </a:r>
                      <a:endParaRPr lang="hr-H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40928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16797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EF58643-D0BA-4ED2-A1A7-6D772B0E9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043696D6-4755-4565-A3E8-9E921CF2FB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7817182"/>
              </p:ext>
            </p:extLst>
          </p:nvPr>
        </p:nvGraphicFramePr>
        <p:xfrm>
          <a:off x="609599" y="492370"/>
          <a:ext cx="10972798" cy="35989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21392">
                  <a:extLst>
                    <a:ext uri="{9D8B030D-6E8A-4147-A177-3AD203B41FA5}">
                      <a16:colId xmlns:a16="http://schemas.microsoft.com/office/drawing/2014/main" val="660839441"/>
                    </a:ext>
                  </a:extLst>
                </a:gridCol>
                <a:gridCol w="8051406">
                  <a:extLst>
                    <a:ext uri="{9D8B030D-6E8A-4147-A177-3AD203B41FA5}">
                      <a16:colId xmlns:a16="http://schemas.microsoft.com/office/drawing/2014/main" val="2063437509"/>
                    </a:ext>
                  </a:extLst>
                </a:gridCol>
              </a:tblGrid>
              <a:tr h="582479">
                <a:tc>
                  <a:txBody>
                    <a:bodyPr/>
                    <a:lstStyle/>
                    <a:p>
                      <a:r>
                        <a:rPr lang="hr-BA" sz="2400" dirty="0"/>
                        <a:t>OSOBNI STIL</a:t>
                      </a:r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BA" sz="2400" dirty="0"/>
                        <a:t>PONAŠANJE OSOBE</a:t>
                      </a:r>
                      <a:endParaRPr lang="hr-H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9248156"/>
                  </a:ext>
                </a:extLst>
              </a:tr>
              <a:tr h="684154">
                <a:tc>
                  <a:txBody>
                    <a:bodyPr/>
                    <a:lstStyle/>
                    <a:p>
                      <a:r>
                        <a:rPr lang="hr-BA" sz="2400" dirty="0"/>
                        <a:t>ekstravagantan</a:t>
                      </a:r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BA" sz="2400" dirty="0"/>
                        <a:t>Zapazite ga „na prvu”. Često ima neobičnu odjeću, frizuru, način govora.</a:t>
                      </a:r>
                      <a:endParaRPr lang="hr-H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4652773"/>
                  </a:ext>
                </a:extLst>
              </a:tr>
              <a:tr h="1096739">
                <a:tc>
                  <a:txBody>
                    <a:bodyPr/>
                    <a:lstStyle/>
                    <a:p>
                      <a:r>
                        <a:rPr lang="hr-BA" sz="2400" dirty="0"/>
                        <a:t>Otvoren </a:t>
                      </a:r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BA" sz="2400" dirty="0"/>
                        <a:t>Slobodno govori o sebi, lako mu je prići i razgovorljiv je.</a:t>
                      </a:r>
                      <a:endParaRPr lang="hr-H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604896"/>
                  </a:ext>
                </a:extLst>
              </a:tr>
              <a:tr h="1096739">
                <a:tc>
                  <a:txBody>
                    <a:bodyPr/>
                    <a:lstStyle/>
                    <a:p>
                      <a:r>
                        <a:rPr lang="hr-BA" sz="2400" dirty="0"/>
                        <a:t>Prijateljski </a:t>
                      </a:r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BA" sz="2400" dirty="0"/>
                        <a:t>Često se smije i veseo je. Natjecateljski usmjeren.</a:t>
                      </a:r>
                      <a:endParaRPr lang="hr-H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18292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597703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82640BA-8018-4319-B321-0D9D6FD6A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43EDFE61-8961-40C9-A30B-98D86A571C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5382296"/>
              </p:ext>
            </p:extLst>
          </p:nvPr>
        </p:nvGraphicFramePr>
        <p:xfrm>
          <a:off x="609600" y="629529"/>
          <a:ext cx="10949354" cy="46634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912012">
                  <a:extLst>
                    <a:ext uri="{9D8B030D-6E8A-4147-A177-3AD203B41FA5}">
                      <a16:colId xmlns:a16="http://schemas.microsoft.com/office/drawing/2014/main" val="3933449961"/>
                    </a:ext>
                  </a:extLst>
                </a:gridCol>
                <a:gridCol w="8037342">
                  <a:extLst>
                    <a:ext uri="{9D8B030D-6E8A-4147-A177-3AD203B41FA5}">
                      <a16:colId xmlns:a16="http://schemas.microsoft.com/office/drawing/2014/main" val="3926569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r-BA" sz="2400" dirty="0"/>
                        <a:t>OSOBNI STIL </a:t>
                      </a:r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BA" sz="2400" dirty="0"/>
                        <a:t>PONAŠANJE OSOBE</a:t>
                      </a:r>
                      <a:endParaRPr lang="hr-H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71074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BA" sz="2400" dirty="0"/>
                        <a:t>Submisivan </a:t>
                      </a:r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BA" sz="2400" dirty="0"/>
                        <a:t>Tihi i povučen. Ne voli pozornost i nadglasavanje.</a:t>
                      </a:r>
                      <a:endParaRPr lang="hr-H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93047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BA" sz="2400" dirty="0"/>
                        <a:t>Rezerviran </a:t>
                      </a:r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BA" sz="2400" dirty="0"/>
                        <a:t>Tiši, rezerviran, nenametljiv. Skloniji razumijevanju drugih.</a:t>
                      </a:r>
                      <a:endParaRPr lang="hr-H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66565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BA" sz="2400" dirty="0"/>
                        <a:t>Pomirljiv </a:t>
                      </a:r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BA" sz="2400" dirty="0"/>
                        <a:t>Mirno i lako prihvaća sve i brzo se složi sa svime što kažete.</a:t>
                      </a:r>
                      <a:endParaRPr lang="hr-H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21271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BA" sz="2400" dirty="0"/>
                        <a:t>Neizražajan </a:t>
                      </a:r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BA" sz="2400" dirty="0"/>
                        <a:t>Pokreti tijela slabi, rijetki i mlitavi.</a:t>
                      </a:r>
                      <a:endParaRPr lang="hr-H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035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BA" sz="2400" dirty="0"/>
                        <a:t>Napet </a:t>
                      </a:r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BA" sz="2400" dirty="0"/>
                        <a:t>Česta napetost, brzo se uznemiri i lako gubi samokontrolu.</a:t>
                      </a:r>
                      <a:endParaRPr lang="hr-H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90398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BA" sz="2400" dirty="0"/>
                        <a:t>Nepažljiv </a:t>
                      </a:r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BA" sz="2400" dirty="0"/>
                        <a:t>Površno slušaju druge i ne pokazuju interes za ono što drugi govore.</a:t>
                      </a:r>
                      <a:endParaRPr lang="hr-H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381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3947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b="1" dirty="0"/>
              <a:t>TIM</a:t>
            </a:r>
            <a:r>
              <a:rPr lang="hr-HR" sz="2800" dirty="0"/>
              <a:t>- skupina stručnjaka s komplementarnim stručnim znanjima koji su podjednako odani i usmjereni na postizanje zajedničkog cilja i na rješavanje nastalih problema</a:t>
            </a:r>
          </a:p>
          <a:p>
            <a:pPr>
              <a:buFontTx/>
              <a:buChar char="-"/>
            </a:pPr>
            <a:r>
              <a:rPr lang="hr-HR" sz="2800" dirty="0"/>
              <a:t>Svaki član snažan osjećaj odgovornosti</a:t>
            </a:r>
          </a:p>
          <a:p>
            <a:pPr>
              <a:buFontTx/>
              <a:buChar char="-"/>
            </a:pPr>
            <a:r>
              <a:rPr lang="hr-HR" sz="2800" dirty="0"/>
              <a:t>Vođa tima- najveća odgovornost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A9E297F2-1E60-4E8F-A554-9F99231955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6703" y="3693204"/>
            <a:ext cx="3814909" cy="2267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7965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EC5F091-27C4-42FF-BD89-890099566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graphicFrame>
        <p:nvGraphicFramePr>
          <p:cNvPr id="4" name="Tablica 4">
            <a:extLst>
              <a:ext uri="{FF2B5EF4-FFF2-40B4-BE49-F238E27FC236}">
                <a16:creationId xmlns:a16="http://schemas.microsoft.com/office/drawing/2014/main" id="{6596F646-06AA-49B5-A63D-2E43549FEA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8409631"/>
              </p:ext>
            </p:extLst>
          </p:nvPr>
        </p:nvGraphicFramePr>
        <p:xfrm>
          <a:off x="609600" y="1600200"/>
          <a:ext cx="10972800" cy="2194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51052">
                  <a:extLst>
                    <a:ext uri="{9D8B030D-6E8A-4147-A177-3AD203B41FA5}">
                      <a16:colId xmlns:a16="http://schemas.microsoft.com/office/drawing/2014/main" val="1872945047"/>
                    </a:ext>
                  </a:extLst>
                </a:gridCol>
                <a:gridCol w="8121748">
                  <a:extLst>
                    <a:ext uri="{9D8B030D-6E8A-4147-A177-3AD203B41FA5}">
                      <a16:colId xmlns:a16="http://schemas.microsoft.com/office/drawing/2014/main" val="38431204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hr-BA" sz="2400" dirty="0"/>
                        <a:t>OSOBNI STIL</a:t>
                      </a:r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BA" sz="2400" dirty="0"/>
                        <a:t>PONAŠANJE OSOBE</a:t>
                      </a:r>
                      <a:endParaRPr lang="hr-H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63208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BA" sz="2400" dirty="0"/>
                        <a:t>Konzervativan </a:t>
                      </a:r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BA" sz="2400" dirty="0"/>
                        <a:t>Uklapa se u masu, ne odskače od većine. U oblačenju je konzervativan.</a:t>
                      </a:r>
                      <a:endParaRPr lang="hr-H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75370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BA" sz="2400" dirty="0"/>
                        <a:t>Zatvoren </a:t>
                      </a:r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BA" sz="2400" dirty="0"/>
                        <a:t>Malo govori o sebi, tajnoviti i nerado iznosi svoje mišljenje</a:t>
                      </a:r>
                      <a:endParaRPr lang="hr-H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84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r-BA" sz="2400" dirty="0"/>
                        <a:t>Neprijateljski </a:t>
                      </a:r>
                      <a:endParaRPr lang="hr-HR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BA" sz="2400" dirty="0"/>
                        <a:t>Agresivan, a komunikacijski visoko kompetentan.</a:t>
                      </a:r>
                      <a:endParaRPr lang="hr-HR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54068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64576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B13D9F0-A837-43E4-A5EB-1D5469E91C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9618AF7-36E7-408F-9C22-FA55D239F2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BA" sz="2800" i="1" dirty="0"/>
              <a:t>Rad više stručnjaka na postizanju zajedničkog cilja. Taj rad ne smije biti fragmentiran i nepovezan, nego dobro koordiniran od voditelja tima.</a:t>
            </a:r>
          </a:p>
          <a:p>
            <a:pPr marL="0" indent="0">
              <a:buNone/>
            </a:pPr>
            <a:r>
              <a:rPr lang="hr-BA" sz="2800" dirty="0"/>
              <a:t>(Svjetska zdravstvena organizacija)</a:t>
            </a:r>
            <a:endParaRPr lang="hr-HR" sz="2800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F3045E33-323E-4981-BE3E-ACAD69983C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73751" y="3671214"/>
            <a:ext cx="4830347" cy="2296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400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614BFE4-5C9B-41C7-8A41-955EA8180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2DD9FEA-BC3F-482C-B8D2-030A5B6B0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Rad u timu olakšava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hr-HR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PROFESIONALNU SOCIJALIZACIJU</a:t>
            </a:r>
            <a:endParaRPr kumimoji="0" lang="hr-HR" sz="280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kumimoji="0" lang="hr-HR" sz="280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L="0" indent="0">
              <a:buNone/>
            </a:pPr>
            <a:endParaRPr lang="hr-HR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5A9BC8D2-8DAD-471B-8E07-2C24785B3DF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92749" y="2709957"/>
            <a:ext cx="4610906" cy="3068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4765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690738F-F1E2-4ED7-B5A5-E5CA1F62E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7072CAB6-7249-4EA4-8E8D-1D5ED1A2C8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MULTIDISCIPLINARNI TIM- </a:t>
            </a:r>
            <a:r>
              <a:rPr kumimoji="0" lang="hr-HR" sz="280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osobe različitih struka</a:t>
            </a:r>
            <a:endParaRPr kumimoji="0" lang="hr-HR" sz="2800" b="1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50000"/>
                  <a:lumOff val="50000"/>
                </a:prstClr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hr-HR" sz="2800" dirty="0">
                <a:solidFill>
                  <a:prstClr val="black">
                    <a:lumMod val="50000"/>
                    <a:lumOff val="50000"/>
                  </a:prstClr>
                </a:solidFill>
                <a:latin typeface="Century Gothic"/>
              </a:rPr>
              <a:t>Tim za kvalitetu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Tim za kontrolu bolničkih infekcija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hr-HR" sz="2800" dirty="0">
                <a:solidFill>
                  <a:prstClr val="black">
                    <a:lumMod val="50000"/>
                    <a:lumOff val="50000"/>
                  </a:prstClr>
                </a:solidFill>
                <a:latin typeface="Century Gothic"/>
              </a:rPr>
              <a:t>Tim za transplantaciju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hr-HR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Tim za palijativnu skrb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770184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47D6C4D-A7F0-4139-B57E-95E2B36DD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>
            <a:extLst>
              <a:ext uri="{FF2B5EF4-FFF2-40B4-BE49-F238E27FC236}">
                <a16:creationId xmlns:a16="http://schemas.microsoft.com/office/drawing/2014/main" id="{25FAAD1C-0112-483A-8EFD-5A78513B54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hr-HR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INTERDISCIPLINARNI TIM- </a:t>
            </a:r>
            <a:r>
              <a:rPr kumimoji="0" lang="hr-HR" sz="280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osobe istih struka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hr-HR" sz="280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Century Gothic"/>
                <a:ea typeface="+mn-ea"/>
                <a:cs typeface="+mn-cs"/>
              </a:rPr>
              <a:t>Medicinske sestre                          - Liječnici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endParaRPr lang="hr-HR" sz="2800" dirty="0">
              <a:solidFill>
                <a:prstClr val="black">
                  <a:lumMod val="50000"/>
                  <a:lumOff val="50000"/>
                </a:prstClr>
              </a:solidFill>
              <a:latin typeface="Century Gothic"/>
            </a:endParaRPr>
          </a:p>
          <a:p>
            <a:pPr marL="0" indent="0">
              <a:buNone/>
            </a:pPr>
            <a:endParaRPr lang="hr-HR" sz="2800" dirty="0"/>
          </a:p>
          <a:p>
            <a:pPr>
              <a:buFontTx/>
              <a:buChar char="-"/>
            </a:pPr>
            <a:endParaRPr lang="hr-HR" dirty="0"/>
          </a:p>
          <a:p>
            <a:pPr>
              <a:buFontTx/>
              <a:buChar char="-"/>
            </a:pPr>
            <a:endParaRPr lang="hr-HR" dirty="0"/>
          </a:p>
        </p:txBody>
      </p:sp>
      <p:pic>
        <p:nvPicPr>
          <p:cNvPr id="7" name="Slika 6">
            <a:extLst>
              <a:ext uri="{FF2B5EF4-FFF2-40B4-BE49-F238E27FC236}">
                <a16:creationId xmlns:a16="http://schemas.microsoft.com/office/drawing/2014/main" id="{51DFB2DC-E066-457D-9C96-E9083640D5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2673433"/>
            <a:ext cx="4408097" cy="3301818"/>
          </a:xfrm>
          <a:prstGeom prst="rect">
            <a:avLst/>
          </a:prstGeom>
        </p:spPr>
      </p:pic>
      <p:pic>
        <p:nvPicPr>
          <p:cNvPr id="8" name="Slika 7">
            <a:extLst>
              <a:ext uri="{FF2B5EF4-FFF2-40B4-BE49-F238E27FC236}">
                <a16:creationId xmlns:a16="http://schemas.microsoft.com/office/drawing/2014/main" id="{C4AF8FCE-255D-40DB-9949-C5360E3BFB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88040" y="2903550"/>
            <a:ext cx="4980181" cy="2490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0298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800" b="1" dirty="0"/>
              <a:t>Prednosti timskog rada</a:t>
            </a:r>
          </a:p>
          <a:p>
            <a:pPr>
              <a:buFontTx/>
              <a:buChar char="-"/>
            </a:pPr>
            <a:r>
              <a:rPr lang="hr-HR" sz="2800" dirty="0"/>
              <a:t>Motivacija</a:t>
            </a:r>
          </a:p>
          <a:p>
            <a:pPr>
              <a:buFontTx/>
              <a:buChar char="-"/>
            </a:pPr>
            <a:r>
              <a:rPr lang="hr-HR" sz="2800" dirty="0"/>
              <a:t>Sinergija</a:t>
            </a:r>
          </a:p>
          <a:p>
            <a:pPr>
              <a:buFontTx/>
              <a:buChar char="-"/>
            </a:pPr>
            <a:r>
              <a:rPr lang="hr-HR" sz="2800" dirty="0"/>
              <a:t>Poboljšana organizacija</a:t>
            </a:r>
          </a:p>
          <a:p>
            <a:pPr>
              <a:buFontTx/>
              <a:buChar char="-"/>
            </a:pPr>
            <a:r>
              <a:rPr lang="hr-HR" sz="2800" dirty="0"/>
              <a:t>Skupna kreativnost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5A8238C4-AE5F-473D-9CCC-E810EA1AB9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29896" y="3615397"/>
            <a:ext cx="5403706" cy="2309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0962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hr-HR" sz="2800" b="1" dirty="0"/>
              <a:t>Preporuke za komunikaciju u timu</a:t>
            </a:r>
            <a:r>
              <a:rPr lang="hr-HR" sz="2800" dirty="0"/>
              <a:t>:</a:t>
            </a:r>
          </a:p>
          <a:p>
            <a:pPr>
              <a:buFontTx/>
              <a:buChar char="-"/>
            </a:pPr>
            <a:r>
              <a:rPr lang="hr-HR" sz="2800" dirty="0"/>
              <a:t>Komunicirati otvoreno i srdačno, uskladiti verbalnu i neverbalnu komunikaciju</a:t>
            </a:r>
          </a:p>
          <a:p>
            <a:pPr>
              <a:buFontTx/>
              <a:buChar char="-"/>
            </a:pPr>
            <a:r>
              <a:rPr lang="hr-HR" sz="2800" dirty="0"/>
              <a:t>Koristiti se jasnim, razumljivim i uvjerljivim govorom pri iznošenju ideja</a:t>
            </a:r>
          </a:p>
          <a:p>
            <a:pPr>
              <a:buFontTx/>
              <a:buChar char="-"/>
            </a:pPr>
            <a:r>
              <a:rPr lang="hr-HR" sz="2800" dirty="0"/>
              <a:t>Biti tolerantan i odnositi se prema drugima s poštovanjem, slušati druge</a:t>
            </a:r>
          </a:p>
          <a:p>
            <a:pPr>
              <a:buFontTx/>
              <a:buChar char="-"/>
            </a:pPr>
            <a:r>
              <a:rPr lang="hr-HR" sz="2800" dirty="0"/>
              <a:t>Poštovati različitost, izbjegavati izražavanje superiornosti u odnosu prema drugim članovima tima</a:t>
            </a:r>
          </a:p>
          <a:p>
            <a:pPr>
              <a:buFontTx/>
              <a:buChar char="-"/>
            </a:pPr>
            <a:r>
              <a:rPr lang="hr-HR" sz="2800" dirty="0"/>
              <a:t>Prihvatiti promjene</a:t>
            </a:r>
          </a:p>
        </p:txBody>
      </p:sp>
    </p:spTree>
    <p:extLst>
      <p:ext uri="{BB962C8B-B14F-4D97-AF65-F5344CB8AC3E}">
        <p14:creationId xmlns:p14="http://schemas.microsoft.com/office/powerpoint/2010/main" val="23857814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sz="2800" b="1" dirty="0"/>
              <a:t>Uzroci prepreka</a:t>
            </a:r>
            <a:r>
              <a:rPr lang="hr-HR" sz="2800" dirty="0"/>
              <a:t>:</a:t>
            </a:r>
          </a:p>
          <a:p>
            <a:pPr marL="0" indent="0">
              <a:buNone/>
            </a:pPr>
            <a:endParaRPr lang="hr-HR" sz="2800" dirty="0"/>
          </a:p>
          <a:p>
            <a:pPr>
              <a:buFontTx/>
              <a:buChar char="-"/>
            </a:pPr>
            <a:r>
              <a:rPr lang="hr-HR" sz="2800" dirty="0"/>
              <a:t>Premalo ili previše članova</a:t>
            </a:r>
          </a:p>
          <a:p>
            <a:pPr>
              <a:buFontTx/>
              <a:buChar char="-"/>
            </a:pPr>
            <a:r>
              <a:rPr lang="hr-HR" sz="2800" dirty="0"/>
              <a:t>Nema potrebnog znanja i vještina</a:t>
            </a:r>
          </a:p>
          <a:p>
            <a:pPr>
              <a:buFontTx/>
              <a:buChar char="-"/>
            </a:pPr>
            <a:r>
              <a:rPr lang="hr-HR" sz="2800" dirty="0"/>
              <a:t>„teška narav” pojedinih članova tima</a:t>
            </a:r>
          </a:p>
          <a:p>
            <a:pPr>
              <a:buFontTx/>
              <a:buChar char="-"/>
            </a:pPr>
            <a:r>
              <a:rPr lang="hr-HR" sz="2800" dirty="0"/>
              <a:t>Nejasno definiranje uloge u timu</a:t>
            </a:r>
          </a:p>
          <a:p>
            <a:pPr>
              <a:buFontTx/>
              <a:buChar char="-"/>
            </a:pPr>
            <a:r>
              <a:rPr lang="hr-HR" sz="2800" dirty="0"/>
              <a:t>Nejasno određeni ciljevi i nejednaka motivacija u postizanju cilja</a:t>
            </a:r>
          </a:p>
          <a:p>
            <a:pPr>
              <a:buFontTx/>
              <a:buChar char="-"/>
            </a:pPr>
            <a:r>
              <a:rPr lang="hr-HR" sz="2800" dirty="0"/>
              <a:t>Nemogućnost jasne izmjene informacija</a:t>
            </a:r>
          </a:p>
        </p:txBody>
      </p:sp>
    </p:spTree>
    <p:extLst>
      <p:ext uri="{BB962C8B-B14F-4D97-AF65-F5344CB8AC3E}">
        <p14:creationId xmlns:p14="http://schemas.microsoft.com/office/powerpoint/2010/main" val="20131347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zvršno">
  <a:themeElements>
    <a:clrScheme name="Izvršn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Izvršn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Izvršn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</TotalTime>
  <Words>556</Words>
  <Application>Microsoft Office PowerPoint</Application>
  <PresentationFormat>Široki zaslon</PresentationFormat>
  <Paragraphs>111</Paragraphs>
  <Slides>20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20</vt:i4>
      </vt:variant>
    </vt:vector>
  </HeadingPairs>
  <TitlesOfParts>
    <vt:vector size="25" baseType="lpstr">
      <vt:lpstr>Arial</vt:lpstr>
      <vt:lpstr>Century Gothic</vt:lpstr>
      <vt:lpstr>Courier New</vt:lpstr>
      <vt:lpstr>Palatino Linotype</vt:lpstr>
      <vt:lpstr>Izvršno</vt:lpstr>
      <vt:lpstr>Škola za medicinske sestre Vinogradska Profesionalna komunikacija u  sestrinstvu  Komunikacija unutar tima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STILOVI RUKOVOĐENJA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Škola za medicinske sestre Vinogradska Profesionalna komunikacija u  sestrinstvu  Komunikacija unutar tima</dc:title>
  <dc:creator>marko-ivan.major@skole.hr</dc:creator>
  <cp:lastModifiedBy>marko-ivan.major@skole.hr</cp:lastModifiedBy>
  <cp:revision>10</cp:revision>
  <dcterms:created xsi:type="dcterms:W3CDTF">2020-05-23T14:38:27Z</dcterms:created>
  <dcterms:modified xsi:type="dcterms:W3CDTF">2020-05-24T09:09:08Z</dcterms:modified>
</cp:coreProperties>
</file>