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2" r:id="rId17"/>
    <p:sldId id="270" r:id="rId18"/>
    <p:sldId id="271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ED72E2-0201-8F40-FE9C-462E2575AD3A}" v="78" dt="2020-05-22T07:51:30.606"/>
    <p1510:client id="{DC27FD51-FE94-EB8C-C0F7-44B8B8906780}" v="23" dt="2020-05-22T07:56:31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c353668be9e7ddd2e199f4f8461f368821f8365fb83d520005600edc2cdd7bc::" providerId="AD" clId="Web-{DC27FD51-FE94-EB8C-C0F7-44B8B8906780}"/>
    <pc:docChg chg="modSld">
      <pc:chgData name="Guest User" userId="S::urn:spo:anon#2c353668be9e7ddd2e199f4f8461f368821f8365fb83d520005600edc2cdd7bc::" providerId="AD" clId="Web-{DC27FD51-FE94-EB8C-C0F7-44B8B8906780}" dt="2020-05-22T07:56:31.659" v="19" actId="20577"/>
      <pc:docMkLst>
        <pc:docMk/>
      </pc:docMkLst>
      <pc:sldChg chg="modSp">
        <pc:chgData name="Guest User" userId="S::urn:spo:anon#2c353668be9e7ddd2e199f4f8461f368821f8365fb83d520005600edc2cdd7bc::" providerId="AD" clId="Web-{DC27FD51-FE94-EB8C-C0F7-44B8B8906780}" dt="2020-05-22T07:56:27.456" v="17" actId="20577"/>
        <pc:sldMkLst>
          <pc:docMk/>
          <pc:sldMk cId="2307682018" sldId="256"/>
        </pc:sldMkLst>
        <pc:spChg chg="mod">
          <ac:chgData name="Guest User" userId="S::urn:spo:anon#2c353668be9e7ddd2e199f4f8461f368821f8365fb83d520005600edc2cdd7bc::" providerId="AD" clId="Web-{DC27FD51-FE94-EB8C-C0F7-44B8B8906780}" dt="2020-05-22T07:55:55.315" v="5" actId="14100"/>
          <ac:spMkLst>
            <pc:docMk/>
            <pc:sldMk cId="2307682018" sldId="256"/>
            <ac:spMk id="2" creationId="{C1F147F2-FFCC-4EDA-AF3E-B234F52153D7}"/>
          </ac:spMkLst>
        </pc:spChg>
        <pc:spChg chg="mod">
          <ac:chgData name="Guest User" userId="S::urn:spo:anon#2c353668be9e7ddd2e199f4f8461f368821f8365fb83d520005600edc2cdd7bc::" providerId="AD" clId="Web-{DC27FD51-FE94-EB8C-C0F7-44B8B8906780}" dt="2020-05-22T07:56:27.456" v="17" actId="20577"/>
          <ac:spMkLst>
            <pc:docMk/>
            <pc:sldMk cId="2307682018" sldId="256"/>
            <ac:spMk id="3" creationId="{D4FB31E1-6A40-4BE2-9E63-3C27C4485633}"/>
          </ac:spMkLst>
        </pc:spChg>
      </pc:sldChg>
    </pc:docChg>
  </pc:docChgLst>
  <pc:docChgLst>
    <pc:chgData name="Guest User" userId="S::urn:spo:anon#2c353668be9e7ddd2e199f4f8461f368821f8365fb83d520005600edc2cdd7bc::" providerId="AD" clId="Web-{42ED72E2-0201-8F40-FE9C-462E2575AD3A}"/>
    <pc:docChg chg="modSld">
      <pc:chgData name="Guest User" userId="S::urn:spo:anon#2c353668be9e7ddd2e199f4f8461f368821f8365fb83d520005600edc2cdd7bc::" providerId="AD" clId="Web-{42ED72E2-0201-8F40-FE9C-462E2575AD3A}" dt="2020-05-22T07:51:29.949" v="76" actId="20577"/>
      <pc:docMkLst>
        <pc:docMk/>
      </pc:docMkLst>
      <pc:sldChg chg="modSp">
        <pc:chgData name="Guest User" userId="S::urn:spo:anon#2c353668be9e7ddd2e199f4f8461f368821f8365fb83d520005600edc2cdd7bc::" providerId="AD" clId="Web-{42ED72E2-0201-8F40-FE9C-462E2575AD3A}" dt="2020-05-22T07:51:28.824" v="74" actId="20577"/>
        <pc:sldMkLst>
          <pc:docMk/>
          <pc:sldMk cId="2307682018" sldId="256"/>
        </pc:sldMkLst>
        <pc:spChg chg="mod">
          <ac:chgData name="Guest User" userId="S::urn:spo:anon#2c353668be9e7ddd2e199f4f8461f368821f8365fb83d520005600edc2cdd7bc::" providerId="AD" clId="Web-{42ED72E2-0201-8F40-FE9C-462E2575AD3A}" dt="2020-05-22T07:51:28.824" v="74" actId="20577"/>
          <ac:spMkLst>
            <pc:docMk/>
            <pc:sldMk cId="2307682018" sldId="256"/>
            <ac:spMk id="2" creationId="{C1F147F2-FFCC-4EDA-AF3E-B234F52153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975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461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4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31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461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85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844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957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239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614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27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5DD87-204E-4F61-91B1-78EF5B6BEC2B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7BF9-824B-4FE3-B561-DBE45B7F5AC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393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F147F2-FFCC-4EDA-AF3E-B234F5215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4317"/>
          </a:xfrm>
        </p:spPr>
        <p:txBody>
          <a:bodyPr>
            <a:normAutofit/>
          </a:bodyPr>
          <a:lstStyle/>
          <a:p>
            <a:r>
              <a:rPr lang="hr-BA" sz="3600" dirty="0">
                <a:cs typeface="Calibri Light"/>
              </a:rPr>
              <a:t>Škola za medicinske sestre Vinogradska</a:t>
            </a:r>
            <a:br>
              <a:rPr lang="hr-BA" sz="3600" dirty="0"/>
            </a:br>
            <a:r>
              <a:rPr lang="hr-BA" sz="3600" dirty="0"/>
              <a:t>Profesionalna komunikacija u sestrinstvu</a:t>
            </a:r>
            <a:endParaRPr lang="hr-HR" sz="3600">
              <a:cs typeface="Calibri Light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4FB31E1-6A40-4BE2-9E63-3C27C4485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0454"/>
            <a:ext cx="9144000" cy="24752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hr-BA" sz="4800" dirty="0"/>
          </a:p>
          <a:p>
            <a:r>
              <a:rPr lang="hr-BA" sz="4800" dirty="0">
                <a:solidFill>
                  <a:srgbClr val="FF0000"/>
                </a:solidFill>
              </a:rPr>
              <a:t>Komunikacija sa starijim osobama</a:t>
            </a:r>
            <a:endParaRPr lang="hr-BA" sz="4800">
              <a:solidFill>
                <a:srgbClr val="FF0000"/>
              </a:solidFill>
              <a:cs typeface="Calibri"/>
            </a:endParaRPr>
          </a:p>
          <a:p>
            <a:endParaRPr lang="hr-BA" sz="2800" dirty="0"/>
          </a:p>
          <a:p>
            <a:endParaRPr lang="hr-BA" sz="2800" dirty="0"/>
          </a:p>
          <a:p>
            <a:r>
              <a:rPr lang="hr-BA" sz="2800" dirty="0"/>
              <a:t>Gordana Major </a:t>
            </a:r>
            <a:r>
              <a:rPr lang="hr-BA" sz="2800" dirty="0" err="1"/>
              <a:t>mag.med.techn</a:t>
            </a:r>
            <a:r>
              <a:rPr lang="hr-BA" sz="2800" dirty="0"/>
              <a:t>.</a:t>
            </a:r>
            <a:endParaRPr lang="hr-HR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7682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49D085-676F-4510-80DF-F373D4CD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B79517-D1B1-4BCA-9FD0-C5FD4939B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b="1" dirty="0"/>
              <a:t>Komunikacija sa starijim osobama s oštećenjem vida</a:t>
            </a:r>
          </a:p>
          <a:p>
            <a:pPr marL="0" indent="0">
              <a:buNone/>
            </a:pPr>
            <a:endParaRPr lang="hr-BA" sz="3200" dirty="0"/>
          </a:p>
          <a:p>
            <a:r>
              <a:rPr lang="hr-BA" sz="3200" dirty="0"/>
              <a:t>Osjet vida slabi starenjem</a:t>
            </a:r>
          </a:p>
          <a:p>
            <a:r>
              <a:rPr lang="hr-BA" sz="3200" dirty="0"/>
              <a:t>Gubitak vida odražava se na svakodnevne aktivnosti osobe i na kvalitetu korištenja slobodnim vremenom</a:t>
            </a:r>
          </a:p>
          <a:p>
            <a:pPr marL="0" indent="0">
              <a:buNone/>
            </a:pPr>
            <a:r>
              <a:rPr lang="hr-BA" sz="3200" b="1" dirty="0"/>
              <a:t>Gubitak vida odražava se na funkcioniranje starije osobe i njezinu neovisnost.</a:t>
            </a: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406957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44E613-6980-48E0-A401-0AC1F2C4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EC3F7EC-663C-43BD-8697-3C415996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200" b="1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B2D6EDC-ECEA-4FCC-884F-DDCB87686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725" y="2031594"/>
            <a:ext cx="5978550" cy="299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2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C3E65A-B38F-42DD-87C0-51CFB8A71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6BD1C7-F046-49C2-8135-2858B7BE8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b="1" dirty="0"/>
              <a:t>Komunikacijske strategije u starijih osoba s oštećenjem vida</a:t>
            </a:r>
          </a:p>
          <a:p>
            <a:r>
              <a:rPr lang="hr-BA" sz="3200" dirty="0"/>
              <a:t>Stati ispred starije osobe</a:t>
            </a:r>
          </a:p>
          <a:p>
            <a:r>
              <a:rPr lang="hr-BA" sz="3200" dirty="0"/>
              <a:t>Predstaviti se</a:t>
            </a:r>
          </a:p>
          <a:p>
            <a:r>
              <a:rPr lang="hr-BA" sz="3200" dirty="0"/>
              <a:t>Imenovati osobu s kojom komunicirate</a:t>
            </a:r>
          </a:p>
          <a:p>
            <a:r>
              <a:rPr lang="hr-BA" sz="3200" dirty="0"/>
              <a:t>Savjetovati joj uporabu pomagala za vid ako ga ima</a:t>
            </a:r>
          </a:p>
          <a:p>
            <a:r>
              <a:rPr lang="hr-BA" sz="3200" dirty="0"/>
              <a:t>Verbalno objasniti pisane poruke ostavljajući dovoljno vremena za postavljanje pitanja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42504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E09F1A-6C85-4BB5-B5F5-947B11E9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02133A-CD02-4E37-B5BB-B8C985B6F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/>
              <a:t>Komunikacijske strategije u starijih osoba s oštećenjem vida</a:t>
            </a:r>
          </a:p>
          <a:p>
            <a:r>
              <a:rPr lang="hr-HR" sz="3200" dirty="0"/>
              <a:t>Osigurati odgovarajuću rasvjetu i vizualna pomagala za poboljšanje vida</a:t>
            </a:r>
          </a:p>
          <a:p>
            <a:r>
              <a:rPr lang="hr-HR" sz="3200" dirty="0"/>
              <a:t>Ukloniti moguće opasnosti</a:t>
            </a:r>
          </a:p>
          <a:p>
            <a:r>
              <a:rPr lang="hr-HR" sz="3200" dirty="0"/>
              <a:t>Ako se osobu vodi, reći joj kamo je se vodi i ponuditi joj ruku da je ona primi</a:t>
            </a:r>
          </a:p>
        </p:txBody>
      </p:sp>
    </p:spTree>
    <p:extLst>
      <p:ext uri="{BB962C8B-B14F-4D97-AF65-F5344CB8AC3E}">
        <p14:creationId xmlns:p14="http://schemas.microsoft.com/office/powerpoint/2010/main" val="301027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633F60-400E-4A80-91D1-5D7FE60E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815EEC3A-78E0-471E-84D2-1BB47F1974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8863" y="1690688"/>
            <a:ext cx="3231100" cy="427499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7C2A270-E861-477C-8415-3097FE455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367" y="1690688"/>
            <a:ext cx="3231100" cy="427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53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3B0461-08B2-4528-A054-581271BC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F14D01-4759-45E0-B0E0-0DE0F1A53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b="1" dirty="0"/>
              <a:t>Komunikacija sa starijim osobama s oštećenjem sluha</a:t>
            </a:r>
          </a:p>
          <a:p>
            <a:pPr marL="0" indent="0">
              <a:buNone/>
            </a:pPr>
            <a:endParaRPr lang="hr-BA" sz="3200" b="1" dirty="0"/>
          </a:p>
          <a:p>
            <a:r>
              <a:rPr lang="hr-BA" sz="3200" dirty="0"/>
              <a:t>Osjet sluha fiziološki slabi starenjem nakon pedesete godine i ubraja se među najčešće uzroke oštećenja sluha</a:t>
            </a:r>
          </a:p>
          <a:p>
            <a:r>
              <a:rPr lang="hr-BA" sz="3200" dirty="0"/>
              <a:t>Propadanje stanica </a:t>
            </a:r>
            <a:r>
              <a:rPr lang="hr-BA" sz="3200" dirty="0" err="1"/>
              <a:t>Kortijeva</a:t>
            </a:r>
            <a:r>
              <a:rPr lang="hr-BA" sz="3200" dirty="0"/>
              <a:t> organa</a:t>
            </a:r>
          </a:p>
          <a:p>
            <a:r>
              <a:rPr lang="hr-BA" sz="3200" dirty="0"/>
              <a:t>Takav gubitak sluha uvjetuje gubitak razumijevanja izrečenog</a:t>
            </a:r>
          </a:p>
          <a:p>
            <a:r>
              <a:rPr lang="hr-BA" sz="3200" dirty="0"/>
              <a:t>Informacija se čuje ali se ne razumije što dovodi do srama, povlačenja iz društva i potpune izolacije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64670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A5F716-98EF-42EF-A471-87C6DFDCC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7687D8-4EF1-4EF2-BF7E-74BB4A3D1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30093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5376BB8C-7E22-498C-B016-04ED12992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598"/>
          <a:stretch/>
        </p:blipFill>
        <p:spPr>
          <a:xfrm>
            <a:off x="2354578" y="544297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34612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F53A77-68C1-4FAA-B6EB-3697B937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C2BBF1-89AC-4035-8BDC-AA0BDB976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b="1" dirty="0"/>
              <a:t>Strategije komunikacije sa starijim osobama oštećena sluha</a:t>
            </a:r>
          </a:p>
          <a:p>
            <a:r>
              <a:rPr lang="hr-BA" sz="3200" dirty="0"/>
              <a:t>Stati ispred osobe</a:t>
            </a:r>
          </a:p>
          <a:p>
            <a:r>
              <a:rPr lang="hr-BA" sz="3200" dirty="0"/>
              <a:t>Predstaviti se</a:t>
            </a:r>
          </a:p>
          <a:p>
            <a:r>
              <a:rPr lang="hr-BA" sz="3200" dirty="0"/>
              <a:t>Imenovati osobu s kojom komunicirate</a:t>
            </a:r>
          </a:p>
          <a:p>
            <a:r>
              <a:rPr lang="hr-BA" sz="3200" dirty="0"/>
              <a:t>Utvrditi poremećaj sluha i uho na koje bolje čuje</a:t>
            </a:r>
          </a:p>
          <a:p>
            <a:r>
              <a:rPr lang="hr-BA" sz="3200" dirty="0"/>
              <a:t>Usmjeriti govor prema bolje </a:t>
            </a:r>
            <a:r>
              <a:rPr lang="hr-BA" sz="3200" dirty="0" err="1"/>
              <a:t>čujećem</a:t>
            </a:r>
            <a:r>
              <a:rPr lang="hr-BA" sz="3200" dirty="0"/>
              <a:t> uhu</a:t>
            </a:r>
          </a:p>
          <a:p>
            <a:r>
              <a:rPr lang="hr-BA" sz="3200" dirty="0"/>
              <a:t>Govoriti jasno, normalnim tonalitetom</a:t>
            </a:r>
          </a:p>
          <a:p>
            <a:endParaRPr lang="hr-BA" sz="3200" dirty="0"/>
          </a:p>
          <a:p>
            <a:pPr marL="0" indent="0">
              <a:buNone/>
            </a:pP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816848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F2CB30-61DF-472B-9DE8-3BEBA5DD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9CFAE4-4BA7-48F7-AB1B-AD5F66DE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BA" sz="3200" dirty="0"/>
              <a:t>Ako je vaš glas višeg tonaliteta, pokušati ga sniziti</a:t>
            </a:r>
          </a:p>
          <a:p>
            <a:r>
              <a:rPr lang="hr-BA" sz="3200" dirty="0"/>
              <a:t>Ne govoriti brzo (najbolje brzinom od oko 125 riječi u minuti)</a:t>
            </a:r>
          </a:p>
          <a:p>
            <a:r>
              <a:rPr lang="hr-BA" sz="3200" dirty="0"/>
              <a:t>Ako postoje okolišni šumovi, utišajte ih</a:t>
            </a:r>
          </a:p>
          <a:p>
            <a:r>
              <a:rPr lang="hr-BA" sz="3200" dirty="0"/>
              <a:t>Koristite se gestama i mimikom kako biste što bolje objasnili poruku</a:t>
            </a:r>
          </a:p>
          <a:p>
            <a:r>
              <a:rPr lang="hr-BA" sz="3200" dirty="0"/>
              <a:t>Pri govoru pazite da rukama ne zaklanjate usta</a:t>
            </a:r>
          </a:p>
          <a:p>
            <a:r>
              <a:rPr lang="hr-BA" sz="3200" dirty="0"/>
              <a:t>Ako vas osoba nije razumjela, pri ponavljanju se koristite sinonimom</a:t>
            </a:r>
          </a:p>
          <a:p>
            <a:r>
              <a:rPr lang="hr-BA" sz="3200" dirty="0"/>
              <a:t>Utvrdite ima li osoba slušno pomagalo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997345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C1FB66-36B6-4759-8036-11574AE4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7B092D51-7C81-4E7E-8776-C362DBB7A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002" y="2294559"/>
            <a:ext cx="5889967" cy="319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6B8A5A-2E59-47F0-AE98-8C6C1709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296CFF8-5F61-48DD-8B06-7E109C032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BA" dirty="0"/>
              <a:t>ISHODI:</a:t>
            </a:r>
          </a:p>
          <a:p>
            <a:r>
              <a:rPr lang="hr-BA" dirty="0"/>
              <a:t>Opisati komunikaciju s osobom oštećena vida</a:t>
            </a:r>
          </a:p>
          <a:p>
            <a:r>
              <a:rPr lang="hr-BA" dirty="0"/>
              <a:t>Opisati komunikaciju s osobom oštećena sluha</a:t>
            </a:r>
          </a:p>
          <a:p>
            <a:r>
              <a:rPr lang="hr-BA" dirty="0"/>
              <a:t>Objasniti važnost dobre komunikacije s takvim osobama</a:t>
            </a:r>
          </a:p>
          <a:p>
            <a:r>
              <a:rPr lang="hr-BA" dirty="0"/>
              <a:t>Navesti strategije za komunikaciju</a:t>
            </a:r>
          </a:p>
          <a:p>
            <a:r>
              <a:rPr lang="hr-BA" dirty="0"/>
              <a:t>Prepoznati što je jednako (zajedničko) u komunikaciji s takvim osobama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6A86D5-90E2-4FFF-815A-750D9F8F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4BC144-600C-4B78-A6F1-ADB24A980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3200" dirty="0"/>
              <a:t>Ako ima, uputite je na korištenje pomagala</a:t>
            </a:r>
          </a:p>
          <a:p>
            <a:r>
              <a:rPr lang="hr-BA" sz="3200" dirty="0"/>
              <a:t>Dobro je uvijek u pripremi imati olovku i papir kao krajnju pomoć</a:t>
            </a:r>
          </a:p>
          <a:p>
            <a:r>
              <a:rPr lang="hr-BA" sz="3200" dirty="0"/>
              <a:t>Provjeriti kako je osoba shvatila poruku, inzistirati na tome da ponovi ili sažme poruku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933902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A0E870-DE95-458A-BECD-80629368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EA209B-AA1C-498B-832F-6A3B7B4C4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BA" dirty="0"/>
              <a:t>Izraditi tablicu sa strategijom komunikacije s osobama oštećena vida i sluha, podcrtati ono </a:t>
            </a:r>
            <a:r>
              <a:rPr lang="hr-BA"/>
              <a:t>što im je </a:t>
            </a:r>
            <a:r>
              <a:rPr lang="hr-BA" dirty="0"/>
              <a:t>zajedničko</a:t>
            </a:r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42133060-48BF-4338-8028-A2C856923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140602"/>
              </p:ext>
            </p:extLst>
          </p:nvPr>
        </p:nvGraphicFramePr>
        <p:xfrm>
          <a:off x="2032000" y="2684782"/>
          <a:ext cx="8128000" cy="346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6703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70546321"/>
                    </a:ext>
                  </a:extLst>
                </a:gridCol>
              </a:tblGrid>
              <a:tr h="470988">
                <a:tc>
                  <a:txBody>
                    <a:bodyPr/>
                    <a:lstStyle/>
                    <a:p>
                      <a:r>
                        <a:rPr lang="hr-BA" dirty="0"/>
                        <a:t>Strategija komunikacije sa starijim osobama oštećena sluha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dirty="0"/>
                        <a:t>Strategija komunikacije sa starijim osobama oštećena vida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114632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680712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546962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685173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21679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864672"/>
                  </a:ext>
                </a:extLst>
              </a:tr>
              <a:tr h="47098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50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52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40E5E1-9A33-4C54-A57F-A37BB3E1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B2CC81-8C13-4E2C-8336-2B60A043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dirty="0"/>
              <a:t>Ponovimo:</a:t>
            </a:r>
          </a:p>
          <a:p>
            <a:r>
              <a:rPr lang="hr-BA" sz="3200" dirty="0"/>
              <a:t>Starenje- fiziološki proces s neizbježnim nepovratnim, </a:t>
            </a:r>
            <a:r>
              <a:rPr lang="hr-BA" sz="3200" dirty="0" err="1"/>
              <a:t>opadajućim</a:t>
            </a:r>
            <a:r>
              <a:rPr lang="hr-BA" sz="3200" dirty="0"/>
              <a:t> promjenama u organizmu</a:t>
            </a:r>
          </a:p>
          <a:p>
            <a:r>
              <a:rPr lang="hr-BA" sz="3200" dirty="0"/>
              <a:t>Starost- posljednje razvojno razdoblje u životnom vijeku</a:t>
            </a:r>
            <a:endParaRPr lang="hr-HR" sz="32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B5267FB-4F5E-4A26-963E-22EEA3B9A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776" y="3975596"/>
            <a:ext cx="4076335" cy="2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4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D5328C-F00D-413C-90D2-C4C71562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FBD33F-4B87-4865-8418-54D39194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3200" dirty="0"/>
              <a:t>Aspekti starosti:</a:t>
            </a:r>
          </a:p>
          <a:p>
            <a:pPr>
              <a:buFontTx/>
              <a:buChar char="-"/>
            </a:pPr>
            <a:r>
              <a:rPr lang="hr-BA" sz="3200" dirty="0"/>
              <a:t>Kronološki ili kalendarski</a:t>
            </a:r>
          </a:p>
          <a:p>
            <a:pPr>
              <a:buFontTx/>
              <a:buChar char="-"/>
            </a:pPr>
            <a:r>
              <a:rPr lang="hr-BA" sz="3200" dirty="0"/>
              <a:t>Biološki ili fizički</a:t>
            </a:r>
          </a:p>
          <a:p>
            <a:pPr>
              <a:buFontTx/>
              <a:buChar char="-"/>
            </a:pPr>
            <a:r>
              <a:rPr lang="hr-BA" sz="3200" dirty="0"/>
              <a:t>Psihološki</a:t>
            </a:r>
          </a:p>
          <a:p>
            <a:pPr>
              <a:buFontTx/>
              <a:buChar char="-"/>
            </a:pPr>
            <a:r>
              <a:rPr lang="hr-BA" sz="3200" dirty="0"/>
              <a:t>socijalni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25162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A1DCC9-A699-4768-B26D-9A623050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07D7DA-47FD-4B62-8D18-E925BE7B4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dirty="0"/>
              <a:t>Procjena emocionalnog stanja starije odrasle osobe</a:t>
            </a:r>
          </a:p>
          <a:p>
            <a:pPr>
              <a:buFontTx/>
              <a:buChar char="-"/>
            </a:pPr>
            <a:r>
              <a:rPr lang="hr-BA" sz="3200" dirty="0"/>
              <a:t>osjećaji: tuga, strah, hrabrost, odlučnost, briga i strepnja</a:t>
            </a:r>
          </a:p>
          <a:p>
            <a:pPr marL="0" indent="0">
              <a:buNone/>
            </a:pPr>
            <a:endParaRPr lang="hr-BA" sz="3200" dirty="0"/>
          </a:p>
          <a:p>
            <a:pPr marL="0" indent="0">
              <a:buNone/>
            </a:pPr>
            <a:r>
              <a:rPr lang="hr-BA" sz="3200" dirty="0"/>
              <a:t>Komunikacijske strategije prilagoditi emocionalnom stanju starije osobe</a:t>
            </a:r>
            <a:endParaRPr lang="hr-HR" sz="32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C72CF7E-AD4E-4D9C-9670-796596410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398" y="43018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7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38357D-2C38-4509-BBC8-E5524222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1CD524-59C6-4E36-A3DC-1DA3D42D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dirty="0"/>
              <a:t>Pri prvom kontaktu s osobom starije odrasle dobi moramo računati s anksioznošću koju će, u određenom stupnju, osoba osjećati</a:t>
            </a:r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AAE11FB0-CEAA-49D3-BAE0-F402054C7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160" y="3023250"/>
            <a:ext cx="4752663" cy="346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5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63534C-6990-4B1B-9769-24982300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2D69A3-8573-4182-8AA2-05CAB1BC2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3200" b="1" dirty="0"/>
              <a:t>Komunikacijske strategije kojima će se koristiti medicinska sestra kako bi smanjila anksioznost:</a:t>
            </a:r>
          </a:p>
          <a:p>
            <a:r>
              <a:rPr lang="hr-BA" sz="3200" dirty="0"/>
              <a:t>Osigurati odgovarajući prostor za komunikaciju</a:t>
            </a:r>
          </a:p>
          <a:p>
            <a:r>
              <a:rPr lang="hr-BA" sz="3200" dirty="0"/>
              <a:t>Predstaviti se</a:t>
            </a:r>
          </a:p>
          <a:p>
            <a:r>
              <a:rPr lang="hr-BA" sz="3200" dirty="0"/>
              <a:t>Imenovati osobu s kojom komuniciramo</a:t>
            </a:r>
          </a:p>
          <a:p>
            <a:r>
              <a:rPr lang="hr-BA" sz="3200" dirty="0"/>
              <a:t>Osigurati dovoljno vremena da se može komunicirati mirno i bez žurbe</a:t>
            </a:r>
          </a:p>
          <a:p>
            <a:r>
              <a:rPr lang="hr-BA" sz="3200" dirty="0"/>
              <a:t>Osigurati odgovarajući osobni prostor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52822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562351-27ED-4B31-AF8C-327FFADE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AE3C8F-778F-4A1D-9B2E-0878CEB39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b="1" dirty="0"/>
              <a:t>Komunikacijske strategije kojima će se koristiti medicinska sestra kako bi smanjila anksioznost:</a:t>
            </a:r>
          </a:p>
          <a:p>
            <a:r>
              <a:rPr lang="hr-HR" sz="3200" dirty="0"/>
              <a:t>Govoriti jasno i dovoljno glasno</a:t>
            </a:r>
          </a:p>
          <a:p>
            <a:r>
              <a:rPr lang="hr-HR" sz="3200" dirty="0"/>
              <a:t>Aktivno slušati i pokazati interes</a:t>
            </a:r>
          </a:p>
          <a:p>
            <a:r>
              <a:rPr lang="hr-HR" sz="3200" dirty="0"/>
              <a:t>Afirmirati sebe kod osobe s kojom komuniciramo koristeći se pozitivnim izjavama („ja hoću”, „ja mogu”)</a:t>
            </a:r>
          </a:p>
          <a:p>
            <a:r>
              <a:rPr lang="hr-HR" sz="3200" dirty="0"/>
              <a:t>Razgovarati odgovarajući otvoreno na sva pitanja i objasniti sve nejasnoće</a:t>
            </a:r>
          </a:p>
        </p:txBody>
      </p:sp>
    </p:spTree>
    <p:extLst>
      <p:ext uri="{BB962C8B-B14F-4D97-AF65-F5344CB8AC3E}">
        <p14:creationId xmlns:p14="http://schemas.microsoft.com/office/powerpoint/2010/main" val="408551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E9152E-DE1C-4392-AD43-AD961EFC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A429AC-A2EF-4159-BF99-B65342A5C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b="1" dirty="0"/>
              <a:t>Komunikacijske strategije kojima će se koristiti medicinska sestra kako bi smanjila anksioznost:</a:t>
            </a:r>
          </a:p>
          <a:p>
            <a:r>
              <a:rPr lang="hr-HR" sz="3200" dirty="0"/>
              <a:t>Ohrabrivati osobu da objasni razloge anksioznosti</a:t>
            </a:r>
          </a:p>
          <a:p>
            <a:r>
              <a:rPr lang="hr-HR" sz="3200" dirty="0"/>
              <a:t>Koristiti se terapeutskim dodirom kako bismo pokazali prihvaćanje i potporu</a:t>
            </a:r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8581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588</Words>
  <Application>Microsoft Office PowerPoint</Application>
  <PresentationFormat>Widescreen</PresentationFormat>
  <Paragraphs>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Škola za medicinske sestre Vinogradska Profesionalna komunikacija u sestrinstvu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Profesionalna komunikacija u sestrinstvu</dc:title>
  <dc:creator>Gordana Major</dc:creator>
  <cp:lastModifiedBy>marko-ivan.major@skole.hr</cp:lastModifiedBy>
  <cp:revision>30</cp:revision>
  <dcterms:created xsi:type="dcterms:W3CDTF">2020-03-17T08:36:44Z</dcterms:created>
  <dcterms:modified xsi:type="dcterms:W3CDTF">2020-05-22T07:56:31Z</dcterms:modified>
</cp:coreProperties>
</file>