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60" r:id="rId4"/>
    <p:sldId id="261" r:id="rId5"/>
    <p:sldId id="268" r:id="rId6"/>
    <p:sldId id="262" r:id="rId7"/>
    <p:sldId id="269" r:id="rId8"/>
    <p:sldId id="263" r:id="rId9"/>
    <p:sldId id="264" r:id="rId10"/>
    <p:sldId id="265" r:id="rId11"/>
    <p:sldId id="270" r:id="rId12"/>
    <p:sldId id="272" r:id="rId13"/>
    <p:sldId id="275" r:id="rId14"/>
    <p:sldId id="273" r:id="rId15"/>
    <p:sldId id="266" r:id="rId16"/>
    <p:sldId id="274" r:id="rId17"/>
    <p:sldId id="267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1B8520-9E16-43D1-AEE8-2406C0F6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EAC47D-6240-47DE-B390-F646CD2F3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7105B69-27EC-486B-BB71-F89D6010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AFCB-AB87-41F1-9BF0-485CB54D9E58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4185D23-3B57-4D6F-854B-950CD4E3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440E4E1-62E9-4823-8A3B-11C6A5EB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A4D5-E29A-46C9-813A-22603CD52F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374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B810-FF93-4B41-BA2E-C82668F24742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65B810-FF93-4B41-BA2E-C82668F24742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839450"/>
            <a:ext cx="10363200" cy="4113550"/>
          </a:xfrm>
        </p:spPr>
        <p:txBody>
          <a:bodyPr/>
          <a:lstStyle/>
          <a:p>
            <a:br>
              <a:rPr lang="hr-HR" sz="6000" dirty="0"/>
            </a:br>
            <a:br>
              <a:rPr lang="hr-HR" sz="6000" dirty="0"/>
            </a:br>
            <a:br>
              <a:rPr lang="hr-HR" sz="6000" dirty="0"/>
            </a:br>
            <a:r>
              <a:rPr lang="hr-HR" sz="4400" dirty="0"/>
              <a:t>Škola za medicinske sestre Vinogradska</a:t>
            </a:r>
            <a:br>
              <a:rPr lang="hr-HR" sz="4400" dirty="0"/>
            </a:br>
            <a:r>
              <a:rPr lang="hr-HR" sz="4400" dirty="0"/>
              <a:t>Profesionalna komunikacija u sestrinstvu</a:t>
            </a:r>
            <a:br>
              <a:rPr lang="hr-HR" dirty="0"/>
            </a:br>
            <a:r>
              <a:rPr lang="hr-HR" dirty="0">
                <a:solidFill>
                  <a:srgbClr val="FF0000"/>
                </a:solidFill>
              </a:rPr>
              <a:t>Komunikacija s vršnjacima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Gordana Major</a:t>
            </a:r>
          </a:p>
        </p:txBody>
      </p:sp>
    </p:spTree>
    <p:extLst>
      <p:ext uri="{BB962C8B-B14F-4D97-AF65-F5344CB8AC3E}">
        <p14:creationId xmlns:p14="http://schemas.microsoft.com/office/powerpoint/2010/main" val="1112264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6FF974-9228-4521-9A25-759349C6E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46DD46-ACDE-432B-BEA1-C4FB2C7DA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Vršnjak je osoba iste dobi kao medicinska sestra</a:t>
            </a:r>
          </a:p>
          <a:p>
            <a:r>
              <a:rPr lang="hr-BA" sz="2800" dirty="0"/>
              <a:t>Medicinska sestra se lakše poistovjeti s bolesnikom iste dobi</a:t>
            </a:r>
          </a:p>
          <a:p>
            <a:r>
              <a:rPr lang="hr-BA" sz="2800" dirty="0"/>
              <a:t>Lako gubljenje profesionalne distance</a:t>
            </a:r>
          </a:p>
          <a:p>
            <a:r>
              <a:rPr lang="hr-BA" sz="2800" dirty="0"/>
              <a:t>Osjećaj za stvarno, strpljenje i toplina ali ne poistovjećivanje</a:t>
            </a:r>
          </a:p>
          <a:p>
            <a:endParaRPr lang="hr-BA" sz="2800" dirty="0"/>
          </a:p>
          <a:p>
            <a:pPr marL="0" indent="0">
              <a:buNone/>
            </a:pPr>
            <a:r>
              <a:rPr lang="hr-BA" sz="2800" b="1" dirty="0"/>
              <a:t>Izgaranje na poslu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30426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1517CA-6CE0-4273-BC2D-4914C6FE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04F92FD-FA8A-4553-A572-51419D51B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814" y="1348158"/>
            <a:ext cx="8590140" cy="41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0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7A33D7-C7A6-46C9-9956-EF80FE45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9897AB-42F8-4158-B209-8E8D5CEDA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b="1" dirty="0"/>
              <a:t>SZO- </a:t>
            </a:r>
            <a:r>
              <a:rPr lang="hr-BA" sz="2800" dirty="0"/>
              <a:t>sindrom izgaranja na poslu</a:t>
            </a:r>
          </a:p>
          <a:p>
            <a:pPr>
              <a:buFontTx/>
              <a:buChar char="-"/>
            </a:pPr>
            <a:r>
              <a:rPr lang="hr-BA" sz="2800" dirty="0"/>
              <a:t>Progresivni gubitak idealizma, energije i smislenosti vlastitog rada koji nastaje zbog frustracije i stresa na radnom mjestu </a:t>
            </a:r>
          </a:p>
          <a:p>
            <a:pPr>
              <a:buFontTx/>
              <a:buChar char="-"/>
            </a:pPr>
            <a:r>
              <a:rPr lang="hr-HR" sz="2800" dirty="0"/>
              <a:t>S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ituacije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u kojima se radnikovo psihološko ili fiziološko stanje mijenja do te mjere da odstupa od normalnog funkcioniranja  </a:t>
            </a:r>
          </a:p>
          <a:p>
            <a:pPr>
              <a:buFontTx/>
              <a:buChar char="-"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Verdana" panose="020B0604030504040204" pitchFamily="34" charset="0"/>
              </a:rPr>
              <a:t>Promjene su posljedica zahtjeva radne okoline koji su u neskladu s mogućnostima zaposlenih</a:t>
            </a:r>
            <a:endParaRPr lang="hr-HR" sz="28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6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B3C1DC-76D5-414A-8256-5BE70660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009C361-2087-4903-9636-DB73BA566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886" y="1268622"/>
            <a:ext cx="6426227" cy="48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8A5BC9-0E6C-4A4C-B617-D6521B08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D8DC1A-D799-463B-AF82-15D936E05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Sagorijevanje na poslu je mnogo više od pukog neslaganja sa nadređenim </a:t>
            </a:r>
          </a:p>
          <a:p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Izgaranje izaziva neprestani, snažan osjećaj psihičke i fizičke iscrpljenosti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BE5431-2DB9-48C0-8DA4-41E796DC8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560" y="3154363"/>
            <a:ext cx="5482880" cy="31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25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D29478-CA26-4E4A-9DE9-64B346A7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B41175-6A47-4AFF-93F6-66914DB10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b="1" dirty="0"/>
              <a:t>Komunikacijske strategije</a:t>
            </a:r>
          </a:p>
          <a:p>
            <a:r>
              <a:rPr lang="hr-BA" sz="2800" dirty="0"/>
              <a:t>Osigurati odgovarajući prostor za komunikaciju</a:t>
            </a:r>
          </a:p>
          <a:p>
            <a:r>
              <a:rPr lang="hr-BA" sz="2800" dirty="0"/>
              <a:t>Predstaviti se </a:t>
            </a:r>
          </a:p>
          <a:p>
            <a:r>
              <a:rPr lang="hr-BA" sz="2800" dirty="0"/>
              <a:t>Imenovati osobu s kojom komuniciramo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A929F99-9768-432E-BE6C-6649CDA134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158"/>
          <a:stretch/>
        </p:blipFill>
        <p:spPr>
          <a:xfrm>
            <a:off x="3363700" y="3847275"/>
            <a:ext cx="4875821" cy="23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51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2217DB-073F-495C-A55B-B80AF569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BB1269-568E-4D89-9FAD-C3BE66560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Obraćamo joj se s „vi”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Osigurati dovoljno vremena da se može komunicirati mirno i bez žurbe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Stvoriti otvorenu i podupiruću atmosferu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272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17A667-4B9E-4385-AD41-55930E381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A356D9-016B-4F57-A2B4-17F782423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Osigurati odgovarajući osobni prostor</a:t>
            </a:r>
          </a:p>
          <a:p>
            <a:r>
              <a:rPr lang="hr-BA" sz="2800" dirty="0"/>
              <a:t>Aktivno uključiti korisnika u proces zdravstvene njege</a:t>
            </a:r>
          </a:p>
          <a:p>
            <a:r>
              <a:rPr lang="hr-BA" sz="2800" dirty="0"/>
              <a:t>Aktivno slušati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16E21B-0EC2-4146-9DD6-5F3827A09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752" y="3429000"/>
            <a:ext cx="4756495" cy="23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99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E69423-E7B5-4F5D-ADF7-283F25EC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56B231-AFF0-4135-9313-F6F824432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BA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>
              <a:defRPr/>
            </a:pPr>
            <a:r>
              <a:rPr kumimoji="0" lang="hr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Odgovarati iskreno i točno na postavljena pitanja o zdravstvenim / medicinskim tretmanima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Pridržavati se istih pravila u ponašanju kao i prema ostalim pacijentima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7096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5DD590-9373-4119-954A-2F1EFCC4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CA1236-6D0A-4874-AE23-50CF0C4A6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Koristiti se jezikom koji će biti razumljiv korisniku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0801CA2-6BDB-48D7-A15C-5388BC283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299" y="2329066"/>
            <a:ext cx="5679401" cy="425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05FC6F-00C4-4EDD-86A8-DC245921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400F8A-C6CA-4939-95D1-8B2519736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Profesionalna komunikacija medicinske sestre i korisnika zdravstvene njege jedan je od uvjeta kvalitetne zdravstvene njege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4995DC6-15DB-4062-BB91-FE8201D6E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161" y="2737249"/>
            <a:ext cx="5329678" cy="31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28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3B7E23-CC6B-4250-9089-BE6AE842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9731375-2E49-4BDB-A0B3-FF669D9EC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2012" y="1600200"/>
            <a:ext cx="6487975" cy="38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2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68F235-F48C-4EF3-971D-83809D3E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77DFD6-EC2D-46FF-B681-27A52E50E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58" y="1600200"/>
            <a:ext cx="10972800" cy="4525963"/>
          </a:xfrm>
        </p:spPr>
        <p:txBody>
          <a:bodyPr>
            <a:normAutofit/>
          </a:bodyPr>
          <a:lstStyle/>
          <a:p>
            <a:r>
              <a:rPr lang="hr-BA" sz="2800" dirty="0"/>
              <a:t>Holistički pristup s biološko-psihološko-socijalnog aspekta</a:t>
            </a:r>
          </a:p>
          <a:p>
            <a:pPr marL="0" indent="0">
              <a:buNone/>
            </a:pPr>
            <a:r>
              <a:rPr lang="hr-BA" sz="2800" b="1" dirty="0"/>
              <a:t>Biološki aspekt</a:t>
            </a:r>
            <a:r>
              <a:rPr lang="hr-BA" sz="2800" dirty="0"/>
              <a:t>- svaka bolest zahtijeva medicinski ili zdravstveni tretman: preventivni, dijagnostički, kurativni ili zdravstvenu njegu</a:t>
            </a:r>
            <a:endParaRPr lang="hr-HR" sz="28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8676E7D-7292-48A2-8770-15B938CAE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529" y="3200400"/>
            <a:ext cx="350354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033D58-8C45-4AAA-967A-C3EAE3FB2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EF9204-7FC2-46EC-9FB7-905431B20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b="1" dirty="0"/>
              <a:t>Doživljajni / emocionalni aspekt </a:t>
            </a:r>
            <a:r>
              <a:rPr lang="hr-BA" sz="2800" dirty="0"/>
              <a:t>bolesti i medicinskih postupaka</a:t>
            </a:r>
          </a:p>
          <a:p>
            <a:pPr>
              <a:buFontTx/>
              <a:buChar char="-"/>
            </a:pPr>
            <a:r>
              <a:rPr lang="hr-BA" sz="2800" dirty="0"/>
              <a:t>Promjena tjelesnog stanja dovodi do mijenjanja bolesnikova psihičkog stanja</a:t>
            </a:r>
          </a:p>
          <a:p>
            <a:pPr marL="0" indent="0">
              <a:buNone/>
            </a:pPr>
            <a:r>
              <a:rPr lang="hr-BA" sz="2800" dirty="0"/>
              <a:t>Psihološke reakcije na bolest i medicinske postupke mogu biti:</a:t>
            </a:r>
          </a:p>
          <a:p>
            <a:pPr marL="0" indent="0">
              <a:buNone/>
            </a:pPr>
            <a:r>
              <a:rPr lang="hr-BA" sz="2800" b="1" dirty="0"/>
              <a:t>Adaptivne</a:t>
            </a:r>
          </a:p>
          <a:p>
            <a:pPr marL="0" indent="0">
              <a:buNone/>
            </a:pPr>
            <a:r>
              <a:rPr lang="hr-BA" sz="2800" b="1" dirty="0" err="1"/>
              <a:t>Maladaptivne</a:t>
            </a:r>
            <a:r>
              <a:rPr lang="hr-BA" sz="2800" b="1" dirty="0"/>
              <a:t> 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129974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4105CB-47DF-4CF2-88DC-8C19C46A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BA52D9-3214-4DE5-A757-88AB9A1E6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b="1" dirty="0"/>
              <a:t>Adaptivne</a:t>
            </a:r>
            <a:r>
              <a:rPr lang="hr-BA" sz="2800" dirty="0"/>
              <a:t>- omogućuju prilagodbu na novo stanje</a:t>
            </a:r>
          </a:p>
          <a:p>
            <a:pPr marL="0" indent="0">
              <a:buNone/>
            </a:pPr>
            <a:endParaRPr lang="hr-BA" sz="2800" b="1" dirty="0"/>
          </a:p>
          <a:p>
            <a:pPr marL="0" indent="0">
              <a:buNone/>
            </a:pPr>
            <a:r>
              <a:rPr lang="hr-BA" sz="2800" b="1" dirty="0" err="1"/>
              <a:t>Maladaptivne</a:t>
            </a:r>
            <a:r>
              <a:rPr lang="hr-BA" sz="2800" dirty="0"/>
              <a:t>- otežavaju prilagodbu na novo stanje</a:t>
            </a:r>
          </a:p>
          <a:p>
            <a:pPr marL="0" indent="0">
              <a:buNone/>
            </a:pPr>
            <a:r>
              <a:rPr lang="hr-BA" sz="2800" dirty="0"/>
              <a:t>Uplašen, nervozan, zbunjen, nesiguran, zabrinut, apatičan, neprijateljski se ponaša prema sebi i drugima, osjeća se odbačeno, želi smrt</a:t>
            </a:r>
          </a:p>
        </p:txBody>
      </p:sp>
    </p:spTree>
    <p:extLst>
      <p:ext uri="{BB962C8B-B14F-4D97-AF65-F5344CB8AC3E}">
        <p14:creationId xmlns:p14="http://schemas.microsoft.com/office/powerpoint/2010/main" val="3065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2B8FE7-D6FE-4E6E-831A-B2C0D78C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60020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88C2B0-E50B-4B09-8B64-470C43F7C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BA" sz="2800" b="1" dirty="0"/>
          </a:p>
          <a:p>
            <a:pPr marL="0" indent="0">
              <a:buNone/>
            </a:pPr>
            <a:endParaRPr lang="hr-BA" sz="2800" b="1" dirty="0"/>
          </a:p>
          <a:p>
            <a:pPr marL="0" indent="0">
              <a:buNone/>
            </a:pPr>
            <a:r>
              <a:rPr lang="hr-BA" sz="2800" b="1" dirty="0"/>
              <a:t>Socijalni aspekt</a:t>
            </a:r>
            <a:r>
              <a:rPr lang="hr-BA" sz="2800" dirty="0"/>
              <a:t>- gubitak socijalnog statusa, promjena načina života, smanjivanje socijalnih kontakata te nedostatak osjećaja ispunjenosti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337692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28F28C-E3ED-475A-8C19-962ACE98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B53D389-3B7A-4849-8577-7BBCEAB18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148" y="1314424"/>
            <a:ext cx="7225721" cy="44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82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9E3809-C9FA-43E1-9D1A-C4D91057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FD9502-7661-4ED8-BFD6-45D7ADB32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Socijalni i psihološki aspekti u uskoj su interakciji s biološkim i djeluju na tijek liječenja i zdravstvene njege</a:t>
            </a:r>
          </a:p>
          <a:p>
            <a:r>
              <a:rPr lang="hr-BA" sz="2800" dirty="0"/>
              <a:t>Profesionalna komunikacija medicinska sestra- bolesnik utječe na doživljaj bolesti i zdravstveno ponašanje bolesnika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1646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22C1CB-0D5A-489C-9090-552FBAADD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971E51EF-95EF-4F1C-8359-CF7270514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5210" y="1727728"/>
            <a:ext cx="7541580" cy="42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95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362</Words>
  <Application>Microsoft Office PowerPoint</Application>
  <PresentationFormat>Široki zaslon</PresentationFormat>
  <Paragraphs>45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Courier New</vt:lpstr>
      <vt:lpstr>Palatino Linotype</vt:lpstr>
      <vt:lpstr>Izvršno</vt:lpstr>
      <vt:lpstr>   Škola za medicinske sestre Vinogradska Profesionalna komunikacija u sestrinstvu Komunikacija s vršnjacima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Škola za medicinske sestre Vinogradska Profesionalna komunikacija u sestrinstvu Komunikacija s vršnjacima</dc:title>
  <dc:creator>marko-ivan.major@skole.hr</dc:creator>
  <cp:lastModifiedBy>marko-ivan.major@skole.hr</cp:lastModifiedBy>
  <cp:revision>12</cp:revision>
  <dcterms:created xsi:type="dcterms:W3CDTF">2020-05-25T17:35:45Z</dcterms:created>
  <dcterms:modified xsi:type="dcterms:W3CDTF">2020-05-26T09:22:04Z</dcterms:modified>
</cp:coreProperties>
</file>