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7" r:id="rId3"/>
    <p:sldId id="257" r:id="rId4"/>
    <p:sldId id="262" r:id="rId5"/>
    <p:sldId id="258" r:id="rId6"/>
    <p:sldId id="259" r:id="rId7"/>
    <p:sldId id="260" r:id="rId8"/>
    <p:sldId id="261" r:id="rId9"/>
    <p:sldId id="269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dana Major" initials="GM" lastIdx="1" clrIdx="0">
    <p:extLst>
      <p:ext uri="{19B8F6BF-5375-455C-9EA6-DF929625EA0E}">
        <p15:presenceInfo xmlns:p15="http://schemas.microsoft.com/office/powerpoint/2012/main" userId="2397d3099054d1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3F6D9-2DD6-BDF9-D879-438FFCB2B154}" v="68" dt="2020-05-22T07:50:25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2c353668be9e7ddd2e199f4f8461f368821f8365fb83d520005600edc2cdd7bc::" providerId="AD" clId="Web-{5D33F6D9-2DD6-BDF9-D879-438FFCB2B154}"/>
    <pc:docChg chg="modSld">
      <pc:chgData name="Guest User" userId="S::urn:spo:anon#2c353668be9e7ddd2e199f4f8461f368821f8365fb83d520005600edc2cdd7bc::" providerId="AD" clId="Web-{5D33F6D9-2DD6-BDF9-D879-438FFCB2B154}" dt="2020-05-22T07:50:25.102" v="65" actId="20577"/>
      <pc:docMkLst>
        <pc:docMk/>
      </pc:docMkLst>
      <pc:sldChg chg="modSp">
        <pc:chgData name="Guest User" userId="S::urn:spo:anon#2c353668be9e7ddd2e199f4f8461f368821f8365fb83d520005600edc2cdd7bc::" providerId="AD" clId="Web-{5D33F6D9-2DD6-BDF9-D879-438FFCB2B154}" dt="2020-05-22T07:50:25.086" v="64" actId="20577"/>
        <pc:sldMkLst>
          <pc:docMk/>
          <pc:sldMk cId="989653484" sldId="256"/>
        </pc:sldMkLst>
        <pc:spChg chg="mod">
          <ac:chgData name="Guest User" userId="S::urn:spo:anon#2c353668be9e7ddd2e199f4f8461f368821f8365fb83d520005600edc2cdd7bc::" providerId="AD" clId="Web-{5D33F6D9-2DD6-BDF9-D879-438FFCB2B154}" dt="2020-05-22T07:50:25.086" v="64" actId="20577"/>
          <ac:spMkLst>
            <pc:docMk/>
            <pc:sldMk cId="989653484" sldId="256"/>
            <ac:spMk id="2" creationId="{F43ABE29-FB37-49AB-AE8A-C8E40582847D}"/>
          </ac:spMkLst>
        </pc:spChg>
      </pc:sldChg>
    </pc:docChg>
  </pc:docChgLst>
  <pc:docChgLst>
    <pc:chgData clId="Web-{5D33F6D9-2DD6-BDF9-D879-438FFCB2B154}"/>
    <pc:docChg chg="modSld">
      <pc:chgData name="" userId="" providerId="" clId="Web-{5D33F6D9-2DD6-BDF9-D879-438FFCB2B154}" dt="2020-05-22T07:49:20.899" v="1" actId="20577"/>
      <pc:docMkLst>
        <pc:docMk/>
      </pc:docMkLst>
      <pc:sldChg chg="modSp">
        <pc:chgData name="" userId="" providerId="" clId="Web-{5D33F6D9-2DD6-BDF9-D879-438FFCB2B154}" dt="2020-05-22T07:49:20.899" v="1" actId="20577"/>
        <pc:sldMkLst>
          <pc:docMk/>
          <pc:sldMk cId="989653484" sldId="256"/>
        </pc:sldMkLst>
        <pc:spChg chg="mod">
          <ac:chgData name="" userId="" providerId="" clId="Web-{5D33F6D9-2DD6-BDF9-D879-438FFCB2B154}" dt="2020-05-22T07:49:20.899" v="1" actId="20577"/>
          <ac:spMkLst>
            <pc:docMk/>
            <pc:sldMk cId="989653484" sldId="256"/>
            <ac:spMk id="2" creationId="{F43ABE29-FB37-49AB-AE8A-C8E40582847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8A551E-6252-4CEE-BB66-86FD4F276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800262F-DD35-40D6-8501-21C6AB5E4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24004E0-5615-4F5D-8BDC-2B63A9A1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F7CEC5E-3A0F-4833-8CE3-394B1659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346FAB6-B22F-47C4-8BE1-D893546E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821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83BCFE-4AAF-434A-B79D-0DAC4E75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1A6CBDC-E100-408C-B837-00184CFA7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6F3AB9F-5596-4778-9204-0051758F7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50C9429-7B44-4045-B447-908EC2EEB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B0C9FBC-229E-40DC-BB3F-F5773B8F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251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69546E0-12EC-4E38-9DE0-71A1596C5E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60F11C7-C707-4339-973D-CA5A2B7D3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80F2062-E158-4C11-87AA-E354979BB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632F66A-2CBF-48D4-A0E4-C7D764500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24C4595-3DAF-4518-B3F1-9251CFFE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965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C35D74-AA96-4235-A71B-389C358A5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2CEA8E-DAA3-4275-805F-4CAE96B20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396788F-247F-4057-A530-72C2B8485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3235D94-6612-438F-9F92-322B5E43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1C81429-D2FB-43DF-A143-82803CB3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959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FFD728-0A19-4008-92D0-48B86A3E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CA68661-1A18-412B-BF56-764DBCA6B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6577C37-65B1-41A3-9147-673BB5DB8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21DE075-8EC8-47AD-B2F3-5984DD53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C0EE361-4196-41B6-AF32-CB2F42CD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55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25D88F-2AD6-458E-B121-77DA49B4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6E4D5C3-1A1A-44C4-B48D-3608AD7E9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1A9272C-5AD2-4736-BF93-483BBAE53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EA8B440-F4E6-4B48-8779-7C96DEBA3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D3BA50A-7666-445D-A495-DB24B792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15EF24B-6E99-4CA0-A963-421D092B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133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1EC0A-9C14-40EC-AD50-8C3C8B1F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1023FFE-3F90-41CE-853B-52CC12B02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C313B9F-473D-4E91-8B78-DFCF0236F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E109AE0-CC51-4854-941D-A795AA911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F80CE16-98BF-44EF-BA8B-D5A1789370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10D83C4-95F8-4AB4-96CC-E0E4E4268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913FA8D-4CB7-45D3-89A8-29C123905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25CFDA1-7F95-4969-AAE3-16DB60CE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905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C4E28E-5908-40F4-A093-7C0E3FB7F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2DC1780-A541-49BF-9D0B-58C504E5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2CC08BA-7C1D-451A-AA9E-CB89AEA4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8263BBAB-AFE0-445B-B394-0224CC5F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966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F285C0E-0F19-43EB-BB75-3D58E8B0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C4CC447-0C26-475C-B401-4BD740340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B0CA20-1723-4173-8FCE-ACF279069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720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B4869C-D0A5-4BF3-98AF-397B8EBFF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A29602-DB6D-4EB2-9CB6-EF75FDC84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B55E690-79BA-4295-84C8-2D7DE3D4B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9AB9926-A534-4AF3-94B4-612940CE2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E456788-B959-4607-84A7-DCFFEC65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DADB105-6CDE-4958-AFEE-BF6FC1FA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204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C9A825-56AA-4652-83D5-DA3CFEC4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4572CB5-18C4-4DA5-B4D0-E84B095C4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765190E-E0C8-40DC-88F6-25C375645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E3DEB71-D0AD-4B2B-AC70-2DC47485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7384F6C-4DDB-48FE-A298-F09A27C76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79DC24A-69B9-49A1-8BDD-A8E596AE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177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F96E9E75-9003-4C3C-9770-ADD3C71F1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9CA3529-7E8D-4158-98E7-F9173E6E2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7F1E658-8478-47A8-B6EB-03830462F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2CF25-EF37-4394-8B18-F264773A52A8}" type="datetimeFigureOut">
              <a:rPr lang="hr-HR" smtClean="0"/>
              <a:t>22.5.2020.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150494D-9367-4787-AED6-07CB1ACEE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2FE38DE-D9CF-4C81-902F-25C7C8842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D6126-FE75-462F-AAC4-6311CBD2E4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700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66A232-DA3A-45DA-90CB-5D1C8F256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2">
            <a:extLst>
              <a:ext uri="{FF2B5EF4-FFF2-40B4-BE49-F238E27FC236}">
                <a16:creationId xmlns:a16="http://schemas.microsoft.com/office/drawing/2014/main" id="{84621B30-14E9-46CC-BC16-11C343C7C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54552" y="-3757380"/>
            <a:ext cx="4682893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43ABE29-FB37-49AB-AE8A-C8E405828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4866" y="1122363"/>
            <a:ext cx="9842269" cy="2751368"/>
          </a:xfrm>
        </p:spPr>
        <p:txBody>
          <a:bodyPr>
            <a:normAutofit/>
          </a:bodyPr>
          <a:lstStyle/>
          <a:p>
            <a:r>
              <a:rPr lang="hr-BA" sz="3200" dirty="0"/>
              <a:t>ŠKOLA ZA MEDICINSKE SESTRE VINOGRADSKA</a:t>
            </a:r>
            <a:br>
              <a:rPr lang="hr-BA" sz="5600" dirty="0"/>
            </a:br>
            <a:r>
              <a:rPr lang="hr-BA" sz="3200"/>
              <a:t>PROFESIONALNA KOMUNIKACIJA U SESTRINSTVU</a:t>
            </a:r>
            <a:br>
              <a:rPr lang="hr-BA" sz="3200" dirty="0">
                <a:cs typeface="Calibri Light"/>
              </a:rPr>
            </a:br>
            <a:br>
              <a:rPr lang="hr-BA" sz="5600" dirty="0"/>
            </a:br>
            <a:r>
              <a:rPr lang="hr-BA" sz="5600">
                <a:solidFill>
                  <a:srgbClr val="FF0000"/>
                </a:solidFill>
              </a:rPr>
              <a:t>KOMUNIKACIJA S DJECOM</a:t>
            </a:r>
            <a:endParaRPr lang="hr-HR" sz="5600">
              <a:solidFill>
                <a:srgbClr val="FF0000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7531EEB-B3F8-44A6-9AA9-F14DCF5ED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4866" y="5045824"/>
            <a:ext cx="9842269" cy="1155471"/>
          </a:xfrm>
        </p:spPr>
        <p:txBody>
          <a:bodyPr>
            <a:normAutofit/>
          </a:bodyPr>
          <a:lstStyle/>
          <a:p>
            <a:r>
              <a:rPr lang="hr-BA" sz="2800" dirty="0"/>
              <a:t>Gordana Major</a:t>
            </a:r>
          </a:p>
          <a:p>
            <a:r>
              <a:rPr lang="hr-BA" sz="2800" dirty="0" err="1"/>
              <a:t>Mag.med.techn</a:t>
            </a:r>
            <a:r>
              <a:rPr lang="hr-BA" sz="2800" dirty="0"/>
              <a:t>.</a:t>
            </a:r>
            <a:endParaRPr lang="hr-HR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12E764-0992-43A1-B56A-B33BC391B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2392" y="64008"/>
            <a:ext cx="1178966" cy="232963"/>
            <a:chOff x="5422392" y="64008"/>
            <a:chExt cx="1178966" cy="232963"/>
          </a:xfrm>
        </p:grpSpPr>
        <p:sp>
          <p:nvSpPr>
            <p:cNvPr id="13" name="Rectangle 64">
              <a:extLst>
                <a:ext uri="{FF2B5EF4-FFF2-40B4-BE49-F238E27FC236}">
                  <a16:creationId xmlns:a16="http://schemas.microsoft.com/office/drawing/2014/main" id="{049CC334-F54B-4383-9B09-BACE5AA68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66">
              <a:extLst>
                <a:ext uri="{FF2B5EF4-FFF2-40B4-BE49-F238E27FC236}">
                  <a16:creationId xmlns:a16="http://schemas.microsoft.com/office/drawing/2014/main" id="{C6843BFB-87B4-4AE2-BB9E-2CD0D1DC7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7C9A06E3-C813-4CC4-BAAC-374B6C874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01810C15-F1AD-438A-A987-1C3E2C5E6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74459CCB-6F53-4C8F-8C44-485971D1A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FE6BED97-B150-4B72-97A5-E8DF48025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946D18BB-8338-43D9-8567-1FFB25C63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7298284E-350F-4886-A447-FC33ED648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F2605B63-233B-4115-BF59-C60984206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794850D4-9DF3-41C3-9915-EA003EC85D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7914252-1864-4298-B230-799AA4C55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B07F2F15-BB3A-4A3F-B024-D01611E29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BA15824F-3845-4493-A8CD-0F8E1040A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EF36111-5761-485C-B5C4-04558FD1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E3F91C66-D12F-4C9E-A83F-2D763F8EF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BE1BCA71-94E6-49DA-AC0E-F346F41D9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886068B-8D2E-47C3-A188-829E77DDE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3A82B866-4C61-412C-B3E6-118CBDC9E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70B9270-289C-4CAE-A237-A2F7AF5D1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35AB7C89-5505-4CC2-9376-845C3AFBA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6B1D0220-8502-4FC9-A709-1F268DFE7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501384"/>
            <a:ext cx="12191999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801D8721-3899-4BC8-8E61-85A3AC7B9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0167" y="5285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5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5A8F25F-32F6-40DA-8482-638945EE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13" y="319153"/>
            <a:ext cx="5130795" cy="1461778"/>
          </a:xfrm>
        </p:spPr>
        <p:txBody>
          <a:bodyPr>
            <a:normAutofit/>
          </a:bodyPr>
          <a:lstStyle/>
          <a:p>
            <a:r>
              <a:rPr lang="hr-BA" sz="4000" dirty="0"/>
              <a:t>DOJENČAD</a:t>
            </a: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9091218-023E-4A89-AF0B-F3079F15E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24" y="1507033"/>
            <a:ext cx="4048344" cy="35362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BA" dirty="0"/>
              <a:t>Komunikacijske strategije:</a:t>
            </a:r>
          </a:p>
          <a:p>
            <a:pPr marL="0" indent="0">
              <a:buNone/>
            </a:pPr>
            <a:endParaRPr lang="hr-BA" dirty="0"/>
          </a:p>
          <a:p>
            <a:r>
              <a:rPr lang="hr-BA" dirty="0"/>
              <a:t>Omogućiti roditeljima da ostanu uz dijete</a:t>
            </a:r>
          </a:p>
          <a:p>
            <a:r>
              <a:rPr lang="hr-BA" dirty="0"/>
              <a:t>Uspostaviti dobar odnos s njima</a:t>
            </a:r>
          </a:p>
          <a:p>
            <a:r>
              <a:rPr lang="hr-BA" dirty="0"/>
              <a:t>Prikupiti podatke o načinima hranjenja, kupanja, uspavljivanja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A6AFBC0-14B9-4BE1-A0AE-695786EF2F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016" b="-1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pic>
        <p:nvPicPr>
          <p:cNvPr id="5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26036724-D787-4E8E-9B7F-22C799D2C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9188" y="5408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4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058D8A-E37F-40D3-939E-85D595824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latin typeface="+mn-lt"/>
              </a:rPr>
              <a:t>Komunikacijske strategije:</a:t>
            </a:r>
            <a:br>
              <a:rPr lang="hr-HR" sz="2800" dirty="0"/>
            </a:br>
            <a:endParaRPr lang="hr-HR" sz="2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4F43C2-1331-41D4-874F-E2E0C12FC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Govorite djetetu i dotaknite ga dok su roditelji uz njega</a:t>
            </a:r>
          </a:p>
          <a:p>
            <a:r>
              <a:rPr lang="it-IT" dirty="0" err="1"/>
              <a:t>Ako</a:t>
            </a:r>
            <a:r>
              <a:rPr lang="it-IT" dirty="0"/>
              <a:t> </a:t>
            </a:r>
            <a:r>
              <a:rPr lang="it-IT" dirty="0" err="1"/>
              <a:t>roditelji</a:t>
            </a:r>
            <a:r>
              <a:rPr lang="it-IT" dirty="0"/>
              <a:t> </a:t>
            </a:r>
            <a:r>
              <a:rPr lang="it-IT" dirty="0" err="1"/>
              <a:t>nisu</a:t>
            </a:r>
            <a:r>
              <a:rPr lang="it-IT" dirty="0"/>
              <a:t> </a:t>
            </a:r>
            <a:r>
              <a:rPr lang="it-IT" dirty="0" err="1"/>
              <a:t>prisutni</a:t>
            </a:r>
            <a:r>
              <a:rPr lang="it-IT" dirty="0"/>
              <a:t> i </a:t>
            </a:r>
            <a:r>
              <a:rPr lang="it-IT" dirty="0" err="1"/>
              <a:t>dijete</a:t>
            </a:r>
            <a:r>
              <a:rPr lang="it-IT" dirty="0"/>
              <a:t> </a:t>
            </a:r>
            <a:r>
              <a:rPr lang="it-IT" dirty="0" err="1"/>
              <a:t>protestira</a:t>
            </a:r>
            <a:r>
              <a:rPr lang="it-IT" dirty="0"/>
              <a:t>, </a:t>
            </a:r>
            <a:r>
              <a:rPr lang="it-IT" dirty="0" err="1"/>
              <a:t>budite</a:t>
            </a:r>
            <a:r>
              <a:rPr lang="it-IT" dirty="0"/>
              <a:t> </a:t>
            </a:r>
            <a:r>
              <a:rPr lang="it-IT" dirty="0" err="1"/>
              <a:t>uz</a:t>
            </a:r>
            <a:r>
              <a:rPr lang="it-IT" dirty="0"/>
              <a:t> </a:t>
            </a:r>
            <a:r>
              <a:rPr lang="it-IT" dirty="0" err="1"/>
              <a:t>njega</a:t>
            </a:r>
            <a:endParaRPr lang="it-IT" dirty="0"/>
          </a:p>
          <a:p>
            <a:r>
              <a:rPr lang="it-IT" dirty="0" err="1"/>
              <a:t>Podignite</a:t>
            </a:r>
            <a:r>
              <a:rPr lang="it-IT" dirty="0"/>
              <a:t> </a:t>
            </a:r>
            <a:r>
              <a:rPr lang="it-IT" dirty="0" err="1"/>
              <a:t>ga</a:t>
            </a:r>
            <a:endParaRPr lang="hr-HR" dirty="0"/>
          </a:p>
          <a:p>
            <a:r>
              <a:rPr lang="hr-HR" dirty="0"/>
              <a:t>Milujte ga, koristite se mekanim dodirom, držanjem i ljuljanjem</a:t>
            </a:r>
          </a:p>
          <a:p>
            <a:r>
              <a:rPr lang="hr-HR" dirty="0"/>
              <a:t>Umirujući pjevušite</a:t>
            </a:r>
          </a:p>
          <a:p>
            <a:r>
              <a:rPr lang="hr-HR" dirty="0"/>
              <a:t>Omogućite slobodu kretanja</a:t>
            </a:r>
          </a:p>
          <a:p>
            <a:r>
              <a:rPr lang="hr-HR" dirty="0"/>
              <a:t>Izbjegavajte zabrane kad god je to moguće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D4F3B634-998E-44C2-85B3-FC901D410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1505" y="5531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B461924-3697-4A86-BE53-48872FEC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176" y="466986"/>
            <a:ext cx="4977976" cy="660085"/>
          </a:xfrm>
        </p:spPr>
        <p:txBody>
          <a:bodyPr>
            <a:normAutofit/>
          </a:bodyPr>
          <a:lstStyle/>
          <a:p>
            <a:r>
              <a:rPr lang="hr-BA" sz="3600" dirty="0">
                <a:solidFill>
                  <a:srgbClr val="000000"/>
                </a:solidFill>
              </a:rPr>
              <a:t>MALA DJECA</a:t>
            </a:r>
            <a:endParaRPr lang="hr-HR" sz="3600" dirty="0">
              <a:solidFill>
                <a:srgbClr val="000000"/>
              </a:solidFill>
            </a:endParaRP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AB444B0-0F47-4F79-AB1D-1236C76D5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1123" r="25373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7841F5BF-3C82-4180-92E3-6AC47075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176" y="2172891"/>
            <a:ext cx="4977578" cy="36392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hr-BA" dirty="0">
                <a:solidFill>
                  <a:srgbClr val="000000"/>
                </a:solidFill>
              </a:rPr>
              <a:t>Komunikacijske strategije u male djece:</a:t>
            </a:r>
          </a:p>
          <a:p>
            <a:pPr marL="0" indent="0">
              <a:buNone/>
            </a:pPr>
            <a:endParaRPr lang="hr-BA" dirty="0">
              <a:solidFill>
                <a:srgbClr val="000000"/>
              </a:solidFill>
            </a:endParaRPr>
          </a:p>
          <a:p>
            <a:r>
              <a:rPr lang="hr-BA" dirty="0">
                <a:solidFill>
                  <a:srgbClr val="000000"/>
                </a:solidFill>
              </a:rPr>
              <a:t>Omogućiti roditeljima da ostanu uz dijete</a:t>
            </a:r>
          </a:p>
          <a:p>
            <a:r>
              <a:rPr lang="hr-BA" dirty="0">
                <a:solidFill>
                  <a:srgbClr val="000000"/>
                </a:solidFill>
              </a:rPr>
              <a:t>Uspostaviti dobar odnos s njima</a:t>
            </a:r>
          </a:p>
          <a:p>
            <a:r>
              <a:rPr lang="hr-BA" dirty="0">
                <a:solidFill>
                  <a:srgbClr val="000000"/>
                </a:solidFill>
              </a:rPr>
              <a:t>Prikupiti podatke od roditelja o tome kako dijete imenuje osnovne stvari</a:t>
            </a:r>
          </a:p>
        </p:txBody>
      </p:sp>
      <p:pic>
        <p:nvPicPr>
          <p:cNvPr id="3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E8021ECD-0CC5-4302-AAA5-6D84C339A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3379" y="5860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FA34B0-36C0-4AFF-B2C3-8984EB87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E3B921B-2E21-408A-A15D-576C02089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Komunikacijske strategije u male djece:</a:t>
            </a:r>
          </a:p>
          <a:p>
            <a:pPr marL="0" indent="0">
              <a:buNone/>
            </a:pPr>
            <a:endParaRPr lang="hr-BA" dirty="0"/>
          </a:p>
          <a:p>
            <a:r>
              <a:rPr lang="hr-BA" dirty="0"/>
              <a:t>Dječju poruku preoblikujte i kažite je kao punu, jednostavnu rečenicu kako biste bili sigurni da ste se razumjeli </a:t>
            </a:r>
          </a:p>
          <a:p>
            <a:r>
              <a:rPr lang="hr-BA" dirty="0"/>
              <a:t>Svaku manipulaciju oko djeteta najavite </a:t>
            </a:r>
          </a:p>
          <a:p>
            <a:r>
              <a:rPr lang="hr-BA" dirty="0"/>
              <a:t>Dopustiti djetetu da izrazi svoju ljutnju i protest</a:t>
            </a:r>
          </a:p>
          <a:p>
            <a:r>
              <a:rPr lang="hr-BA" dirty="0"/>
              <a:t>Ako protestira na odlazak roditelja, zagrlite ga i umirite</a:t>
            </a:r>
            <a:endParaRPr lang="hr-HR" dirty="0"/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C42C66B8-E8E3-49AA-A525-EFCF8238C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325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E10F6D9-0D48-44C7-A009-E597B932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hr-BA" sz="3600" dirty="0">
                <a:solidFill>
                  <a:srgbClr val="000000"/>
                </a:solidFill>
              </a:rPr>
              <a:t>PREDŠKOLSKA DOB</a:t>
            </a:r>
            <a:endParaRPr lang="hr-HR" sz="3600" dirty="0">
              <a:solidFill>
                <a:srgbClr val="000000"/>
              </a:solidFill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83B2571-623A-44DA-993B-5A2F69C96F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5870" r="30596" b="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97CB763-45B8-4CB3-AE70-1CCFF7F13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hr-BA" dirty="0">
                <a:solidFill>
                  <a:srgbClr val="000000"/>
                </a:solidFill>
              </a:rPr>
              <a:t>Komunikacijske strategije u predškolske djece:</a:t>
            </a:r>
          </a:p>
          <a:p>
            <a:pPr marL="0" indent="0">
              <a:buNone/>
            </a:pPr>
            <a:endParaRPr lang="hr-BA" dirty="0">
              <a:solidFill>
                <a:srgbClr val="000000"/>
              </a:solidFill>
            </a:endParaRPr>
          </a:p>
          <a:p>
            <a:r>
              <a:rPr lang="hr-BA" dirty="0">
                <a:solidFill>
                  <a:srgbClr val="000000"/>
                </a:solidFill>
              </a:rPr>
              <a:t>Omogućiti roditeljima da ostanu uz dijete</a:t>
            </a:r>
          </a:p>
          <a:p>
            <a:r>
              <a:rPr lang="hr-BA" dirty="0">
                <a:solidFill>
                  <a:srgbClr val="000000"/>
                </a:solidFill>
              </a:rPr>
              <a:t>Uspostaviti dobar odnos s njim</a:t>
            </a:r>
          </a:p>
          <a:p>
            <a:r>
              <a:rPr lang="hr-BA" dirty="0">
                <a:solidFill>
                  <a:srgbClr val="000000"/>
                </a:solidFill>
              </a:rPr>
              <a:t>Fokusirati se na sadašnjost, a za blisku budućnost koristite se konkretnim događajima</a:t>
            </a:r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AD938973-D48E-4620-AC6B-78E9CE3A7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9050" y="5666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884D4CA-FB58-47DE-A4A2-5C346570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+mn-lt"/>
              </a:rPr>
              <a:t>Komunikacijske strategije u predškolske djece:</a:t>
            </a:r>
            <a:br>
              <a:rPr lang="pl-PL" sz="2800" dirty="0">
                <a:latin typeface="+mn-lt"/>
              </a:rPr>
            </a:br>
            <a:endParaRPr lang="hr-HR" sz="2800" dirty="0">
              <a:latin typeface="+mn-l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603D70-A6FD-4D75-BFA8-D23C249E3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 lnSpcReduction="10000"/>
          </a:bodyPr>
          <a:lstStyle/>
          <a:p>
            <a:r>
              <a:rPr lang="hr-HR" dirty="0"/>
              <a:t>Rabite jednostavan rječnik i izbjegavajte preduga objašnjenja</a:t>
            </a:r>
          </a:p>
          <a:p>
            <a:r>
              <a:rPr lang="hr-HR" dirty="0"/>
              <a:t>Manipulaciju najavite jednostavnim i za dijete razumljivim rečenicama neposredno prije</a:t>
            </a:r>
          </a:p>
          <a:p>
            <a:r>
              <a:rPr lang="hr-HR" dirty="0"/>
              <a:t>Predstojeće procedure objasnite s pomoću igre</a:t>
            </a:r>
          </a:p>
          <a:p>
            <a:endParaRPr lang="hr-HR" sz="2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BD1FC24-4B2A-4898-950E-277FD8053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8" r="6957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pic>
        <p:nvPicPr>
          <p:cNvPr id="5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959D676E-8A4A-4879-BF2C-162A93428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576" y="5541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E8EE9DA-C87E-474F-931F-F1C239DA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674153"/>
          </a:xfrm>
        </p:spPr>
        <p:txBody>
          <a:bodyPr>
            <a:normAutofit/>
          </a:bodyPr>
          <a:lstStyle/>
          <a:p>
            <a:r>
              <a:rPr lang="hr-BA" sz="3600" dirty="0">
                <a:solidFill>
                  <a:srgbClr val="000000"/>
                </a:solidFill>
              </a:rPr>
              <a:t>ŠKOLSKA DJECA</a:t>
            </a:r>
            <a:endParaRPr lang="hr-HR" sz="3600" dirty="0">
              <a:solidFill>
                <a:srgbClr val="000000"/>
              </a:solidFill>
            </a:endParaRP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233886B-CD46-45D8-8AFD-607F09850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9478" r="27224" b="-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B72E403-9913-4B6C-85C0-22D7E48B0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251" y="1758462"/>
            <a:ext cx="4977976" cy="4381119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r>
              <a:rPr lang="hr-BA" sz="4500" dirty="0">
                <a:solidFill>
                  <a:srgbClr val="000000"/>
                </a:solidFill>
              </a:rPr>
              <a:t>Komunikacijske strategije u školske djece:</a:t>
            </a:r>
          </a:p>
          <a:p>
            <a:pPr marL="0" indent="0">
              <a:buNone/>
            </a:pPr>
            <a:endParaRPr lang="hr-BA" sz="4500" dirty="0">
              <a:solidFill>
                <a:srgbClr val="000000"/>
              </a:solidFill>
            </a:endParaRPr>
          </a:p>
          <a:p>
            <a:r>
              <a:rPr lang="hr-BA" sz="4500" dirty="0">
                <a:solidFill>
                  <a:srgbClr val="000000"/>
                </a:solidFill>
              </a:rPr>
              <a:t>Omogućiti roditeljima da ostanu uz dijete</a:t>
            </a:r>
          </a:p>
          <a:p>
            <a:r>
              <a:rPr lang="hr-BA" sz="4500" dirty="0">
                <a:solidFill>
                  <a:srgbClr val="000000"/>
                </a:solidFill>
              </a:rPr>
              <a:t>Uspostaviti dobar odnos s njima</a:t>
            </a:r>
          </a:p>
          <a:p>
            <a:r>
              <a:rPr lang="hr-BA" sz="4500" dirty="0">
                <a:solidFill>
                  <a:srgbClr val="000000"/>
                </a:solidFill>
              </a:rPr>
              <a:t>Dijete može shvatiti procedure koje se provode, pa ga treba uključiti u objašnjavanje i odlučivanje o njihovoj bolesti i medicinskim tretmanima</a:t>
            </a:r>
          </a:p>
          <a:p>
            <a:pPr marL="0" indent="0">
              <a:buNone/>
            </a:pPr>
            <a:endParaRPr lang="hr-HR" sz="2000" dirty="0">
              <a:solidFill>
                <a:srgbClr val="000000"/>
              </a:solidFill>
            </a:endParaRPr>
          </a:p>
        </p:txBody>
      </p:sp>
      <p:pic>
        <p:nvPicPr>
          <p:cNvPr id="6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2AA5B2C4-D43F-4EF4-9022-E676A1919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5586" y="5834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F7BE76-1540-490E-88A7-61AC710FC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CDA484-8F56-416D-83BD-F1D2A9ADD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Komunikacijske strategije u školske djece:</a:t>
            </a:r>
            <a:endParaRPr lang="hr-BA" dirty="0"/>
          </a:p>
          <a:p>
            <a:endParaRPr lang="hr-BA" dirty="0"/>
          </a:p>
          <a:p>
            <a:r>
              <a:rPr lang="hr-BA" dirty="0"/>
              <a:t>Dajte im informaciju o osjećajima koji se mogu pojaviti tijekom medicinskog tretmana</a:t>
            </a:r>
          </a:p>
          <a:p>
            <a:r>
              <a:rPr lang="hr-BA" dirty="0"/>
              <a:t>Poštujte i osigurajte djetetovu privatnost</a:t>
            </a:r>
          </a:p>
          <a:p>
            <a:r>
              <a:rPr lang="hr-BA" dirty="0"/>
              <a:t>Omogućite djetetu nastavu tijekom boravka u ustanovi</a:t>
            </a:r>
            <a:endParaRPr lang="hr-HR" dirty="0"/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64446909-534A-46F4-9CB6-9B407FBCA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6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CBCDA5B-6050-4558-88DD-52F8C1C8F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hr-BA" sz="3600" dirty="0">
                <a:latin typeface="+mn-lt"/>
              </a:rPr>
              <a:t>PUBERTET I ADOLESCENCIJA</a:t>
            </a:r>
            <a:endParaRPr lang="hr-HR" sz="3600" dirty="0">
              <a:latin typeface="+mn-l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D91CE4-74B2-4AA3-B83A-BA31B98AD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150076"/>
            <a:ext cx="4048344" cy="415187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BA" sz="5100" dirty="0"/>
              <a:t>Komunikacijske strategije u pubertetu i adolescenciji:</a:t>
            </a:r>
          </a:p>
          <a:p>
            <a:r>
              <a:rPr lang="hr-BA" sz="5100" dirty="0"/>
              <a:t>Osigurati odgovarajući prostor za komunikaciju</a:t>
            </a:r>
          </a:p>
          <a:p>
            <a:r>
              <a:rPr lang="hr-BA" sz="5100" dirty="0"/>
              <a:t>Osigurati dovoljno vremena da se može komunicirati mirno i bez žurbe</a:t>
            </a:r>
          </a:p>
          <a:p>
            <a:r>
              <a:rPr lang="hr-BA" sz="5100" dirty="0"/>
              <a:t>Osigurati odgovarajući osobni prostor</a:t>
            </a:r>
          </a:p>
          <a:p>
            <a:pPr marL="0" indent="0">
              <a:buNone/>
            </a:pPr>
            <a:endParaRPr lang="hr-BA" sz="1700" dirty="0"/>
          </a:p>
          <a:p>
            <a:endParaRPr lang="hr-HR" sz="17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09E6C42-C229-4861-B3E2-7FB88499C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67" r="9746" b="-2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pic>
        <p:nvPicPr>
          <p:cNvPr id="7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64792ECD-D46E-4E01-B09B-09B37F55A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2432" y="5822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CF75C7-6CFA-4EFC-9B86-461C40A40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8C3CA6-C8C4-4B9B-A84D-0D54753C2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Predstaviti se </a:t>
            </a:r>
          </a:p>
          <a:p>
            <a:r>
              <a:rPr lang="hr-HR" dirty="0"/>
              <a:t>U razgovor uvijek uključiti i roditelje</a:t>
            </a:r>
          </a:p>
          <a:p>
            <a:r>
              <a:rPr lang="hr-HR" dirty="0"/>
              <a:t>Imenovati adolescenta</a:t>
            </a:r>
          </a:p>
          <a:p>
            <a:r>
              <a:rPr lang="hr-HR" dirty="0"/>
              <a:t>Adekvatno se obraćati i pri tome ne zanemariti da on ne želi biti dijete, ali nema iskustvo odraslih</a:t>
            </a:r>
          </a:p>
          <a:p>
            <a:r>
              <a:rPr lang="hr-HR" dirty="0"/>
              <a:t>Provjeriti znanje roditelja i adolescenta o bolesti i medicinskim postupcima</a:t>
            </a:r>
          </a:p>
          <a:p>
            <a:r>
              <a:rPr lang="hr-HR" dirty="0"/>
              <a:t>Odgovarati na pitanja točno i iskreno kako biste zadobili povjerenje</a:t>
            </a:r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1866DB67-2518-439F-B6B9-DAF8E01E2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3221" y="5726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05AAF2-09C9-4115-927D-EE19FB951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524E8DC-5A49-415E-B4F6-1DC0BE8D2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BA" dirty="0"/>
              <a:t>ISHODI:</a:t>
            </a:r>
          </a:p>
          <a:p>
            <a:r>
              <a:rPr lang="hr-BA" dirty="0"/>
              <a:t>Objasniti komunikaciju s dojenčetom</a:t>
            </a:r>
          </a:p>
          <a:p>
            <a:r>
              <a:rPr lang="hr-BA" dirty="0"/>
              <a:t>Objasniti komunikaciju s malim djetetom</a:t>
            </a:r>
          </a:p>
          <a:p>
            <a:r>
              <a:rPr lang="hr-BA" dirty="0"/>
              <a:t>Objasniti komunikaciju s predškolskim djetetom</a:t>
            </a:r>
          </a:p>
          <a:p>
            <a:r>
              <a:rPr lang="hr-BA" dirty="0"/>
              <a:t>Objasniti komunikaciju s školskim djetetom</a:t>
            </a:r>
          </a:p>
          <a:p>
            <a:r>
              <a:rPr lang="hr-BA" dirty="0"/>
              <a:t>Objasniti komunikaciju s adolescentom i djetetom u pubertetu</a:t>
            </a:r>
          </a:p>
          <a:p>
            <a:r>
              <a:rPr lang="hr-BA" dirty="0"/>
              <a:t>Obrazložiti važnost dobre komunikacije s roditeljima bolesnog djeteta</a:t>
            </a:r>
            <a:endParaRPr lang="hr-HR" dirty="0"/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91F5953B-20E7-4BA3-A283-41919E6D6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2379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811471-F08A-48FB-9E8B-004198D51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30AEFC9-2834-4627-82BF-B79DFE911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BA" dirty="0"/>
              <a:t>U planiranje i odlučivanje o postupcima zdravstvenih postupaka uključiti roditelje i adolescente</a:t>
            </a:r>
          </a:p>
          <a:p>
            <a:r>
              <a:rPr lang="hr-BA" dirty="0"/>
              <a:t>Procijeniti potrebu da razgovarate na samo s adolescentom</a:t>
            </a:r>
          </a:p>
          <a:p>
            <a:r>
              <a:rPr lang="hr-BA" dirty="0"/>
              <a:t>Koristiti se aktivnim slušanjem</a:t>
            </a:r>
          </a:p>
          <a:p>
            <a:r>
              <a:rPr lang="hr-BA" dirty="0"/>
              <a:t>Obratiti pozornost na moguće znakove suicidalnosti</a:t>
            </a:r>
          </a:p>
          <a:p>
            <a:r>
              <a:rPr lang="hr-BA" dirty="0"/>
              <a:t>Upoznati roditelje i adolescente s pravilima ponašanja u ustanovi i mogućim posljedicama zbog njihova kršenja</a:t>
            </a:r>
            <a:endParaRPr lang="hr-HR" dirty="0"/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7256F80F-EE82-4D03-A25B-56A8718B3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8684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7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5408BB-215A-4E8E-B25E-6DB5F836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62A9274-C44B-4DE5-A1F9-17ABE6ED7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BA" dirty="0"/>
              <a:t>PONOVIMO:</a:t>
            </a:r>
          </a:p>
          <a:p>
            <a:r>
              <a:rPr lang="hr-BA" dirty="0"/>
              <a:t>Opišite komunikaciju s dojenčetom i malim djetetom</a:t>
            </a:r>
          </a:p>
          <a:p>
            <a:r>
              <a:rPr lang="hr-BA" dirty="0"/>
              <a:t>Opišite komunikaciju s školskim djetetom</a:t>
            </a:r>
          </a:p>
          <a:p>
            <a:r>
              <a:rPr lang="hr-BA" dirty="0"/>
              <a:t>Definirajte pubertet i adolescenciju te ih usporedite</a:t>
            </a:r>
          </a:p>
          <a:p>
            <a:r>
              <a:rPr lang="hr-BA" dirty="0"/>
              <a:t>Objasnite zašto je važno u komunikaciju s adolescentom uključiti i roditelje</a:t>
            </a:r>
          </a:p>
          <a:p>
            <a:r>
              <a:rPr lang="hr-BA" dirty="0"/>
              <a:t>Obrazložite zašto treba omogućiti boravak roditeljima uz dijete u bolnici </a:t>
            </a:r>
            <a:endParaRPr lang="hr-HR" dirty="0"/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E7A35CD7-07F7-4162-8C72-EF0118F8C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4621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FB5D32-1F3A-4B84-BFD1-23F526B9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1499F5-2EBD-41FA-BD72-1F61C54BD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BA" sz="2800" dirty="0"/>
              <a:t>Djetinjstvo- prvo razdoblje u čovjekovom životu</a:t>
            </a:r>
          </a:p>
          <a:p>
            <a:r>
              <a:rPr lang="hr-BA" sz="2800" dirty="0"/>
              <a:t>Dijete- ljudsko biće mlađe od 18 godina</a:t>
            </a:r>
          </a:p>
          <a:p>
            <a:endParaRPr lang="hr-HR" sz="2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17D2200-B3A3-41B1-BEA0-03D299D4F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609" y="3062586"/>
            <a:ext cx="4581378" cy="2855295"/>
          </a:xfrm>
          <a:prstGeom prst="rect">
            <a:avLst/>
          </a:prstGeom>
        </p:spPr>
      </p:pic>
      <p:pic>
        <p:nvPicPr>
          <p:cNvPr id="7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3AA21131-5F0E-4F36-8F8A-998216710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7442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4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0350855-33DC-4E09-90AB-3DD807053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 fontScale="90000"/>
          </a:bodyPr>
          <a:lstStyle/>
          <a:p>
            <a:r>
              <a:rPr lang="hr-BA" sz="4000" dirty="0"/>
              <a:t>Temeljne komunikacijske strategije:</a:t>
            </a: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787326E-3BEE-451E-BEA6-B99EE64EB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Autofit/>
          </a:bodyPr>
          <a:lstStyle/>
          <a:p>
            <a:r>
              <a:rPr lang="hr-HR" dirty="0"/>
              <a:t>Predstaviti se </a:t>
            </a:r>
          </a:p>
          <a:p>
            <a:r>
              <a:rPr lang="hr-HR" dirty="0"/>
              <a:t>Obratiti se djetetu imenom</a:t>
            </a:r>
          </a:p>
          <a:p>
            <a:r>
              <a:rPr lang="hr-HR" dirty="0"/>
              <a:t>Govoriti smirenim glasom, nižeg tonaliteta</a:t>
            </a:r>
          </a:p>
          <a:p>
            <a:r>
              <a:rPr lang="hr-HR" dirty="0"/>
              <a:t>Spustiti se u razinu dječjih očiju</a:t>
            </a:r>
          </a:p>
          <a:p>
            <a:r>
              <a:rPr lang="hr-HR" dirty="0"/>
              <a:t>Koristiti se osmjehom</a:t>
            </a:r>
          </a:p>
          <a:p>
            <a:r>
              <a:rPr lang="hr-HR" dirty="0"/>
              <a:t>Koristiti se dodirom</a:t>
            </a:r>
          </a:p>
        </p:txBody>
      </p:sp>
      <p:pic>
        <p:nvPicPr>
          <p:cNvPr id="4" name="Slika 3" descr="Slika na kojoj se prikazuje soba, žena, računalo, stol&#10;&#10;Opis je automatski generiran">
            <a:extLst>
              <a:ext uri="{FF2B5EF4-FFF2-40B4-BE49-F238E27FC236}">
                <a16:creationId xmlns:a16="http://schemas.microsoft.com/office/drawing/2014/main" id="{3DFAA137-AEE1-4049-BF04-8142D39843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217" b="2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pic>
        <p:nvPicPr>
          <p:cNvPr id="6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E4B53040-D185-4B75-BA8D-35C782B6E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701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7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9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996B026-5842-4CB2-84DD-BC34240B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5996"/>
          </a:xfrm>
        </p:spPr>
        <p:txBody>
          <a:bodyPr>
            <a:normAutofit/>
          </a:bodyPr>
          <a:lstStyle/>
          <a:p>
            <a:endParaRPr lang="hr-HR" sz="4000">
              <a:solidFill>
                <a:srgbClr val="000000"/>
              </a:solidFill>
            </a:endParaRPr>
          </a:p>
        </p:txBody>
      </p:sp>
      <p:sp>
        <p:nvSpPr>
          <p:cNvPr id="32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5CB1A70-F856-4EB6-99E5-002EA6602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59" r="-2" b="-2"/>
          <a:stretch/>
        </p:blipFill>
        <p:spPr>
          <a:xfrm>
            <a:off x="2624527" y="213398"/>
            <a:ext cx="2166628" cy="1360715"/>
          </a:xfrm>
          <a:prstGeom prst="rect">
            <a:avLst/>
          </a:prstGeom>
        </p:spPr>
      </p:pic>
      <p:sp>
        <p:nvSpPr>
          <p:cNvPr id="33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B3C96C9-5C20-4B15-B094-C9CC409AF8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528"/>
          <a:stretch/>
        </p:blipFill>
        <p:spPr>
          <a:xfrm>
            <a:off x="321732" y="3945607"/>
            <a:ext cx="3759105" cy="2529842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D7DDE0-4CED-4777-ADBF-9D5115C0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hr-BA" dirty="0">
                <a:solidFill>
                  <a:srgbClr val="000000"/>
                </a:solidFill>
              </a:rPr>
              <a:t>Prenatalni postnatalni stadij</a:t>
            </a:r>
          </a:p>
          <a:p>
            <a:r>
              <a:rPr lang="hr-BA" dirty="0">
                <a:solidFill>
                  <a:srgbClr val="000000"/>
                </a:solidFill>
              </a:rPr>
              <a:t>Prenatalni se odnosi na nerođenu djecu</a:t>
            </a:r>
          </a:p>
          <a:p>
            <a:r>
              <a:rPr lang="hr-BA" dirty="0">
                <a:solidFill>
                  <a:srgbClr val="000000"/>
                </a:solidFill>
              </a:rPr>
              <a:t>Postnatalni počinje rođenjem </a:t>
            </a:r>
          </a:p>
          <a:p>
            <a:pPr marL="0" indent="0">
              <a:buNone/>
            </a:pPr>
            <a:endParaRPr lang="hr-HR" sz="2000" dirty="0">
              <a:solidFill>
                <a:srgbClr val="000000"/>
              </a:solidFill>
            </a:endParaRPr>
          </a:p>
        </p:txBody>
      </p:sp>
      <p:pic>
        <p:nvPicPr>
          <p:cNvPr id="8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4D4BAC19-F54D-4A44-A9EC-C3EBCF397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0476" y="5865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6BAE131-F9B2-47BF-B0E8-DE3C92CC91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146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73FDFEC-E4A2-4C25-99E8-125D852D8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948" b="3867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2C7285D-A061-4E7D-B202-825E0DE2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hr-BA" sz="3600" dirty="0"/>
              <a:t>POSTNATALNI STADIJ</a:t>
            </a:r>
            <a:br>
              <a:rPr lang="hr-BA" sz="3600" dirty="0"/>
            </a:br>
            <a:endParaRPr lang="hr-HR" sz="3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684FC5-0D33-4715-8107-D859C12C6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hr-BA" dirty="0"/>
              <a:t>Novorođenčad</a:t>
            </a:r>
          </a:p>
          <a:p>
            <a:r>
              <a:rPr lang="hr-BA" dirty="0"/>
              <a:t>Dojenčad</a:t>
            </a:r>
            <a:endParaRPr lang="hr-HR" dirty="0"/>
          </a:p>
        </p:txBody>
      </p:sp>
      <p:pic>
        <p:nvPicPr>
          <p:cNvPr id="7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AE6858CC-C466-4CB4-8350-A6631A304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4344" y="5872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6115457-F4BC-409A-B22C-2835F3FE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486184"/>
            <a:ext cx="5397237" cy="1325563"/>
          </a:xfrm>
        </p:spPr>
        <p:txBody>
          <a:bodyPr>
            <a:normAutofit/>
          </a:bodyPr>
          <a:lstStyle/>
          <a:p>
            <a:r>
              <a:rPr lang="hr-BA" sz="3600" dirty="0"/>
              <a:t>POSTNATALNI STADIJ</a:t>
            </a:r>
            <a:endParaRPr lang="hr-HR" sz="36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C7FAFF8-3245-4E93-8072-6BBC2D22E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53" y="746674"/>
            <a:ext cx="4555700" cy="2437299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2DF6F07-69B7-45AE-8AAF-1B1D942E0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836" y="3429000"/>
            <a:ext cx="2495013" cy="3326685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F041B3C-B264-4C74-A6A6-32D311166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/>
          </a:bodyPr>
          <a:lstStyle/>
          <a:p>
            <a:r>
              <a:rPr lang="hr-BA" dirty="0"/>
              <a:t>Najranije djetinjstvo/mala djeca</a:t>
            </a:r>
          </a:p>
          <a:p>
            <a:r>
              <a:rPr lang="hr-BA" dirty="0"/>
              <a:t>Rano djetinjstvo/predškolska djeca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F1EFB19C-32FA-42BD-8189-263CAE4F8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3221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crtež&#10;&#10;Opis je automatski generiran">
            <a:extLst>
              <a:ext uri="{FF2B5EF4-FFF2-40B4-BE49-F238E27FC236}">
                <a16:creationId xmlns:a16="http://schemas.microsoft.com/office/drawing/2014/main" id="{99DA3038-B8B8-4F82-B24A-1D6324A954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8660" y="2940727"/>
            <a:ext cx="3316388" cy="3477837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Slika 3" descr="Slika na kojoj se prikazuje osoba, stajanje, poziranje, dijete&#10;&#10;Opis je automatski generiran">
            <a:extLst>
              <a:ext uri="{FF2B5EF4-FFF2-40B4-BE49-F238E27FC236}">
                <a16:creationId xmlns:a16="http://schemas.microsoft.com/office/drawing/2014/main" id="{5B3A1910-3755-40CE-A49B-FE30D890F0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6479" r="7041" b="-1"/>
          <a:stretch/>
        </p:blipFill>
        <p:spPr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Slika 5" descr="Slika na kojoj se prikazuje osoba, odjeća, poziranje, mlado&#10;&#10;Opis je automatski generiran">
            <a:extLst>
              <a:ext uri="{FF2B5EF4-FFF2-40B4-BE49-F238E27FC236}">
                <a16:creationId xmlns:a16="http://schemas.microsoft.com/office/drawing/2014/main" id="{F6AAAFB0-3330-427E-B7E2-580C6639F7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16641" r="18053" b="3"/>
          <a:stretch/>
        </p:blipFill>
        <p:spPr>
          <a:xfrm>
            <a:off x="20" y="3917273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6AA1D5A-F8DA-449A-AE61-7055B47E9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>
            <a:normAutofit/>
          </a:bodyPr>
          <a:lstStyle/>
          <a:p>
            <a:r>
              <a:rPr lang="hr-BA" sz="3600" dirty="0">
                <a:solidFill>
                  <a:srgbClr val="000000"/>
                </a:solidFill>
              </a:rPr>
              <a:t>POSTNATALNI STADIJ</a:t>
            </a:r>
            <a:br>
              <a:rPr lang="hr-BA" sz="3600" dirty="0">
                <a:solidFill>
                  <a:srgbClr val="000000"/>
                </a:solidFill>
              </a:rPr>
            </a:br>
            <a:endParaRPr lang="hr-HR" sz="3600" dirty="0">
              <a:solidFill>
                <a:srgbClr val="0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7BB6AE-88BF-40DE-BBDA-8A82150F9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/>
          </a:bodyPr>
          <a:lstStyle/>
          <a:p>
            <a:r>
              <a:rPr lang="hr-BA" dirty="0">
                <a:solidFill>
                  <a:srgbClr val="000000"/>
                </a:solidFill>
              </a:rPr>
              <a:t>Srednje djetinjstvo/školska djeca</a:t>
            </a:r>
          </a:p>
          <a:p>
            <a:r>
              <a:rPr lang="hr-BA" dirty="0">
                <a:solidFill>
                  <a:srgbClr val="000000"/>
                </a:solidFill>
              </a:rPr>
              <a:t>Pubertet</a:t>
            </a:r>
          </a:p>
          <a:p>
            <a:r>
              <a:rPr lang="hr-BA" dirty="0">
                <a:solidFill>
                  <a:srgbClr val="000000"/>
                </a:solidFill>
              </a:rPr>
              <a:t>Adolescencija </a:t>
            </a:r>
            <a:endParaRPr lang="hr-HR" dirty="0">
              <a:solidFill>
                <a:srgbClr val="000000"/>
              </a:solidFill>
            </a:endParaRPr>
          </a:p>
        </p:txBody>
      </p:sp>
      <p:pic>
        <p:nvPicPr>
          <p:cNvPr id="7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98A1D784-6EDF-480D-B709-7783DAC21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58553" y="5392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016A14F-6AD6-4753-99BF-C7A27186E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hr-BA" sz="3600" dirty="0"/>
              <a:t>NOVOROĐENČE</a:t>
            </a:r>
            <a:endParaRPr lang="hr-HR" sz="36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1E398B3-ADEA-4F24-87A6-9ED0972E3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hr-BA" dirty="0"/>
              <a:t>Dodir je vrlo važan</a:t>
            </a:r>
          </a:p>
          <a:p>
            <a:r>
              <a:rPr lang="hr-BA" dirty="0"/>
              <a:t>Reagira na kretanje tijela, a njihanje i ljuljanje tijela ih smiruje</a:t>
            </a:r>
          </a:p>
          <a:p>
            <a:r>
              <a:rPr lang="hr-BA" dirty="0"/>
              <a:t>Umiruju ih tonovi koji oponašaju otkucaje majčina srca ili šum plodove vode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B03542E-158A-483F-895F-B59ACE062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82" r="20431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pic>
        <p:nvPicPr>
          <p:cNvPr id="5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74567978-11CB-444C-9263-E38926CF4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576" y="5517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8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613</Words>
  <Application>Microsoft Office PowerPoint</Application>
  <PresentationFormat>Widescreen</PresentationFormat>
  <Paragraphs>105</Paragraphs>
  <Slides>21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Tema sustava Office</vt:lpstr>
      <vt:lpstr>ŠKOLA ZA MEDICINSKE SESTRE VINOGRADSKA PROFESIONALNA KOMUNIKACIJA U SESTRINSTVU  KOMUNIKACIJA S DJECOM</vt:lpstr>
      <vt:lpstr>PowerPoint Presentation</vt:lpstr>
      <vt:lpstr>PowerPoint Presentation</vt:lpstr>
      <vt:lpstr>Temeljne komunikacijske strategije:</vt:lpstr>
      <vt:lpstr>PowerPoint Presentation</vt:lpstr>
      <vt:lpstr>POSTNATALNI STADIJ </vt:lpstr>
      <vt:lpstr>POSTNATALNI STADIJ</vt:lpstr>
      <vt:lpstr>POSTNATALNI STADIJ </vt:lpstr>
      <vt:lpstr>NOVOROĐENČE</vt:lpstr>
      <vt:lpstr>DOJENČAD</vt:lpstr>
      <vt:lpstr>Komunikacijske strategije: </vt:lpstr>
      <vt:lpstr>MALA DJECA</vt:lpstr>
      <vt:lpstr>PowerPoint Presentation</vt:lpstr>
      <vt:lpstr>PREDŠKOLSKA DOB</vt:lpstr>
      <vt:lpstr>Komunikacijske strategije u predškolske djece: </vt:lpstr>
      <vt:lpstr>ŠKOLSKA DJECA</vt:lpstr>
      <vt:lpstr>PowerPoint Presentation</vt:lpstr>
      <vt:lpstr>PUBERTET I ADOLESCENCIJA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PROFESIONALNA KOMUNIKACIJA U SESTRINSTVU KOMUNIKACIJA S DJECOM</dc:title>
  <dc:creator>Gordana Major</dc:creator>
  <cp:lastModifiedBy>marko-ivan.major@skole.hr</cp:lastModifiedBy>
  <cp:revision>49</cp:revision>
  <dcterms:created xsi:type="dcterms:W3CDTF">2020-03-23T07:03:32Z</dcterms:created>
  <dcterms:modified xsi:type="dcterms:W3CDTF">2020-05-22T07:50:28Z</dcterms:modified>
</cp:coreProperties>
</file>