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61" r:id="rId3"/>
    <p:sldId id="262" r:id="rId4"/>
    <p:sldId id="264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B810-FF93-4B41-BA2E-C82668F24742}" type="datetimeFigureOut">
              <a:rPr lang="hr-HR" smtClean="0"/>
              <a:t>25.5.2020.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D2D3-A8B1-4124-BDFF-63D6BF02BBE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B810-FF93-4B41-BA2E-C82668F24742}" type="datetimeFigureOut">
              <a:rPr lang="hr-HR" smtClean="0"/>
              <a:t>25.5.2020.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1BD2D3-A8B1-4124-BDFF-63D6BF02BBEB}" type="slidenum">
              <a:rPr lang="hr-HR" smtClean="0"/>
              <a:t>‹#›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865B810-FF93-4B41-BA2E-C82668F24742}" type="datetimeFigureOut">
              <a:rPr lang="hr-HR" smtClean="0"/>
              <a:t>25.5.2020.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61BD2D3-A8B1-4124-BDFF-63D6BF02BBEB}" type="slidenum">
              <a:rPr lang="hr-HR" smtClean="0"/>
              <a:t>‹#›</a:t>
            </a:fld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9" r:id="rId2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14400" y="685800"/>
            <a:ext cx="10363200" cy="4267200"/>
          </a:xfrm>
        </p:spPr>
        <p:txBody>
          <a:bodyPr/>
          <a:lstStyle/>
          <a:p>
            <a:br>
              <a:rPr lang="hr-HR" sz="6000" dirty="0"/>
            </a:br>
            <a:r>
              <a:rPr lang="hr-HR" sz="4000" dirty="0"/>
              <a:t>Škola za medicinske sestre Vinogradska</a:t>
            </a:r>
            <a:br>
              <a:rPr lang="hr-HR" sz="4000" dirty="0"/>
            </a:br>
            <a:r>
              <a:rPr lang="hr-HR" sz="4000" dirty="0"/>
              <a:t>Profesionalna komunikacija u sestrinstvu</a:t>
            </a:r>
            <a:br>
              <a:rPr lang="hr-HR" sz="6000" dirty="0"/>
            </a:br>
            <a:r>
              <a:rPr lang="hr-HR" sz="4400" dirty="0">
                <a:solidFill>
                  <a:srgbClr val="FF0000"/>
                </a:solidFill>
              </a:rPr>
              <a:t>„JA”, „TI”, „MI” poruke</a:t>
            </a:r>
            <a:br>
              <a:rPr lang="hr-HR" sz="4400" dirty="0">
                <a:solidFill>
                  <a:srgbClr val="FF0000"/>
                </a:solidFill>
              </a:rPr>
            </a:br>
            <a:r>
              <a:rPr lang="hr-HR" sz="4400" dirty="0">
                <a:solidFill>
                  <a:srgbClr val="FF0000"/>
                </a:solidFill>
              </a:rPr>
              <a:t>Bezlične poruke</a:t>
            </a:r>
            <a:br>
              <a:rPr lang="hr-HR" sz="4400" dirty="0">
                <a:solidFill>
                  <a:srgbClr val="FF0000"/>
                </a:solidFill>
              </a:rPr>
            </a:br>
            <a:r>
              <a:rPr lang="hr-HR" sz="4400" dirty="0">
                <a:solidFill>
                  <a:srgbClr val="FF0000"/>
                </a:solidFill>
              </a:rPr>
              <a:t>Jednosmjerna i dvosmjerna komunikacija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Gordana Major</a:t>
            </a:r>
          </a:p>
        </p:txBody>
      </p:sp>
    </p:spTree>
    <p:extLst>
      <p:ext uri="{BB962C8B-B14F-4D97-AF65-F5344CB8AC3E}">
        <p14:creationId xmlns:p14="http://schemas.microsoft.com/office/powerpoint/2010/main" val="1112264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9FA23A5-202D-4C5F-AE0D-ACB13F509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A888E2B-D4A5-41A6-8AC3-FAAE00F1A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BA" sz="2800" b="1" dirty="0"/>
              <a:t>Jednosmjerna </a:t>
            </a:r>
            <a:r>
              <a:rPr lang="hr-BA" sz="2800" dirty="0"/>
              <a:t>komunikacija- šaljemo, a ne želimo primati poruke</a:t>
            </a:r>
            <a:endParaRPr lang="hr-HR" sz="2800" b="1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8DA1472-184D-42E6-9BAD-534C3CF8EA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469" r="476" b="7377"/>
          <a:stretch/>
        </p:blipFill>
        <p:spPr>
          <a:xfrm>
            <a:off x="2095606" y="2387818"/>
            <a:ext cx="7218875" cy="3738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234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D55432B-B230-4E79-88D2-04A198C8C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B7F27FD-EEFF-4CEE-9879-E190BE753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hr-BA" sz="2800" dirty="0"/>
              <a:t>Monolog</a:t>
            </a:r>
          </a:p>
          <a:p>
            <a:pPr>
              <a:buFontTx/>
              <a:buChar char="-"/>
            </a:pPr>
            <a:r>
              <a:rPr lang="hr-BA" sz="2800" dirty="0"/>
              <a:t>Ne ostvaruje se stvarni kontakt s drugim ljudima</a:t>
            </a:r>
          </a:p>
          <a:p>
            <a:pPr>
              <a:buFontTx/>
              <a:buChar char="-"/>
            </a:pPr>
            <a:r>
              <a:rPr lang="hr-BA" sz="2800" dirty="0"/>
              <a:t>Zapovjedni i omalovažavajući odnos prema sugovorniku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655441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F5D25F-884C-465A-B7BE-05821FD98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5E55B06-9141-4DCF-AA67-0B62966EE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05693"/>
            <a:ext cx="10972800" cy="51204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BA" sz="2800" b="1" dirty="0"/>
              <a:t>Jednosmjerno komuniciramo </a:t>
            </a:r>
            <a:r>
              <a:rPr lang="hr-BA" sz="2800" dirty="0"/>
              <a:t>kada: </a:t>
            </a:r>
          </a:p>
          <a:p>
            <a:r>
              <a:rPr lang="hr-BA" sz="2800" dirty="0"/>
              <a:t>Naređujemo</a:t>
            </a:r>
          </a:p>
          <a:p>
            <a:r>
              <a:rPr lang="hr-BA" sz="2800" dirty="0"/>
              <a:t>Dijelimo savjete</a:t>
            </a:r>
          </a:p>
          <a:p>
            <a:r>
              <a:rPr lang="hr-BA" sz="2800" dirty="0"/>
              <a:t>Dajemo upute </a:t>
            </a:r>
          </a:p>
          <a:p>
            <a:r>
              <a:rPr lang="hr-BA" sz="2800" dirty="0"/>
              <a:t>Diktiramo i dirigiramo </a:t>
            </a:r>
          </a:p>
          <a:p>
            <a:pPr marL="0" indent="0">
              <a:buNone/>
            </a:pPr>
            <a:r>
              <a:rPr lang="hr-BA" sz="2800" dirty="0"/>
              <a:t>    sugovorniku</a:t>
            </a:r>
            <a:endParaRPr lang="hr-HR" sz="28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1EDB5B99-D7A9-4126-A700-3A8AB4D26C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9732" y="1803033"/>
            <a:ext cx="5605609" cy="3525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142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59E821-6657-4E66-B803-0FEDE2A48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F0BFC16-117E-478F-8CD8-782E98334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800" dirty="0"/>
              <a:t>Razgovor jačega sa slabijim, pametnijeg s manje pametnim, iskusnijeg s manje iskusnim a nakanom da se te pozicije ne promijene</a:t>
            </a:r>
          </a:p>
          <a:p>
            <a:r>
              <a:rPr lang="hr-BA" sz="2800" dirty="0"/>
              <a:t>Neravnopravna komunikacija u kojoj se ne dopušta objašnjavanje ili rasprava</a:t>
            </a:r>
          </a:p>
        </p:txBody>
      </p:sp>
    </p:spTree>
    <p:extLst>
      <p:ext uri="{BB962C8B-B14F-4D97-AF65-F5344CB8AC3E}">
        <p14:creationId xmlns:p14="http://schemas.microsoft.com/office/powerpoint/2010/main" val="65439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D9D8C3C-3A7B-4087-91DB-024A8B1BA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7A5F350-B07B-4A1D-AC80-B01EAA058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BA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Nema povratne informacije pošiljatelju</a:t>
            </a:r>
            <a:endParaRPr kumimoji="0" lang="hr-HR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1A6389FD-C4CB-4FEA-9470-B6151722B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967" y="2660394"/>
            <a:ext cx="2722685" cy="2042014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9C94717D-ACA6-4093-967A-ED8B45AFF0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933" y="2150045"/>
            <a:ext cx="3146913" cy="4179746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CD91C7E4-9D95-4B98-ADB4-DEA7E16F88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1930" y="2727216"/>
            <a:ext cx="4886751" cy="204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949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27B4CE-86BC-4662-913A-C6C9181F5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ACB8944-37D7-4ED9-9A65-70FBB5541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BA" sz="2800" b="1" dirty="0"/>
              <a:t>Dvosmjerna </a:t>
            </a:r>
            <a:r>
              <a:rPr lang="hr-BA" sz="2800" dirty="0"/>
              <a:t>komunikacija je komunikacija u kojoj sugovornici odašilju i primaju poruke te dobivaju pozitivne ili negativne povratne informacije</a:t>
            </a:r>
            <a:endParaRPr lang="hr-HR" sz="2800" b="1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E799462E-65A2-49B5-9491-B6E371FCED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9977" y="2799471"/>
            <a:ext cx="3900298" cy="3885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801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49BC020-02A7-4675-88C5-5353D8CF1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50C44F6-8EE7-4C2B-B7F2-E6BFEDF8D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800" dirty="0"/>
              <a:t>Takva je komunikacija preduvjet kvalitetne međuljudske komunikacije</a:t>
            </a:r>
          </a:p>
          <a:p>
            <a:r>
              <a:rPr lang="hr-BA" sz="2800" dirty="0"/>
              <a:t>Riječi i sadržaj potvrđuju se ponašanjem i stajalištima</a:t>
            </a:r>
            <a:endParaRPr lang="hr-HR" sz="28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809C31B-25F5-43EB-95F9-1FD8843047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749" y="3462763"/>
            <a:ext cx="4133264" cy="2061093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44D407BE-F4CA-4DE5-8588-D1BA58ED29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524223"/>
            <a:ext cx="4679413" cy="199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515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602C802-9F8D-4388-9CFC-232BE73EA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8363580-C138-43EF-BAC3-6D089B5CD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800" dirty="0"/>
              <a:t>Iskrena i kreativna komunikacija usmjerena na rješavanje problema</a:t>
            </a:r>
          </a:p>
          <a:p>
            <a:r>
              <a:rPr lang="hr-BA" sz="2800" dirty="0"/>
              <a:t>Strane u komunikaciji se poštuju i dopušta se različito mišljenje</a:t>
            </a:r>
            <a:endParaRPr lang="hr-HR" sz="28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32CF9C1E-3B00-4C7D-944E-4BC329024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3002" y="3179189"/>
            <a:ext cx="3794906" cy="3270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7074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E9F3D7C-4F25-4166-A986-F72909165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BB5D1F2-A2E6-498C-A3D9-802575902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800" dirty="0"/>
              <a:t>Sugovornika se uvažava i dopušta mu se neslaganje</a:t>
            </a:r>
          </a:p>
          <a:p>
            <a:r>
              <a:rPr lang="hr-BA" sz="2800" dirty="0"/>
              <a:t>Poruke se uspoređuju i razjašnjavaju</a:t>
            </a:r>
          </a:p>
          <a:p>
            <a:r>
              <a:rPr lang="hr-BA" sz="2800" dirty="0"/>
              <a:t>Utječemo jedni na druge i usuglašavamo stajališta</a:t>
            </a:r>
            <a:endParaRPr lang="hr-HR" sz="28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BB6A1EE1-782B-4BFE-95F3-70C0D51DAA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6734" y="3232970"/>
            <a:ext cx="4658532" cy="289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284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BE89EC-04BE-470A-B9B9-35E6F3C54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/>
              <a:t>JA-TI-MI poruke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008B538-1555-4F44-BB53-C67FD13D6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BA" sz="2800" b="1" dirty="0"/>
              <a:t>„JA” </a:t>
            </a:r>
            <a:r>
              <a:rPr lang="hr-BA" sz="2800" dirty="0"/>
              <a:t>poruke su poruke kojima opisujemo vlastiti unutarnji doživljaj</a:t>
            </a:r>
          </a:p>
          <a:p>
            <a:pPr>
              <a:buFontTx/>
              <a:buChar char="-"/>
            </a:pPr>
            <a:r>
              <a:rPr lang="hr-BA" sz="2800" dirty="0"/>
              <a:t>Opisuju kako ponašanje druge osobe utječe na pošiljatelja poruke</a:t>
            </a:r>
          </a:p>
          <a:p>
            <a:pPr>
              <a:buFontTx/>
              <a:buChar char="-"/>
            </a:pPr>
            <a:r>
              <a:rPr lang="hr-BA" sz="2800" dirty="0"/>
              <a:t>Njima otvoreno i jasno izražavamo svoje opažanje, svoje osjećaje i potrebe</a:t>
            </a:r>
          </a:p>
          <a:p>
            <a:pPr>
              <a:buFontTx/>
              <a:buChar char="-"/>
            </a:pPr>
            <a:r>
              <a:rPr lang="hr-BA" sz="2800" dirty="0"/>
              <a:t>Ne određuju odnos unaprijed, smanjuju negativno vrednovanje sugovornika i pobuđuju želju za promjenom ponašanja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830851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C2312EA-6943-4204-B68A-C9958F635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ECFB474-5C18-493B-952D-FD89909B8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FF42F75-B93F-4B61-A7F6-F7A4C0E58B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2257" y="1758679"/>
            <a:ext cx="5680051" cy="3779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893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6B145F-F35E-49DB-8F12-E14D0214E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3CA553E-523E-4773-A27B-F7B6EF7EB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36099"/>
            <a:ext cx="10972800" cy="56900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BA" sz="2800" dirty="0"/>
              <a:t>                   „JA” poruke se sastoje od četiri dijela</a:t>
            </a:r>
            <a:endParaRPr lang="hr-HR" sz="2800" dirty="0"/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0B7A7EA7-FD4E-4F4D-9685-44760A0A5FF2}"/>
              </a:ext>
            </a:extLst>
          </p:cNvPr>
          <p:cNvSpPr/>
          <p:nvPr/>
        </p:nvSpPr>
        <p:spPr>
          <a:xfrm>
            <a:off x="4389117" y="1359782"/>
            <a:ext cx="2574387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400" dirty="0"/>
              <a:t>Ponašanje koje nam smeta</a:t>
            </a:r>
            <a:endParaRPr lang="hr-HR" sz="2400" dirty="0"/>
          </a:p>
        </p:txBody>
      </p:sp>
      <p:sp>
        <p:nvSpPr>
          <p:cNvPr id="6" name="Pravokutnik 5">
            <a:extLst>
              <a:ext uri="{FF2B5EF4-FFF2-40B4-BE49-F238E27FC236}">
                <a16:creationId xmlns:a16="http://schemas.microsoft.com/office/drawing/2014/main" id="{23EF8E28-10E9-48C5-8B84-7F0C486D5E58}"/>
              </a:ext>
            </a:extLst>
          </p:cNvPr>
          <p:cNvSpPr/>
          <p:nvPr/>
        </p:nvSpPr>
        <p:spPr>
          <a:xfrm>
            <a:off x="4389117" y="2551378"/>
            <a:ext cx="2574387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BA" sz="2400" dirty="0"/>
              <a:t>Naši osjećaji</a:t>
            </a:r>
            <a:endParaRPr lang="hr-HR" sz="2400" dirty="0"/>
          </a:p>
        </p:txBody>
      </p:sp>
      <p:sp>
        <p:nvSpPr>
          <p:cNvPr id="7" name="Pravokutnik 6">
            <a:extLst>
              <a:ext uri="{FF2B5EF4-FFF2-40B4-BE49-F238E27FC236}">
                <a16:creationId xmlns:a16="http://schemas.microsoft.com/office/drawing/2014/main" id="{308E7B23-998C-468F-91D1-41496A730C28}"/>
              </a:ext>
            </a:extLst>
          </p:cNvPr>
          <p:cNvSpPr/>
          <p:nvPr/>
        </p:nvSpPr>
        <p:spPr>
          <a:xfrm>
            <a:off x="4389117" y="3742974"/>
            <a:ext cx="2574387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400" dirty="0"/>
              <a:t>Posljedice koje izaziva kod nas</a:t>
            </a:r>
            <a:endParaRPr lang="hr-HR" sz="2400" dirty="0"/>
          </a:p>
        </p:txBody>
      </p:sp>
      <p:sp>
        <p:nvSpPr>
          <p:cNvPr id="8" name="Pravokutnik 7">
            <a:extLst>
              <a:ext uri="{FF2B5EF4-FFF2-40B4-BE49-F238E27FC236}">
                <a16:creationId xmlns:a16="http://schemas.microsoft.com/office/drawing/2014/main" id="{A03ED8B9-BEBB-4931-AF57-A3176F0A848C}"/>
              </a:ext>
            </a:extLst>
          </p:cNvPr>
          <p:cNvSpPr/>
          <p:nvPr/>
        </p:nvSpPr>
        <p:spPr>
          <a:xfrm>
            <a:off x="4389117" y="4934569"/>
            <a:ext cx="257438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400" dirty="0"/>
              <a:t>Buduće akcije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4106976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BBBA28D-D104-4A2D-A290-D3019DFF2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42535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21335FE-C726-4EE1-B3B3-DB033A4D3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42535"/>
            <a:ext cx="10972800" cy="5183629"/>
          </a:xfrm>
        </p:spPr>
        <p:txBody>
          <a:bodyPr>
            <a:noAutofit/>
          </a:bodyPr>
          <a:lstStyle/>
          <a:p>
            <a:r>
              <a:rPr lang="hr-HR" sz="2800" dirty="0"/>
              <a:t>Kada ti __________ (dati konkretan opis ponašanja)</a:t>
            </a:r>
          </a:p>
          <a:p>
            <a:pPr marL="0" indent="0">
              <a:buNone/>
            </a:pPr>
            <a:endParaRPr lang="hr-HR" sz="2800" dirty="0"/>
          </a:p>
          <a:p>
            <a:r>
              <a:rPr lang="hr-HR" sz="2800" dirty="0"/>
              <a:t>Osjećam se __________ (trebamo prepoznati kako se osjećamo)</a:t>
            </a:r>
          </a:p>
          <a:p>
            <a:pPr marL="0" indent="0">
              <a:buNone/>
            </a:pPr>
            <a:endParaRPr lang="hr-HR" sz="2800" dirty="0"/>
          </a:p>
          <a:p>
            <a:r>
              <a:rPr lang="hr-HR" sz="2800" dirty="0"/>
              <a:t>Zato što __________ (zbog čega nam to ponašanje izaziva te osjećaje)</a:t>
            </a:r>
          </a:p>
          <a:p>
            <a:endParaRPr lang="hr-HR" sz="2800" dirty="0"/>
          </a:p>
          <a:p>
            <a:r>
              <a:rPr lang="hr-HR" sz="2800" dirty="0"/>
              <a:t>Stoga želim (ne želim) __________ (ne TI trebaš, već JA želim, ne želim, trebam, hoću, neću…)</a:t>
            </a:r>
          </a:p>
        </p:txBody>
      </p:sp>
    </p:spTree>
    <p:extLst>
      <p:ext uri="{BB962C8B-B14F-4D97-AF65-F5344CB8AC3E}">
        <p14:creationId xmlns:p14="http://schemas.microsoft.com/office/powerpoint/2010/main" val="3437870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EACDD82-6704-46DE-803F-C1E733994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EF42B07-648B-4C5C-B6CD-10DF49192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BA" sz="2800" b="1" dirty="0"/>
              <a:t>„TI” </a:t>
            </a:r>
            <a:r>
              <a:rPr lang="hr-BA" sz="2800" dirty="0"/>
              <a:t>poruke se odnose na druge</a:t>
            </a:r>
          </a:p>
          <a:p>
            <a:pPr>
              <a:buFontTx/>
              <a:buChar char="-"/>
            </a:pPr>
            <a:r>
              <a:rPr lang="hr-BA" sz="2800" dirty="0"/>
              <a:t>Kroz takve poruke vrednuje se i procjenjuje sugovornika</a:t>
            </a:r>
          </a:p>
          <a:p>
            <a:pPr>
              <a:buFontTx/>
              <a:buChar char="-"/>
            </a:pPr>
            <a:r>
              <a:rPr lang="hr-BA" sz="2800" dirty="0"/>
              <a:t>Uporabljuju se pri napadu, vrijeđanju, osuđivanju i kažnjavanju</a:t>
            </a:r>
          </a:p>
          <a:p>
            <a:pPr>
              <a:buFontTx/>
              <a:buChar char="-"/>
            </a:pPr>
            <a:r>
              <a:rPr lang="hr-BA" sz="2800" dirty="0"/>
              <a:t>One nude gotova rješenja bez mogućnosti rasprave</a:t>
            </a:r>
          </a:p>
          <a:p>
            <a:pPr>
              <a:buFontTx/>
              <a:buChar char="-"/>
            </a:pPr>
            <a:r>
              <a:rPr lang="hr-BA" sz="2800" dirty="0"/>
              <a:t>Kod sugovornika razvijaju obrambene mehanizme</a:t>
            </a:r>
          </a:p>
          <a:p>
            <a:pPr>
              <a:buFontTx/>
              <a:buChar char="-"/>
            </a:pPr>
            <a:r>
              <a:rPr lang="hr-BA" sz="2800" dirty="0"/>
              <a:t>Pasiviziraju sugovornika i odbijaju želju za daljnjom komunikacijom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947364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87D9379-179A-476D-B7E6-F8AD6D759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5AC44B8-29D4-4294-9B68-42BFE3BD4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BA" sz="2800" b="1" dirty="0"/>
              <a:t>„MI”</a:t>
            </a:r>
            <a:r>
              <a:rPr lang="hr-BA" sz="2800" dirty="0"/>
              <a:t>- poruke uključuju mišljenja i stajališta više sugovornika u profesionalnoj komunikaciji</a:t>
            </a:r>
          </a:p>
          <a:p>
            <a:pPr>
              <a:buFontTx/>
              <a:buChar char="-"/>
            </a:pPr>
            <a:r>
              <a:rPr lang="hr-BA" sz="2800" dirty="0"/>
              <a:t>Oslobađaju od pojedinačne odgovornosti</a:t>
            </a:r>
          </a:p>
          <a:p>
            <a:pPr>
              <a:buFontTx/>
              <a:buChar char="-"/>
            </a:pPr>
            <a:r>
              <a:rPr lang="hr-BA" sz="2800" dirty="0"/>
              <a:t>Pretpostavlja se da se svi slažu sa sadržajem poslane poruke</a:t>
            </a:r>
          </a:p>
          <a:p>
            <a:pPr>
              <a:buFontTx/>
              <a:buChar char="-"/>
            </a:pPr>
            <a:r>
              <a:rPr lang="hr-BA" sz="2800" dirty="0"/>
              <a:t>Smatra se da je svaki postupak koji podržava većina opravdan</a:t>
            </a:r>
          </a:p>
          <a:p>
            <a:pPr>
              <a:buFontTx/>
              <a:buChar char="-"/>
            </a:pPr>
            <a:r>
              <a:rPr lang="hr-BA" sz="2800" dirty="0"/>
              <a:t>S pomoću njih pokušavamo na druge utjecati zaobilazno  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587819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0A168F2-9906-4D8A-96D8-8D0AB6E2D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/>
              <a:t>Bezlične poruke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540A900-5F12-4DA0-B80D-732BC2CC8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BA" sz="2800" dirty="0"/>
              <a:t>„ Trebalo bi” poruke ili bezlične omogućuju udaljavanje, potpuno isključivanje sebe i vlastite odgovornosti za sadržaj koji šaljemo</a:t>
            </a:r>
          </a:p>
          <a:p>
            <a:pPr>
              <a:buFontTx/>
              <a:buChar char="-"/>
            </a:pPr>
            <a:r>
              <a:rPr lang="hr-BA" sz="2800" dirty="0"/>
              <a:t>Govore o događaju u kojemu je očito da postoji izvršitelj, ali ga iz poruke nije moguće odrediti</a:t>
            </a:r>
          </a:p>
          <a:p>
            <a:pPr>
              <a:buFontTx/>
              <a:buChar char="-"/>
            </a:pPr>
            <a:r>
              <a:rPr lang="hr-BA" sz="2800" dirty="0"/>
              <a:t>Izvršitelj nije imenovan</a:t>
            </a:r>
          </a:p>
          <a:p>
            <a:pPr>
              <a:buFontTx/>
              <a:buChar char="-"/>
            </a:pPr>
            <a:r>
              <a:rPr lang="hr-BA" sz="2800" dirty="0"/>
              <a:t>Nikog ne obvezuju i ne potiču suradnju</a:t>
            </a:r>
          </a:p>
          <a:p>
            <a:pPr>
              <a:buFontTx/>
              <a:buChar char="-"/>
            </a:pPr>
            <a:r>
              <a:rPr lang="hr-BA" sz="2800" dirty="0"/>
              <a:t>Onemogućuju uspješan razgovor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160868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5D69048-81D2-469C-9CAB-3170ECF38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/>
              <a:t>Jednosmjerna i dvosmjerna komunikacija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C326174-BA40-498A-87CF-86CB273FF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BA" sz="2800" dirty="0"/>
              <a:t>Kružni proces slanja i primanja poruka</a:t>
            </a:r>
            <a:endParaRPr lang="hr-HR" sz="28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BC996AE-6DD8-4702-B394-5A950E836E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7545" y="2474156"/>
            <a:ext cx="5756910" cy="322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20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zvršno">
  <a:themeElements>
    <a:clrScheme name="Izvršn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Izvršn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zvrš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460</Words>
  <Application>Microsoft Office PowerPoint</Application>
  <PresentationFormat>Široki zaslon</PresentationFormat>
  <Paragraphs>59</Paragraphs>
  <Slides>18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23" baseType="lpstr">
      <vt:lpstr>Arial</vt:lpstr>
      <vt:lpstr>Century Gothic</vt:lpstr>
      <vt:lpstr>Courier New</vt:lpstr>
      <vt:lpstr>Palatino Linotype</vt:lpstr>
      <vt:lpstr>Izvršno</vt:lpstr>
      <vt:lpstr> Škola za medicinske sestre Vinogradska Profesionalna komunikacija u sestrinstvu „JA”, „TI”, „MI” poruke Bezlične poruke Jednosmjerna i dvosmjerna komunikacija</vt:lpstr>
      <vt:lpstr>JA-TI-MI poruke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Bezlične poruke</vt:lpstr>
      <vt:lpstr>Jednosmjerna i dvosmjerna komunikacija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Škola za medicinske sestre Vinogradska Profesionalna komunikacija u sestrinstvu „JA”, „TI”, „MI” poruke Bezlične poruke Jednosmjerna i dvosmjerna komunikacija</dc:title>
  <dc:creator>marko-ivan.major@skole.hr</dc:creator>
  <cp:lastModifiedBy>marko-ivan.major@skole.hr</cp:lastModifiedBy>
  <cp:revision>14</cp:revision>
  <dcterms:created xsi:type="dcterms:W3CDTF">2020-05-25T10:17:20Z</dcterms:created>
  <dcterms:modified xsi:type="dcterms:W3CDTF">2020-05-25T15:46:16Z</dcterms:modified>
</cp:coreProperties>
</file>