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7" r:id="rId3"/>
    <p:sldId id="268" r:id="rId4"/>
    <p:sldId id="275" r:id="rId5"/>
    <p:sldId id="263" r:id="rId6"/>
    <p:sldId id="264" r:id="rId7"/>
    <p:sldId id="258" r:id="rId8"/>
    <p:sldId id="259" r:id="rId9"/>
    <p:sldId id="276" r:id="rId10"/>
    <p:sldId id="260" r:id="rId11"/>
    <p:sldId id="273" r:id="rId12"/>
    <p:sldId id="277" r:id="rId13"/>
    <p:sldId id="261" r:id="rId14"/>
    <p:sldId id="269" r:id="rId15"/>
    <p:sldId id="270" r:id="rId16"/>
    <p:sldId id="271" r:id="rId17"/>
    <p:sldId id="272" r:id="rId18"/>
    <p:sldId id="262" r:id="rId19"/>
    <p:sldId id="274"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hr-HR"/>
              <a:t>Uredite stil naslova matrice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endParaRPr lang="en-US" dirty="0"/>
          </a:p>
        </p:txBody>
      </p:sp>
      <p:sp>
        <p:nvSpPr>
          <p:cNvPr id="7" name="Date Placeholder 6"/>
          <p:cNvSpPr>
            <a:spLocks noGrp="1"/>
          </p:cNvSpPr>
          <p:nvPr>
            <p:ph type="dt" sz="half" idx="10"/>
          </p:nvPr>
        </p:nvSpPr>
        <p:spPr/>
        <p:txBody>
          <a:bodyPr/>
          <a:lstStyle/>
          <a:p>
            <a:fld id="{8865B810-FF93-4B41-BA2E-C82668F24742}" type="datetimeFigureOut">
              <a:rPr lang="hr-HR" smtClean="0"/>
              <a:t>25.5.2020.</a:t>
            </a:fld>
            <a:endParaRPr lang="hr-HR"/>
          </a:p>
        </p:txBody>
      </p:sp>
      <p:sp>
        <p:nvSpPr>
          <p:cNvPr id="8" name="Slide Number Placeholder 7"/>
          <p:cNvSpPr>
            <a:spLocks noGrp="1"/>
          </p:cNvSpPr>
          <p:nvPr>
            <p:ph type="sldNum" sz="quarter" idx="11"/>
          </p:nvPr>
        </p:nvSpPr>
        <p:spPr/>
        <p:txBody>
          <a:bodyPr/>
          <a:lstStyle/>
          <a:p>
            <a:fld id="{461BD2D3-A8B1-4124-BDFF-63D6BF02BBEB}"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8865B810-FF93-4B41-BA2E-C82668F24742}" type="datetimeFigureOut">
              <a:rPr lang="hr-HR" smtClean="0"/>
              <a:t>25.5.2020.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61BD2D3-A8B1-4124-BDFF-63D6BF02BBEB}"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hr-HR"/>
              <a:t>Uredite stil naslova matrice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65B810-FF93-4B41-BA2E-C82668F24742}" type="datetimeFigureOut">
              <a:rPr lang="hr-HR" smtClean="0"/>
              <a:t>25.5.2020.</a:t>
            </a:fld>
            <a:endParaRPr lang="hr-H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hr-H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61BD2D3-A8B1-4124-BDFF-63D6BF02BBEB}" type="slidenum">
              <a:rPr lang="hr-HR" smtClean="0"/>
              <a:t>‹#›</a:t>
            </a:fld>
            <a:endParaRPr lang="hr-H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685800"/>
            <a:ext cx="10363200" cy="4267200"/>
          </a:xfrm>
        </p:spPr>
        <p:txBody>
          <a:bodyPr/>
          <a:lstStyle/>
          <a:p>
            <a:br>
              <a:rPr lang="hr-HR" sz="6000" dirty="0"/>
            </a:br>
            <a:r>
              <a:rPr lang="hr-HR" sz="4000" dirty="0"/>
              <a:t>Škola za medicinske sestre Vinogradska</a:t>
            </a:r>
            <a:br>
              <a:rPr lang="hr-HR" sz="6000" dirty="0"/>
            </a:br>
            <a:r>
              <a:rPr lang="hr-HR" sz="6000" dirty="0"/>
              <a:t>Profesionalna komunikacija u sestrinstvu</a:t>
            </a:r>
            <a:br>
              <a:rPr lang="hr-HR" dirty="0"/>
            </a:br>
            <a:r>
              <a:rPr lang="hr-HR" dirty="0">
                <a:solidFill>
                  <a:srgbClr val="FF0000"/>
                </a:solidFill>
              </a:rPr>
              <a:t>Empatija</a:t>
            </a:r>
          </a:p>
        </p:txBody>
      </p:sp>
      <p:sp>
        <p:nvSpPr>
          <p:cNvPr id="3" name="Podnaslov 2"/>
          <p:cNvSpPr>
            <a:spLocks noGrp="1"/>
          </p:cNvSpPr>
          <p:nvPr>
            <p:ph type="subTitle" idx="1"/>
          </p:nvPr>
        </p:nvSpPr>
        <p:spPr/>
        <p:txBody>
          <a:bodyPr/>
          <a:lstStyle/>
          <a:p>
            <a:r>
              <a:rPr lang="hr-HR" dirty="0"/>
              <a:t>Gordana Major</a:t>
            </a:r>
          </a:p>
        </p:txBody>
      </p:sp>
    </p:spTree>
    <p:extLst>
      <p:ext uri="{BB962C8B-B14F-4D97-AF65-F5344CB8AC3E}">
        <p14:creationId xmlns:p14="http://schemas.microsoft.com/office/powerpoint/2010/main" val="111226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normAutofit/>
          </a:bodyPr>
          <a:lstStyle/>
          <a:p>
            <a:pPr marL="0" indent="0">
              <a:buNone/>
            </a:pPr>
            <a:r>
              <a:rPr lang="hr-HR" sz="2800" b="1" dirty="0">
                <a:solidFill>
                  <a:srgbClr val="FF0000"/>
                </a:solidFill>
              </a:rPr>
              <a:t>NE:</a:t>
            </a:r>
          </a:p>
          <a:p>
            <a:pPr marL="0" indent="0">
              <a:buNone/>
            </a:pPr>
            <a:r>
              <a:rPr lang="hr-HR" sz="2800" b="1" dirty="0"/>
              <a:t>Davati savjete</a:t>
            </a:r>
            <a:r>
              <a:rPr lang="hr-HR" sz="2800" dirty="0"/>
              <a:t>: </a:t>
            </a:r>
          </a:p>
          <a:p>
            <a:pPr marL="0" indent="0">
              <a:buNone/>
            </a:pPr>
            <a:r>
              <a:rPr lang="hr-HR" sz="2800" i="1" dirty="0"/>
              <a:t>Možda da probaš….. Mislim da trebaš……</a:t>
            </a:r>
          </a:p>
          <a:p>
            <a:pPr marL="0" indent="0">
              <a:buNone/>
            </a:pPr>
            <a:r>
              <a:rPr lang="hr-HR" sz="2800" b="1" dirty="0"/>
              <a:t>Nadigravanje</a:t>
            </a:r>
            <a:r>
              <a:rPr lang="hr-HR" sz="2800" dirty="0"/>
              <a:t>:</a:t>
            </a:r>
          </a:p>
          <a:p>
            <a:pPr marL="0" indent="0">
              <a:buNone/>
            </a:pPr>
            <a:r>
              <a:rPr lang="hr-HR" sz="2800" i="1" dirty="0"/>
              <a:t>Ma to je ništa kako je bilo meni</a:t>
            </a:r>
          </a:p>
        </p:txBody>
      </p:sp>
      <p:pic>
        <p:nvPicPr>
          <p:cNvPr id="4" name="Slika 3">
            <a:extLst>
              <a:ext uri="{FF2B5EF4-FFF2-40B4-BE49-F238E27FC236}">
                <a16:creationId xmlns:a16="http://schemas.microsoft.com/office/drawing/2014/main" id="{6510F628-A18E-4E4B-8CE4-225412CFBC43}"/>
              </a:ext>
            </a:extLst>
          </p:cNvPr>
          <p:cNvPicPr>
            <a:picLocks noChangeAspect="1"/>
          </p:cNvPicPr>
          <p:nvPr/>
        </p:nvPicPr>
        <p:blipFill>
          <a:blip r:embed="rId2"/>
          <a:stretch>
            <a:fillRect/>
          </a:stretch>
        </p:blipFill>
        <p:spPr>
          <a:xfrm>
            <a:off x="7318497" y="1897411"/>
            <a:ext cx="4076334" cy="2712615"/>
          </a:xfrm>
          <a:prstGeom prst="rect">
            <a:avLst/>
          </a:prstGeom>
        </p:spPr>
      </p:pic>
    </p:spTree>
    <p:extLst>
      <p:ext uri="{BB962C8B-B14F-4D97-AF65-F5344CB8AC3E}">
        <p14:creationId xmlns:p14="http://schemas.microsoft.com/office/powerpoint/2010/main" val="125101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nodePh="1">
                                  <p:stCondLst>
                                    <p:cond delay="0"/>
                                  </p:stCondLst>
                                  <p:endCondLst>
                                    <p:cond evt="begin" delay="0">
                                      <p:tn val="38"/>
                                    </p:cond>
                                  </p:end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9A99ED-6767-421D-AF7B-8DD247FAE4EC}"/>
              </a:ext>
            </a:extLst>
          </p:cNvPr>
          <p:cNvSpPr>
            <a:spLocks noGrp="1"/>
          </p:cNvSpPr>
          <p:nvPr>
            <p:ph type="title"/>
          </p:nvPr>
        </p:nvSpPr>
        <p:spPr/>
        <p:txBody>
          <a:bodyPr/>
          <a:lstStyle/>
          <a:p>
            <a:endParaRPr lang="hr-HR"/>
          </a:p>
        </p:txBody>
      </p:sp>
      <p:sp>
        <p:nvSpPr>
          <p:cNvPr id="6" name="Rezervirano mjesto sadržaja 5">
            <a:extLst>
              <a:ext uri="{FF2B5EF4-FFF2-40B4-BE49-F238E27FC236}">
                <a16:creationId xmlns:a16="http://schemas.microsoft.com/office/drawing/2014/main" id="{893F7049-B5EC-41DD-A49A-5EF11A7E9057}"/>
              </a:ext>
            </a:extLst>
          </p:cNvPr>
          <p:cNvSpPr>
            <a:spLocks noGrp="1"/>
          </p:cNvSpPr>
          <p:nvPr>
            <p:ph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800" b="1"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Zataškavanje</a:t>
            </a: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800" b="0" i="1" u="none" strike="noStrike" kern="1200" cap="none" spc="0" normalizeH="0" baseline="0" noProof="0" dirty="0">
                <a:ln>
                  <a:noFill/>
                </a:ln>
                <a:solidFill>
                  <a:prstClr val="black">
                    <a:lumMod val="50000"/>
                    <a:lumOff val="50000"/>
                  </a:prstClr>
                </a:solidFill>
                <a:effectLst/>
                <a:uLnTx/>
                <a:uFillTx/>
                <a:latin typeface="Century Gothic"/>
                <a:ea typeface="+mn-ea"/>
                <a:cs typeface="+mn-cs"/>
              </a:rPr>
              <a:t>Ma nije strašno…</a:t>
            </a:r>
          </a:p>
          <a:p>
            <a:pPr marL="0" indent="0">
              <a:buNone/>
            </a:pPr>
            <a:endParaRPr lang="hr-HR" dirty="0"/>
          </a:p>
        </p:txBody>
      </p:sp>
      <p:pic>
        <p:nvPicPr>
          <p:cNvPr id="7" name="Slika 6">
            <a:extLst>
              <a:ext uri="{FF2B5EF4-FFF2-40B4-BE49-F238E27FC236}">
                <a16:creationId xmlns:a16="http://schemas.microsoft.com/office/drawing/2014/main" id="{FBBFFF36-B2E8-4432-9437-3E3C3548399B}"/>
              </a:ext>
            </a:extLst>
          </p:cNvPr>
          <p:cNvPicPr>
            <a:picLocks noChangeAspect="1"/>
          </p:cNvPicPr>
          <p:nvPr/>
        </p:nvPicPr>
        <p:blipFill>
          <a:blip r:embed="rId2"/>
          <a:stretch>
            <a:fillRect/>
          </a:stretch>
        </p:blipFill>
        <p:spPr>
          <a:xfrm>
            <a:off x="5072550" y="1190012"/>
            <a:ext cx="4577886" cy="5346340"/>
          </a:xfrm>
          <a:prstGeom prst="rect">
            <a:avLst/>
          </a:prstGeom>
        </p:spPr>
      </p:pic>
    </p:spTree>
    <p:extLst>
      <p:ext uri="{BB962C8B-B14F-4D97-AF65-F5344CB8AC3E}">
        <p14:creationId xmlns:p14="http://schemas.microsoft.com/office/powerpoint/2010/main" val="195385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17BCEB-6A8C-4F65-819C-93F75EADBE9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4BEB6935-8C3B-45FF-B83D-B910A31417AA}"/>
              </a:ext>
            </a:extLst>
          </p:cNvPr>
          <p:cNvSpPr>
            <a:spLocks noGrp="1"/>
          </p:cNvSpPr>
          <p:nvPr>
            <p:ph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800" b="1"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Sažalijevanje</a:t>
            </a: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800" b="0" i="1" u="none" strike="noStrike" kern="1200" cap="none" spc="0" normalizeH="0" baseline="0" noProof="0" dirty="0">
                <a:ln>
                  <a:noFill/>
                </a:ln>
                <a:solidFill>
                  <a:prstClr val="black">
                    <a:lumMod val="50000"/>
                    <a:lumOff val="50000"/>
                  </a:prstClr>
                </a:solidFill>
                <a:effectLst/>
                <a:uLnTx/>
                <a:uFillTx/>
                <a:latin typeface="Century Gothic"/>
                <a:ea typeface="+mn-ea"/>
                <a:cs typeface="+mn-cs"/>
              </a:rPr>
              <a:t>Jadna ti….</a:t>
            </a:r>
          </a:p>
          <a:p>
            <a:pPr marL="0" indent="0">
              <a:buNone/>
            </a:pPr>
            <a:endParaRPr lang="hr-HR" dirty="0"/>
          </a:p>
        </p:txBody>
      </p:sp>
      <p:pic>
        <p:nvPicPr>
          <p:cNvPr id="4" name="Slika 3">
            <a:extLst>
              <a:ext uri="{FF2B5EF4-FFF2-40B4-BE49-F238E27FC236}">
                <a16:creationId xmlns:a16="http://schemas.microsoft.com/office/drawing/2014/main" id="{17CCFF2E-AEED-49EC-B7AE-125A960FDFE6}"/>
              </a:ext>
            </a:extLst>
          </p:cNvPr>
          <p:cNvPicPr>
            <a:picLocks noChangeAspect="1"/>
          </p:cNvPicPr>
          <p:nvPr/>
        </p:nvPicPr>
        <p:blipFill>
          <a:blip r:embed="rId2"/>
          <a:stretch>
            <a:fillRect/>
          </a:stretch>
        </p:blipFill>
        <p:spPr>
          <a:xfrm>
            <a:off x="4451567" y="2160491"/>
            <a:ext cx="4861245" cy="3405382"/>
          </a:xfrm>
          <a:prstGeom prst="rect">
            <a:avLst/>
          </a:prstGeom>
        </p:spPr>
      </p:pic>
    </p:spTree>
    <p:extLst>
      <p:ext uri="{BB962C8B-B14F-4D97-AF65-F5344CB8AC3E}">
        <p14:creationId xmlns:p14="http://schemas.microsoft.com/office/powerpoint/2010/main" val="122648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a:buNone/>
            </a:pPr>
            <a:r>
              <a:rPr lang="hr-HR" sz="2800" b="1" dirty="0">
                <a:solidFill>
                  <a:srgbClr val="FF0000"/>
                </a:solidFill>
              </a:rPr>
              <a:t>NE:</a:t>
            </a:r>
          </a:p>
          <a:p>
            <a:pPr marL="0" indent="0">
              <a:buNone/>
            </a:pPr>
            <a:r>
              <a:rPr lang="hr-HR" sz="2800" b="1" dirty="0"/>
              <a:t>Ispitivanje:</a:t>
            </a:r>
          </a:p>
          <a:p>
            <a:pPr marL="0" indent="0">
              <a:buNone/>
            </a:pPr>
            <a:r>
              <a:rPr lang="hr-HR" sz="2800" i="1" dirty="0"/>
              <a:t>Zašto to misliš…..</a:t>
            </a:r>
          </a:p>
          <a:p>
            <a:pPr marL="0" indent="0">
              <a:buNone/>
            </a:pPr>
            <a:r>
              <a:rPr lang="hr-HR" sz="2800" b="1" dirty="0"/>
              <a:t>Opravdavanje:</a:t>
            </a:r>
          </a:p>
          <a:p>
            <a:pPr marL="0" indent="0">
              <a:buNone/>
            </a:pPr>
            <a:r>
              <a:rPr lang="hr-HR" sz="2800" i="1" dirty="0"/>
              <a:t>Ma baš sam htjela doći do tebe….</a:t>
            </a:r>
          </a:p>
          <a:p>
            <a:pPr marL="0" indent="0">
              <a:buNone/>
            </a:pPr>
            <a:r>
              <a:rPr lang="hr-HR" sz="2800" b="1" dirty="0"/>
              <a:t>Ispravljanje:</a:t>
            </a:r>
          </a:p>
          <a:p>
            <a:pPr marL="0" indent="0">
              <a:buNone/>
            </a:pPr>
            <a:r>
              <a:rPr lang="hr-HR" sz="2800" i="1" dirty="0"/>
              <a:t>Ne, nije to tako….</a:t>
            </a:r>
          </a:p>
          <a:p>
            <a:pPr marL="0" indent="0">
              <a:buNone/>
            </a:pPr>
            <a:endParaRPr lang="hr-HR" dirty="0"/>
          </a:p>
        </p:txBody>
      </p:sp>
    </p:spTree>
    <p:extLst>
      <p:ext uri="{BB962C8B-B14F-4D97-AF65-F5344CB8AC3E}">
        <p14:creationId xmlns:p14="http://schemas.microsoft.com/office/powerpoint/2010/main" val="31771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8A68C6-F044-4646-A2B8-559E15A2598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C20DF4E-145F-4BC8-92AF-9EB2CC1EF2D0}"/>
              </a:ext>
            </a:extLst>
          </p:cNvPr>
          <p:cNvSpPr>
            <a:spLocks noGrp="1"/>
          </p:cNvSpPr>
          <p:nvPr>
            <p:ph idx="1"/>
          </p:nvPr>
        </p:nvSpPr>
        <p:spPr/>
        <p:txBody>
          <a:bodyPr>
            <a:normAutofit/>
          </a:bodyPr>
          <a:lstStyle/>
          <a:p>
            <a:r>
              <a:rPr lang="hr-BA" sz="2800" dirty="0"/>
              <a:t>Empatiju primjenjujemo uz aktivno slušanje- </a:t>
            </a:r>
            <a:r>
              <a:rPr lang="hr-BA" sz="2800" b="1" dirty="0"/>
              <a:t>empatično </a:t>
            </a:r>
            <a:r>
              <a:rPr lang="hr-BA" sz="2800" dirty="0"/>
              <a:t>s</a:t>
            </a:r>
            <a:r>
              <a:rPr lang="hr-BA" sz="2800" b="1" dirty="0"/>
              <a:t>lušanje</a:t>
            </a:r>
            <a:r>
              <a:rPr lang="hr-BA" sz="2800" dirty="0"/>
              <a:t>- primamo informacije i dajemo povratne informacije sugovorniku</a:t>
            </a:r>
          </a:p>
          <a:p>
            <a:r>
              <a:rPr lang="hr-BA" sz="2800" dirty="0"/>
              <a:t>Usklađenost verbalne i neverbalne komunikacije u iskazivanju razumijevanja i pozitivnih i negativnih emocionalnih stanja</a:t>
            </a:r>
            <a:endParaRPr lang="hr-HR" sz="2800" dirty="0"/>
          </a:p>
        </p:txBody>
      </p:sp>
    </p:spTree>
    <p:extLst>
      <p:ext uri="{BB962C8B-B14F-4D97-AF65-F5344CB8AC3E}">
        <p14:creationId xmlns:p14="http://schemas.microsoft.com/office/powerpoint/2010/main" val="268338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A81C95-9FE2-4048-8071-34D7722CBCB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43F38E13-A682-40D2-B87B-F1248DB24BA8}"/>
              </a:ext>
            </a:extLst>
          </p:cNvPr>
          <p:cNvSpPr>
            <a:spLocks noGrp="1"/>
          </p:cNvSpPr>
          <p:nvPr>
            <p:ph idx="1"/>
          </p:nvPr>
        </p:nvSpPr>
        <p:spPr/>
        <p:txBody>
          <a:bodyPr>
            <a:normAutofit/>
          </a:bodyPr>
          <a:lstStyle/>
          <a:p>
            <a:r>
              <a:rPr lang="hr-BA" sz="2800" dirty="0"/>
              <a:t>Jednostavnije je izraziti empatiju za osobe „društveno prihvatljivih” ponašanja</a:t>
            </a:r>
            <a:endParaRPr lang="hr-HR" sz="2800" dirty="0"/>
          </a:p>
        </p:txBody>
      </p:sp>
      <p:pic>
        <p:nvPicPr>
          <p:cNvPr id="4" name="Slika 3">
            <a:extLst>
              <a:ext uri="{FF2B5EF4-FFF2-40B4-BE49-F238E27FC236}">
                <a16:creationId xmlns:a16="http://schemas.microsoft.com/office/drawing/2014/main" id="{C86A3048-41FB-45BD-9404-367F952792C0}"/>
              </a:ext>
            </a:extLst>
          </p:cNvPr>
          <p:cNvPicPr>
            <a:picLocks noChangeAspect="1"/>
          </p:cNvPicPr>
          <p:nvPr/>
        </p:nvPicPr>
        <p:blipFill>
          <a:blip r:embed="rId2"/>
          <a:stretch>
            <a:fillRect/>
          </a:stretch>
        </p:blipFill>
        <p:spPr>
          <a:xfrm>
            <a:off x="5733829" y="2866732"/>
            <a:ext cx="3955178" cy="2714624"/>
          </a:xfrm>
          <a:prstGeom prst="rect">
            <a:avLst/>
          </a:prstGeom>
        </p:spPr>
      </p:pic>
    </p:spTree>
    <p:extLst>
      <p:ext uri="{BB962C8B-B14F-4D97-AF65-F5344CB8AC3E}">
        <p14:creationId xmlns:p14="http://schemas.microsoft.com/office/powerpoint/2010/main" val="293593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83D57C-E124-4343-A56B-A3002413BD3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0F726FD4-169E-46E5-85ED-27AC7B01CF80}"/>
              </a:ext>
            </a:extLst>
          </p:cNvPr>
          <p:cNvSpPr>
            <a:spLocks noGrp="1"/>
          </p:cNvSpPr>
          <p:nvPr>
            <p:ph idx="1"/>
          </p:nvPr>
        </p:nvSpPr>
        <p:spPr/>
        <p:txBody>
          <a:bodyPr>
            <a:normAutofit/>
          </a:bodyPr>
          <a:lstStyle/>
          <a:p>
            <a:r>
              <a:rPr lang="hr-BA" sz="2800" dirty="0"/>
              <a:t>Stalnim usavršavanjem komunikacijskih i socijalnih vještina medicinska sestra će moći iskazati empatiju osobama koje imaju uvjerenja drukčija  od njezinih</a:t>
            </a:r>
            <a:endParaRPr lang="hr-HR" sz="2800" dirty="0"/>
          </a:p>
        </p:txBody>
      </p:sp>
    </p:spTree>
    <p:extLst>
      <p:ext uri="{BB962C8B-B14F-4D97-AF65-F5344CB8AC3E}">
        <p14:creationId xmlns:p14="http://schemas.microsoft.com/office/powerpoint/2010/main" val="324870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8D4047-5BC8-4FDB-BD86-870CDEAC9AE9}"/>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6F67728-F066-4D22-8BBB-4FECFD82A6D8}"/>
              </a:ext>
            </a:extLst>
          </p:cNvPr>
          <p:cNvSpPr>
            <a:spLocks noGrp="1"/>
          </p:cNvSpPr>
          <p:nvPr>
            <p:ph idx="1"/>
          </p:nvPr>
        </p:nvSpPr>
        <p:spPr/>
        <p:txBody>
          <a:bodyPr>
            <a:normAutofit/>
          </a:bodyPr>
          <a:lstStyle/>
          <a:p>
            <a:r>
              <a:rPr lang="hr-BA" sz="2800" i="1" dirty="0"/>
              <a:t>Ako otkrića o emocijama i zdravlju nešto znače, onda je to svakako činjenica da zdravstvena njega koja zanemaruje osjećaje pacijenta dok se bori protiv kronične ili teške akutne bolesti više nije dovoljna. Suosjećanje nije tek držanje za ruku. Riječ je o kvalitetnoj njezi.</a:t>
            </a:r>
          </a:p>
          <a:p>
            <a:endParaRPr lang="hr-BA" sz="2800" i="1" dirty="0"/>
          </a:p>
          <a:p>
            <a:pPr marL="0" indent="0">
              <a:buNone/>
            </a:pPr>
            <a:r>
              <a:rPr lang="hr-BA" sz="2800" dirty="0"/>
              <a:t>(Daniel </a:t>
            </a:r>
            <a:r>
              <a:rPr lang="hr-BA" sz="2800" dirty="0" err="1"/>
              <a:t>Goleman</a:t>
            </a:r>
            <a:r>
              <a:rPr lang="hr-BA" sz="2800" dirty="0"/>
              <a:t>)</a:t>
            </a:r>
            <a:endParaRPr lang="hr-HR" sz="2800" dirty="0"/>
          </a:p>
        </p:txBody>
      </p:sp>
    </p:spTree>
    <p:extLst>
      <p:ext uri="{BB962C8B-B14F-4D97-AF65-F5344CB8AC3E}">
        <p14:creationId xmlns:p14="http://schemas.microsoft.com/office/powerpoint/2010/main" val="240704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5164" y="1902766"/>
            <a:ext cx="4617864" cy="345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19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8EDE60-D175-477C-8FFC-A762B08E4D23}"/>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43D8696B-06E8-49B1-A9DA-1064CF0FA981}"/>
              </a:ext>
            </a:extLst>
          </p:cNvPr>
          <p:cNvPicPr>
            <a:picLocks noGrp="1" noChangeAspect="1"/>
          </p:cNvPicPr>
          <p:nvPr>
            <p:ph idx="1"/>
          </p:nvPr>
        </p:nvPicPr>
        <p:blipFill>
          <a:blip r:embed="rId2"/>
          <a:stretch>
            <a:fillRect/>
          </a:stretch>
        </p:blipFill>
        <p:spPr>
          <a:xfrm>
            <a:off x="3393528" y="866233"/>
            <a:ext cx="5404944" cy="5404944"/>
          </a:xfrm>
          <a:prstGeom prst="rect">
            <a:avLst/>
          </a:prstGeom>
        </p:spPr>
      </p:pic>
    </p:spTree>
    <p:extLst>
      <p:ext uri="{BB962C8B-B14F-4D97-AF65-F5344CB8AC3E}">
        <p14:creationId xmlns:p14="http://schemas.microsoft.com/office/powerpoint/2010/main" val="297165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EMPATIJA</a:t>
            </a:r>
          </a:p>
        </p:txBody>
      </p:sp>
      <p:sp>
        <p:nvSpPr>
          <p:cNvPr id="3" name="Rezervirano mjesto sadržaja 2"/>
          <p:cNvSpPr>
            <a:spLocks noGrp="1"/>
          </p:cNvSpPr>
          <p:nvPr>
            <p:ph idx="1"/>
          </p:nvPr>
        </p:nvSpPr>
        <p:spPr/>
        <p:txBody>
          <a:bodyPr>
            <a:normAutofit/>
          </a:bodyPr>
          <a:lstStyle/>
          <a:p>
            <a:r>
              <a:rPr lang="hr-HR" sz="2800" dirty="0"/>
              <a:t>Sposobnost razumijevanja osjećaja, želja, ideja i ponašanja druge osobe uz istodobnu mogućnost da to razumijevanje i pokazujemo</a:t>
            </a:r>
          </a:p>
        </p:txBody>
      </p:sp>
      <p:pic>
        <p:nvPicPr>
          <p:cNvPr id="4" name="Slika 3">
            <a:extLst>
              <a:ext uri="{FF2B5EF4-FFF2-40B4-BE49-F238E27FC236}">
                <a16:creationId xmlns:a16="http://schemas.microsoft.com/office/drawing/2014/main" id="{B658DEB2-E4BB-4BD7-9B73-9286FD7BAB25}"/>
              </a:ext>
            </a:extLst>
          </p:cNvPr>
          <p:cNvPicPr>
            <a:picLocks noChangeAspect="1"/>
          </p:cNvPicPr>
          <p:nvPr/>
        </p:nvPicPr>
        <p:blipFill>
          <a:blip r:embed="rId2"/>
          <a:stretch>
            <a:fillRect/>
          </a:stretch>
        </p:blipFill>
        <p:spPr>
          <a:xfrm>
            <a:off x="3386058" y="3179298"/>
            <a:ext cx="5443149" cy="3237564"/>
          </a:xfrm>
          <a:prstGeom prst="rect">
            <a:avLst/>
          </a:prstGeom>
        </p:spPr>
      </p:pic>
    </p:spTree>
    <p:extLst>
      <p:ext uri="{BB962C8B-B14F-4D97-AF65-F5344CB8AC3E}">
        <p14:creationId xmlns:p14="http://schemas.microsoft.com/office/powerpoint/2010/main" val="55335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5F5E01-5D96-4803-BC70-0582350ECC5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083EF26-A082-4E57-85EA-D8FC80505030}"/>
              </a:ext>
            </a:extLst>
          </p:cNvPr>
          <p:cNvSpPr>
            <a:spLocks noGrp="1"/>
          </p:cNvSpPr>
          <p:nvPr>
            <p:ph idx="1"/>
          </p:nvPr>
        </p:nvSpPr>
        <p:spPr/>
        <p:txBody>
          <a:bodyPr>
            <a:normAutofit/>
          </a:bodyPr>
          <a:lstStyle/>
          <a:p>
            <a:r>
              <a:rPr lang="hr-BA" sz="2800" dirty="0"/>
              <a:t>Empatija podrazumijeva iskreno zanimanje za drugu stranu  i pomaže nam u razumijevanju druge strane, njezinih interesa, potreba, osjećaja i stajališta, bez obzira na to kako tu drugu stranu doživljavamo </a:t>
            </a:r>
            <a:endParaRPr lang="hr-HR" sz="2800" dirty="0"/>
          </a:p>
        </p:txBody>
      </p:sp>
      <p:pic>
        <p:nvPicPr>
          <p:cNvPr id="4" name="Slika 3">
            <a:extLst>
              <a:ext uri="{FF2B5EF4-FFF2-40B4-BE49-F238E27FC236}">
                <a16:creationId xmlns:a16="http://schemas.microsoft.com/office/drawing/2014/main" id="{24D0F96F-DFF6-40A5-8F4B-1286EA410DB0}"/>
              </a:ext>
            </a:extLst>
          </p:cNvPr>
          <p:cNvPicPr>
            <a:picLocks noChangeAspect="1"/>
          </p:cNvPicPr>
          <p:nvPr/>
        </p:nvPicPr>
        <p:blipFill>
          <a:blip r:embed="rId2"/>
          <a:stretch>
            <a:fillRect/>
          </a:stretch>
        </p:blipFill>
        <p:spPr>
          <a:xfrm>
            <a:off x="3517361" y="3429000"/>
            <a:ext cx="5457825" cy="2798439"/>
          </a:xfrm>
          <a:prstGeom prst="rect">
            <a:avLst/>
          </a:prstGeom>
        </p:spPr>
      </p:pic>
    </p:spTree>
    <p:extLst>
      <p:ext uri="{BB962C8B-B14F-4D97-AF65-F5344CB8AC3E}">
        <p14:creationId xmlns:p14="http://schemas.microsoft.com/office/powerpoint/2010/main" val="249008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E7DE16-BB1A-4F92-B0A8-7DEFD931C15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A551994-CEEB-44DF-A4DE-1A2F810F4212}"/>
              </a:ext>
            </a:extLst>
          </p:cNvPr>
          <p:cNvSpPr>
            <a:spLocks noGrp="1"/>
          </p:cNvSpPr>
          <p:nvPr>
            <p:ph idx="1"/>
          </p:nvPr>
        </p:nvSpPr>
        <p:spPr/>
        <p:txBody>
          <a:bodyPr>
            <a:normAutofit/>
          </a:bodyPr>
          <a:lstStyle/>
          <a:p>
            <a:r>
              <a:rPr lang="hr-BA" sz="2800" dirty="0"/>
              <a:t>Komuniciranje s razumijevanjem koje se temelji na želji da se emocionalno i intelektualno razumijemo, a ne nužno i slažemo s drugom osobom</a:t>
            </a:r>
            <a:endParaRPr lang="hr-HR" sz="2800" dirty="0"/>
          </a:p>
        </p:txBody>
      </p:sp>
      <p:pic>
        <p:nvPicPr>
          <p:cNvPr id="7" name="Slika 6">
            <a:extLst>
              <a:ext uri="{FF2B5EF4-FFF2-40B4-BE49-F238E27FC236}">
                <a16:creationId xmlns:a16="http://schemas.microsoft.com/office/drawing/2014/main" id="{818B4248-1448-4CCC-A01C-678ABF540FEA}"/>
              </a:ext>
            </a:extLst>
          </p:cNvPr>
          <p:cNvPicPr>
            <a:picLocks noChangeAspect="1"/>
          </p:cNvPicPr>
          <p:nvPr/>
        </p:nvPicPr>
        <p:blipFill>
          <a:blip r:embed="rId2"/>
          <a:stretch>
            <a:fillRect/>
          </a:stretch>
        </p:blipFill>
        <p:spPr>
          <a:xfrm>
            <a:off x="3712295" y="3184031"/>
            <a:ext cx="5276960" cy="2964981"/>
          </a:xfrm>
          <a:prstGeom prst="rect">
            <a:avLst/>
          </a:prstGeom>
        </p:spPr>
      </p:pic>
    </p:spTree>
    <p:extLst>
      <p:ext uri="{BB962C8B-B14F-4D97-AF65-F5344CB8AC3E}">
        <p14:creationId xmlns:p14="http://schemas.microsoft.com/office/powerpoint/2010/main" val="192827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BF3E95-3DB0-4D1D-AF24-E15AE9065F0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FC64E02E-2204-447A-B96D-9C1EFD631387}"/>
              </a:ext>
            </a:extLst>
          </p:cNvPr>
          <p:cNvSpPr>
            <a:spLocks noGrp="1"/>
          </p:cNvSpPr>
          <p:nvPr>
            <p:ph idx="1"/>
          </p:nvPr>
        </p:nvSpPr>
        <p:spPr/>
        <p:txBody>
          <a:bodyPr/>
          <a:lstStyle/>
          <a:p>
            <a:r>
              <a:rPr lang="hr-HR" sz="2800" dirty="0"/>
              <a:t>Ne postoji potreba za prosuđivanjem, ocjenjivanjem, dijeljenjem savjeta i identifikacijom</a:t>
            </a:r>
          </a:p>
          <a:p>
            <a:pPr marL="0" indent="0">
              <a:buNone/>
            </a:pPr>
            <a:endParaRPr lang="hr-HR" dirty="0"/>
          </a:p>
          <a:p>
            <a:pPr marL="0" indent="0">
              <a:buNone/>
            </a:pPr>
            <a:endParaRPr lang="hr-HR" dirty="0"/>
          </a:p>
        </p:txBody>
      </p:sp>
      <p:pic>
        <p:nvPicPr>
          <p:cNvPr id="4" name="Slika 3">
            <a:extLst>
              <a:ext uri="{FF2B5EF4-FFF2-40B4-BE49-F238E27FC236}">
                <a16:creationId xmlns:a16="http://schemas.microsoft.com/office/drawing/2014/main" id="{0C25FDEB-061E-4BDB-82D7-43D1247DF1F8}"/>
              </a:ext>
            </a:extLst>
          </p:cNvPr>
          <p:cNvPicPr>
            <a:picLocks noChangeAspect="1"/>
          </p:cNvPicPr>
          <p:nvPr/>
        </p:nvPicPr>
        <p:blipFill>
          <a:blip r:embed="rId2"/>
          <a:stretch>
            <a:fillRect/>
          </a:stretch>
        </p:blipFill>
        <p:spPr>
          <a:xfrm>
            <a:off x="4023063" y="2564069"/>
            <a:ext cx="4731193" cy="3562095"/>
          </a:xfrm>
          <a:prstGeom prst="rect">
            <a:avLst/>
          </a:prstGeom>
        </p:spPr>
      </p:pic>
    </p:spTree>
    <p:extLst>
      <p:ext uri="{BB962C8B-B14F-4D97-AF65-F5344CB8AC3E}">
        <p14:creationId xmlns:p14="http://schemas.microsoft.com/office/powerpoint/2010/main" val="168722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43AB23-80AD-4E12-AD5C-AC482B08878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FB272A4-3C92-45D4-99EC-92518628C8E5}"/>
              </a:ext>
            </a:extLst>
          </p:cNvPr>
          <p:cNvSpPr>
            <a:spLocks noGrp="1"/>
          </p:cNvSpPr>
          <p:nvPr>
            <p:ph idx="1"/>
          </p:nvPr>
        </p:nvSpPr>
        <p:spPr/>
        <p:txBody>
          <a:bodyPr>
            <a:normAutofit/>
          </a:bodyPr>
          <a:lstStyle/>
          <a:p>
            <a:r>
              <a:rPr lang="hr-BA" sz="2800" dirty="0"/>
              <a:t>Medicinska sestra u svakodnevnom radu treba empatiju</a:t>
            </a:r>
            <a:endParaRPr lang="hr-HR" sz="2800" dirty="0"/>
          </a:p>
        </p:txBody>
      </p:sp>
      <p:pic>
        <p:nvPicPr>
          <p:cNvPr id="6" name="Slika 5">
            <a:extLst>
              <a:ext uri="{FF2B5EF4-FFF2-40B4-BE49-F238E27FC236}">
                <a16:creationId xmlns:a16="http://schemas.microsoft.com/office/drawing/2014/main" id="{9F3D920C-86E8-4F2C-964E-E69074A23E3D}"/>
              </a:ext>
            </a:extLst>
          </p:cNvPr>
          <p:cNvPicPr>
            <a:picLocks noChangeAspect="1"/>
          </p:cNvPicPr>
          <p:nvPr/>
        </p:nvPicPr>
        <p:blipFill>
          <a:blip r:embed="rId2"/>
          <a:stretch>
            <a:fillRect/>
          </a:stretch>
        </p:blipFill>
        <p:spPr>
          <a:xfrm>
            <a:off x="2754169" y="2555739"/>
            <a:ext cx="6683661" cy="3570425"/>
          </a:xfrm>
          <a:prstGeom prst="rect">
            <a:avLst/>
          </a:prstGeom>
        </p:spPr>
      </p:pic>
    </p:spTree>
    <p:extLst>
      <p:ext uri="{BB962C8B-B14F-4D97-AF65-F5344CB8AC3E}">
        <p14:creationId xmlns:p14="http://schemas.microsoft.com/office/powerpoint/2010/main" val="168738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6080" y="1772817"/>
            <a:ext cx="3168352" cy="219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2924944"/>
            <a:ext cx="5070574" cy="253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74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a:buNone/>
            </a:pPr>
            <a:r>
              <a:rPr lang="hr-HR" sz="2800" b="1" dirty="0"/>
              <a:t>Dobrobit empatije za osobu koja je primjenjuje:</a:t>
            </a:r>
          </a:p>
          <a:p>
            <a:pPr marL="0" indent="0">
              <a:buNone/>
            </a:pPr>
            <a:endParaRPr lang="hr-HR" sz="2800" dirty="0"/>
          </a:p>
          <a:p>
            <a:r>
              <a:rPr lang="hr-HR" sz="2800" dirty="0"/>
              <a:t>Osjetljiva za mišljenje i osjećaje drugih osoba</a:t>
            </a:r>
          </a:p>
          <a:p>
            <a:r>
              <a:rPr lang="hr-HR" sz="2800" dirty="0"/>
              <a:t>Sposobna razumjeti poziciju druge osobe</a:t>
            </a:r>
          </a:p>
          <a:p>
            <a:pPr marL="0" indent="0">
              <a:buNone/>
            </a:pPr>
            <a:endParaRPr lang="hr-HR" dirty="0"/>
          </a:p>
        </p:txBody>
      </p:sp>
      <p:pic>
        <p:nvPicPr>
          <p:cNvPr id="4" name="Slika 3">
            <a:extLst>
              <a:ext uri="{FF2B5EF4-FFF2-40B4-BE49-F238E27FC236}">
                <a16:creationId xmlns:a16="http://schemas.microsoft.com/office/drawing/2014/main" id="{8CB453B4-D1F8-4884-9B89-64FF29D305C2}"/>
              </a:ext>
            </a:extLst>
          </p:cNvPr>
          <p:cNvPicPr>
            <a:picLocks noChangeAspect="1"/>
          </p:cNvPicPr>
          <p:nvPr/>
        </p:nvPicPr>
        <p:blipFill>
          <a:blip r:embed="rId2"/>
          <a:stretch>
            <a:fillRect/>
          </a:stretch>
        </p:blipFill>
        <p:spPr>
          <a:xfrm>
            <a:off x="6096000" y="3784620"/>
            <a:ext cx="4181329" cy="2341544"/>
          </a:xfrm>
          <a:prstGeom prst="rect">
            <a:avLst/>
          </a:prstGeom>
        </p:spPr>
      </p:pic>
    </p:spTree>
    <p:extLst>
      <p:ext uri="{BB962C8B-B14F-4D97-AF65-F5344CB8AC3E}">
        <p14:creationId xmlns:p14="http://schemas.microsoft.com/office/powerpoint/2010/main" val="14034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591530-2042-4E0B-91AD-6F727AFB416B}"/>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86F75A04-9302-4E49-A461-3A28C566BAAD}"/>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Povezana s drugim ljudima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Odnosi zasnovani na povjerenju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Sigurnija u sebe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Sposobnija razumjeti vlastite reakcije</a:t>
            </a:r>
          </a:p>
          <a:p>
            <a:pPr marL="0" indent="0">
              <a:buNone/>
            </a:pPr>
            <a:endParaRPr lang="hr-HR" dirty="0"/>
          </a:p>
        </p:txBody>
      </p:sp>
      <p:pic>
        <p:nvPicPr>
          <p:cNvPr id="4" name="Slika 3">
            <a:extLst>
              <a:ext uri="{FF2B5EF4-FFF2-40B4-BE49-F238E27FC236}">
                <a16:creationId xmlns:a16="http://schemas.microsoft.com/office/drawing/2014/main" id="{AE34E186-16AF-4560-88E5-4685C45C97E1}"/>
              </a:ext>
            </a:extLst>
          </p:cNvPr>
          <p:cNvPicPr>
            <a:picLocks noChangeAspect="1"/>
          </p:cNvPicPr>
          <p:nvPr/>
        </p:nvPicPr>
        <p:blipFill>
          <a:blip r:embed="rId2"/>
          <a:stretch>
            <a:fillRect/>
          </a:stretch>
        </p:blipFill>
        <p:spPr>
          <a:xfrm>
            <a:off x="5756323" y="3647584"/>
            <a:ext cx="4541228" cy="2830273"/>
          </a:xfrm>
          <a:prstGeom prst="rect">
            <a:avLst/>
          </a:prstGeom>
        </p:spPr>
      </p:pic>
    </p:spTree>
    <p:extLst>
      <p:ext uri="{BB962C8B-B14F-4D97-AF65-F5344CB8AC3E}">
        <p14:creationId xmlns:p14="http://schemas.microsoft.com/office/powerpoint/2010/main" val="3790757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vršno">
  <a:themeElements>
    <a:clrScheme name="Izvršn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Izvršn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zvršn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314</Words>
  <Application>Microsoft Office PowerPoint</Application>
  <PresentationFormat>Široki zaslon</PresentationFormat>
  <Paragraphs>39</Paragraphs>
  <Slides>19</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19</vt:i4>
      </vt:variant>
    </vt:vector>
  </HeadingPairs>
  <TitlesOfParts>
    <vt:vector size="24" baseType="lpstr">
      <vt:lpstr>Arial</vt:lpstr>
      <vt:lpstr>Century Gothic</vt:lpstr>
      <vt:lpstr>Courier New</vt:lpstr>
      <vt:lpstr>Palatino Linotype</vt:lpstr>
      <vt:lpstr>Izvršno</vt:lpstr>
      <vt:lpstr> Škola za medicinske sestre Vinogradska Profesionalna komunikacija u sestrinstvu Empatija</vt:lpstr>
      <vt:lpstr>EMPATIJA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Gordana Major</dc:creator>
  <cp:lastModifiedBy>marko-ivan.major@skole.hr</cp:lastModifiedBy>
  <cp:revision>11</cp:revision>
  <dcterms:created xsi:type="dcterms:W3CDTF">2020-03-14T11:57:38Z</dcterms:created>
  <dcterms:modified xsi:type="dcterms:W3CDTF">2020-05-25T08:24:00Z</dcterms:modified>
</cp:coreProperties>
</file>