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89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55801E-F196-D085-BB3F-E99EC406D170}" v="18" dt="2020-05-22T07:45:34.0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šnja Pranjić" userId="S::visnja.pranjic@skole.hr::e6a1e696-cfa1-4369-a527-5312b8b56b78" providerId="AD" clId="Web-{8A55801E-F196-D085-BB3F-E99EC406D170}"/>
    <pc:docChg chg="modSld">
      <pc:chgData name="Višnja Pranjić" userId="S::visnja.pranjic@skole.hr::e6a1e696-cfa1-4369-a527-5312b8b56b78" providerId="AD" clId="Web-{8A55801E-F196-D085-BB3F-E99EC406D170}" dt="2020-05-22T07:45:34.029" v="17" actId="20577"/>
      <pc:docMkLst>
        <pc:docMk/>
      </pc:docMkLst>
      <pc:sldChg chg="modSp">
        <pc:chgData name="Višnja Pranjić" userId="S::visnja.pranjic@skole.hr::e6a1e696-cfa1-4369-a527-5312b8b56b78" providerId="AD" clId="Web-{8A55801E-F196-D085-BB3F-E99EC406D170}" dt="2020-05-22T07:45:34.029" v="17" actId="20577"/>
        <pc:sldMkLst>
          <pc:docMk/>
          <pc:sldMk cId="1799726380" sldId="256"/>
        </pc:sldMkLst>
        <pc:spChg chg="mod">
          <ac:chgData name="Višnja Pranjić" userId="S::visnja.pranjic@skole.hr::e6a1e696-cfa1-4369-a527-5312b8b56b78" providerId="AD" clId="Web-{8A55801E-F196-D085-BB3F-E99EC406D170}" dt="2020-05-22T07:45:34.029" v="17" actId="20577"/>
          <ac:spMkLst>
            <pc:docMk/>
            <pc:sldMk cId="1799726380" sldId="256"/>
            <ac:spMk id="2" creationId="{80D61F27-2D31-42EE-8622-B66CC88A2F0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B810-FF93-4B41-BA2E-C82668F24742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D2D3-A8B1-4124-BDFF-63D6BF02BBE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3735586-49D5-4CD1-94F9-0E48D452DF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10C020C-5A92-4A25-A22A-D6B4D5199C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F3FA10C-3A29-4E20-AFF0-F6FCA5435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4BD9-10B7-4FD3-8A65-B60994AC76E5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6CF961C-58E9-4DF0-AE3E-8C8F20039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253CF13-4991-4197-80E6-EF954CF47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2515-1257-4ADE-90B6-E36249E0F7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0431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865B810-FF93-4B41-BA2E-C82668F24742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61BD2D3-A8B1-4124-BDFF-63D6BF02BBEB}" type="slidenum">
              <a:rPr lang="hr-HR" smtClean="0"/>
              <a:t>‹#›</a:t>
            </a:fld>
            <a:endParaRPr lang="hr-HR"/>
          </a:p>
        </p:txBody>
      </p:sp>
      <p:sp>
        <p:nvSpPr>
          <p:cNvPr id="7" name="Ov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0D61F27-2D31-42EE-8622-B66CC88A2F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642" y="930"/>
            <a:ext cx="10567358" cy="3509033"/>
          </a:xfrm>
        </p:spPr>
        <p:txBody>
          <a:bodyPr/>
          <a:lstStyle/>
          <a:p>
            <a:r>
              <a:rPr lang="hr-BA" sz="3200" dirty="0"/>
              <a:t>Škola za medicinske sestre Vinogradska</a:t>
            </a:r>
            <a:br>
              <a:rPr lang="hr-BA" dirty="0"/>
            </a:br>
            <a:r>
              <a:rPr lang="hr-BA" dirty="0"/>
              <a:t>Profesionalna komunikacija u sestrinstvu</a:t>
            </a:r>
            <a:endParaRPr lang="hr-HR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5459E1A-3A9D-4199-85DF-9068030290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BA" sz="5400" dirty="0">
                <a:solidFill>
                  <a:srgbClr val="FF0000"/>
                </a:solidFill>
              </a:rPr>
              <a:t>Aktivno slušanje</a:t>
            </a:r>
          </a:p>
          <a:p>
            <a:r>
              <a:rPr lang="hr-BA" sz="4000" dirty="0"/>
              <a:t>Gordana Major </a:t>
            </a: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1799726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Reflektiranje osjećaja uključuje:</a:t>
            </a:r>
          </a:p>
          <a:p>
            <a:pPr>
              <a:buFontTx/>
              <a:buChar char="-"/>
            </a:pPr>
            <a:r>
              <a:rPr lang="hr-HR" dirty="0"/>
              <a:t>Razumijevanje poruke koju sugovornik šalje tijelom, glasom i riječima</a:t>
            </a:r>
          </a:p>
          <a:p>
            <a:pPr>
              <a:buFontTx/>
              <a:buChar char="-"/>
            </a:pPr>
            <a:r>
              <a:rPr lang="hr-HR" dirty="0"/>
              <a:t>Uzimanje u obzir konteksta</a:t>
            </a:r>
          </a:p>
          <a:p>
            <a:pPr>
              <a:buFontTx/>
              <a:buChar char="-"/>
            </a:pPr>
            <a:r>
              <a:rPr lang="hr-HR" dirty="0"/>
              <a:t>Obraćanje pozornosti na sadržajni i odnosni dio poruke</a:t>
            </a:r>
          </a:p>
          <a:p>
            <a:pPr>
              <a:buFontTx/>
              <a:buChar char="-"/>
            </a:pPr>
            <a:r>
              <a:rPr lang="hr-HR" dirty="0"/>
              <a:t>Što točnije imenovanje osjećaja</a:t>
            </a:r>
          </a:p>
          <a:p>
            <a:pPr>
              <a:buFontTx/>
              <a:buChar char="-"/>
            </a:pPr>
            <a:r>
              <a:rPr lang="hr-HR" dirty="0"/>
              <a:t>Izostanak vrednovanja</a:t>
            </a:r>
          </a:p>
          <a:p>
            <a:pPr>
              <a:buFontTx/>
              <a:buChar char="-"/>
            </a:pPr>
            <a:r>
              <a:rPr lang="hr-HR" dirty="0"/>
              <a:t>Provjeravanje točnosti našeg razumijevanja sugovornikovih emocija</a:t>
            </a:r>
          </a:p>
        </p:txBody>
      </p:sp>
    </p:spTree>
    <p:extLst>
      <p:ext uri="{BB962C8B-B14F-4D97-AF65-F5344CB8AC3E}">
        <p14:creationId xmlns:p14="http://schemas.microsoft.com/office/powerpoint/2010/main" val="1197354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Izrazite bit poruke</a:t>
            </a:r>
          </a:p>
          <a:p>
            <a:r>
              <a:rPr lang="hr-HR" dirty="0"/>
              <a:t>Najvažnije osjećaje izrazite na početku rečenice</a:t>
            </a:r>
          </a:p>
          <a:p>
            <a:r>
              <a:rPr lang="hr-HR" dirty="0"/>
              <a:t>Govorite što jednostavnije</a:t>
            </a:r>
          </a:p>
          <a:p>
            <a:r>
              <a:rPr lang="hr-HR" dirty="0"/>
              <a:t>Izraženost svojih verbalnih poruka pojačajte porukama koje šaljete glasom i tijelom</a:t>
            </a:r>
          </a:p>
          <a:p>
            <a:r>
              <a:rPr lang="hr-HR" b="1" dirty="0"/>
              <a:t>Provjerite svoje razumijevanje</a:t>
            </a:r>
          </a:p>
        </p:txBody>
      </p:sp>
    </p:spTree>
    <p:extLst>
      <p:ext uri="{BB962C8B-B14F-4D97-AF65-F5344CB8AC3E}">
        <p14:creationId xmlns:p14="http://schemas.microsoft.com/office/powerpoint/2010/main" val="1433605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PARAFRAZIRANJE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Proširena i izmijenjena refleksija</a:t>
            </a:r>
          </a:p>
          <a:p>
            <a:r>
              <a:rPr lang="hr-HR" dirty="0"/>
              <a:t>Ponoviti „svojim” riječima kako ste </a:t>
            </a:r>
            <a:r>
              <a:rPr lang="hr-HR" dirty="0" err="1"/>
              <a:t>razumijeli</a:t>
            </a:r>
            <a:endParaRPr lang="hr-HR" dirty="0"/>
          </a:p>
          <a:p>
            <a:r>
              <a:rPr lang="hr-HR" dirty="0"/>
              <a:t>Ono će pomoći:</a:t>
            </a:r>
          </a:p>
          <a:p>
            <a:pPr>
              <a:buFontTx/>
              <a:buChar char="-"/>
            </a:pPr>
            <a:r>
              <a:rPr lang="hr-HR" dirty="0"/>
              <a:t>Sugovorniku date do znanja da aktivno slušate</a:t>
            </a:r>
          </a:p>
          <a:p>
            <a:pPr>
              <a:buFontTx/>
              <a:buChar char="-"/>
            </a:pPr>
            <a:r>
              <a:rPr lang="hr-HR" dirty="0"/>
              <a:t>Ponovite ključne riječi i razjasnite njihovo značenje</a:t>
            </a:r>
          </a:p>
          <a:p>
            <a:pPr>
              <a:buFontTx/>
              <a:buChar char="-"/>
            </a:pPr>
            <a:r>
              <a:rPr lang="hr-HR" dirty="0"/>
              <a:t>Provjerite svoje razumijevanje onoga što ste čuli</a:t>
            </a:r>
          </a:p>
        </p:txBody>
      </p:sp>
    </p:spTree>
    <p:extLst>
      <p:ext uri="{BB962C8B-B14F-4D97-AF65-F5344CB8AC3E}">
        <p14:creationId xmlns:p14="http://schemas.microsoft.com/office/powerpoint/2010/main" val="4023376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SAŽIMANJE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Nabrajanje iznesenih ključnih teza, služi ponavljanju dosadašnjeg tijeka razgovora</a:t>
            </a:r>
          </a:p>
          <a:p>
            <a:pPr marL="0" indent="0">
              <a:buNone/>
            </a:pPr>
            <a:r>
              <a:rPr lang="hr-HR" dirty="0"/>
              <a:t>Vrste sažimanja:</a:t>
            </a:r>
          </a:p>
          <a:p>
            <a:pPr>
              <a:buFontTx/>
              <a:buChar char="-"/>
            </a:pPr>
            <a:r>
              <a:rPr lang="hr-HR" dirty="0"/>
              <a:t>Sažimanje koje se sastoji od temeljnog reflektiranja</a:t>
            </a:r>
          </a:p>
          <a:p>
            <a:pPr>
              <a:buFontTx/>
              <a:buChar char="-"/>
            </a:pPr>
            <a:r>
              <a:rPr lang="hr-HR" dirty="0"/>
              <a:t>Sažimanje koje se sastoji od reflektiranja osjećaja i njihovih uzroka</a:t>
            </a:r>
          </a:p>
          <a:p>
            <a:pPr>
              <a:buFontTx/>
              <a:buChar char="-"/>
            </a:pPr>
            <a:r>
              <a:rPr lang="hr-HR" dirty="0"/>
              <a:t>Sažimanje radi razjašnjavanja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66027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09E33DE-3C5C-4D90-AE63-213D9CF9F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6FE174E-2301-4D63-B28C-4A8CD4897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BA" sz="2800" dirty="0"/>
              <a:t>ISHODI:</a:t>
            </a:r>
          </a:p>
          <a:p>
            <a:r>
              <a:rPr lang="hr-BA" sz="2800" dirty="0"/>
              <a:t>Objasniti važnost aktivnog slušanja</a:t>
            </a:r>
          </a:p>
          <a:p>
            <a:r>
              <a:rPr lang="hr-BA" sz="2800" dirty="0"/>
              <a:t>Objasniti parafraziranje</a:t>
            </a:r>
          </a:p>
          <a:p>
            <a:r>
              <a:rPr lang="hr-BA" sz="2800" dirty="0"/>
              <a:t>Objasniti reflektiranje</a:t>
            </a:r>
          </a:p>
          <a:p>
            <a:r>
              <a:rPr lang="hr-BA" sz="2800" dirty="0"/>
              <a:t>Opisati komunikaciju sa pacijentom koristeći reflektiranje i parafraziranje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091401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AKTIVNO SLUŠANJE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737" y="2420889"/>
            <a:ext cx="4873945" cy="2324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6178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AKTIVNO SLUŠANJE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</p:spPr>
        <p:txBody>
          <a:bodyPr>
            <a:normAutofit/>
          </a:bodyPr>
          <a:lstStyle/>
          <a:p>
            <a:r>
              <a:rPr lang="hr-HR" dirty="0"/>
              <a:t>Verbalno i neverbalno pokazujemo da slušamo i razumijemo</a:t>
            </a:r>
          </a:p>
          <a:p>
            <a:r>
              <a:rPr lang="hr-HR" dirty="0"/>
              <a:t>Provjeravamo razumljivost –potpitanjima, koristimo parafraziranje, sažimanje i reflektiranje</a:t>
            </a:r>
          </a:p>
          <a:p>
            <a:endParaRPr lang="hr-HR" dirty="0"/>
          </a:p>
          <a:p>
            <a:r>
              <a:rPr lang="hr-HR" dirty="0"/>
              <a:t>Aktivo slušanje medicinske sestre:</a:t>
            </a:r>
          </a:p>
          <a:p>
            <a:pPr>
              <a:buFontTx/>
              <a:buChar char="-"/>
            </a:pPr>
            <a:r>
              <a:rPr lang="hr-HR" dirty="0"/>
              <a:t>Sluša pacijentove poruke</a:t>
            </a:r>
          </a:p>
          <a:p>
            <a:pPr>
              <a:buFontTx/>
              <a:buChar char="-"/>
            </a:pPr>
            <a:r>
              <a:rPr lang="hr-HR" dirty="0"/>
              <a:t>Dekodira njihovo značenje</a:t>
            </a:r>
          </a:p>
          <a:p>
            <a:pPr>
              <a:buFontTx/>
              <a:buChar char="-"/>
            </a:pPr>
            <a:r>
              <a:rPr lang="hr-HR" dirty="0"/>
              <a:t>Provjerava je li dobro razumjela pacijentovu poruku, uključujući riječi i osjećaje</a:t>
            </a:r>
          </a:p>
          <a:p>
            <a:pPr>
              <a:buFontTx/>
              <a:buChar char="-"/>
            </a:pPr>
            <a:r>
              <a:rPr lang="hr-HR" dirty="0"/>
              <a:t>Daje povratne informacije o razumijevanju poruke</a:t>
            </a:r>
          </a:p>
        </p:txBody>
      </p:sp>
    </p:spTree>
    <p:extLst>
      <p:ext uri="{BB962C8B-B14F-4D97-AF65-F5344CB8AC3E}">
        <p14:creationId xmlns:p14="http://schemas.microsoft.com/office/powerpoint/2010/main" val="135084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Kada:</a:t>
            </a:r>
          </a:p>
          <a:p>
            <a:pPr>
              <a:buFontTx/>
              <a:buChar char="-"/>
            </a:pPr>
            <a:r>
              <a:rPr lang="hr-HR" dirty="0"/>
              <a:t>Prikupljanju informacija</a:t>
            </a:r>
          </a:p>
          <a:p>
            <a:pPr>
              <a:buFontTx/>
              <a:buChar char="-"/>
            </a:pPr>
            <a:r>
              <a:rPr lang="hr-HR" dirty="0"/>
              <a:t>Pokazivanju zanimanja za probleme koje pacijent ima</a:t>
            </a:r>
          </a:p>
          <a:p>
            <a:pPr>
              <a:buFontTx/>
              <a:buChar char="-"/>
            </a:pPr>
            <a:r>
              <a:rPr lang="hr-HR" dirty="0"/>
              <a:t>Pružanju potpore</a:t>
            </a:r>
          </a:p>
          <a:p>
            <a:pPr>
              <a:buFontTx/>
              <a:buChar char="-"/>
            </a:pPr>
            <a:r>
              <a:rPr lang="hr-HR" dirty="0"/>
              <a:t>Rješavanju problema</a:t>
            </a:r>
          </a:p>
          <a:p>
            <a:pPr>
              <a:buFontTx/>
              <a:buChar char="-"/>
            </a:pPr>
            <a:r>
              <a:rPr lang="hr-HR" dirty="0"/>
              <a:t>Davanju uputa iz područja zdravstvene njege</a:t>
            </a:r>
          </a:p>
          <a:p>
            <a:pPr marL="0" indent="0">
              <a:buNone/>
            </a:pPr>
            <a:r>
              <a:rPr lang="hr-HR" dirty="0">
                <a:solidFill>
                  <a:srgbClr val="FF0000"/>
                </a:solidFill>
              </a:rPr>
              <a:t>Kada nismo u stanju slušati?</a:t>
            </a:r>
          </a:p>
        </p:txBody>
      </p:sp>
    </p:spTree>
    <p:extLst>
      <p:ext uri="{BB962C8B-B14F-4D97-AF65-F5344CB8AC3E}">
        <p14:creationId xmlns:p14="http://schemas.microsoft.com/office/powerpoint/2010/main" val="439613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Preporuke za aktivno slušanje:</a:t>
            </a:r>
          </a:p>
          <a:p>
            <a:pPr>
              <a:buFontTx/>
              <a:buChar char="-"/>
            </a:pPr>
            <a:r>
              <a:rPr lang="hr-HR" dirty="0"/>
              <a:t>Započnite razgovor</a:t>
            </a:r>
          </a:p>
          <a:p>
            <a:pPr>
              <a:buFontTx/>
              <a:buChar char="-"/>
            </a:pPr>
            <a:r>
              <a:rPr lang="hr-HR" dirty="0"/>
              <a:t>Šaljite dobre poruke glasom</a:t>
            </a:r>
          </a:p>
          <a:p>
            <a:pPr>
              <a:buFontTx/>
              <a:buChar char="-"/>
            </a:pPr>
            <a:r>
              <a:rPr lang="hr-HR" dirty="0"/>
              <a:t>Šaljite dobre poruke tijelom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585" y="3636676"/>
            <a:ext cx="5366441" cy="2034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9237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b="1" dirty="0"/>
              <a:t>Slušamo da bismo</a:t>
            </a:r>
            <a:r>
              <a:rPr lang="hr-HR" dirty="0"/>
              <a:t>:</a:t>
            </a:r>
          </a:p>
          <a:p>
            <a:r>
              <a:rPr lang="hr-HR" dirty="0"/>
              <a:t>Pokazali uvažavanje sugovornika</a:t>
            </a:r>
          </a:p>
          <a:p>
            <a:r>
              <a:rPr lang="hr-HR" dirty="0"/>
              <a:t>Razumjeli sugovornika</a:t>
            </a:r>
          </a:p>
          <a:p>
            <a:r>
              <a:rPr lang="hr-HR" dirty="0"/>
              <a:t>Prikupili informacije</a:t>
            </a:r>
          </a:p>
          <a:p>
            <a:r>
              <a:rPr lang="hr-HR" dirty="0"/>
              <a:t>Razjasnili i verificirali informacije</a:t>
            </a:r>
          </a:p>
          <a:p>
            <a:r>
              <a:rPr lang="hr-HR" dirty="0"/>
              <a:t>Stekli uvid u nečije emocionalno stanje</a:t>
            </a:r>
          </a:p>
          <a:p>
            <a:r>
              <a:rPr lang="hr-HR" dirty="0"/>
              <a:t>Donijeli odluku/mišljenje</a:t>
            </a:r>
          </a:p>
          <a:p>
            <a:r>
              <a:rPr lang="hr-HR" dirty="0"/>
              <a:t>Pomogli drugome da donese odluku/riješi problem</a:t>
            </a:r>
          </a:p>
          <a:p>
            <a:r>
              <a:rPr lang="hr-HR" dirty="0"/>
              <a:t>Dobili povratnu informaciju/odgovor</a:t>
            </a:r>
          </a:p>
          <a:p>
            <a:r>
              <a:rPr lang="hr-HR" dirty="0"/>
              <a:t>Ustanovili razumije li sugovornik nas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96185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b="1" dirty="0"/>
              <a:t>Kako</a:t>
            </a:r>
            <a:r>
              <a:rPr lang="hr-HR" dirty="0"/>
              <a:t>:</a:t>
            </a:r>
          </a:p>
          <a:p>
            <a:r>
              <a:rPr lang="hr-HR" dirty="0"/>
              <a:t>Započnite razgovor</a:t>
            </a:r>
          </a:p>
          <a:p>
            <a:r>
              <a:rPr lang="hr-HR" dirty="0"/>
              <a:t>Šaljite dobre poruke glasom</a:t>
            </a:r>
          </a:p>
          <a:p>
            <a:r>
              <a:rPr lang="hr-HR" dirty="0"/>
              <a:t>Šaljite dobre poruke tijelom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865" y="3381048"/>
            <a:ext cx="3649479" cy="2142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3732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REFLEKTIRANJE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Proces davanja povratnih informacija sugovorniku kako bismo prikazali i provjerili da smo razumjeli</a:t>
            </a:r>
          </a:p>
          <a:p>
            <a:r>
              <a:rPr lang="hr-HR" dirty="0"/>
              <a:t>Odmak i prilika da sagleda situaciju iz druge perspektive- sugovornik sam sebe čuje</a:t>
            </a:r>
          </a:p>
          <a:p>
            <a:r>
              <a:rPr lang="hr-HR" dirty="0"/>
              <a:t>Reflektiranje je zrcalo za sugovornikove osjećaje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808" y="3933057"/>
            <a:ext cx="27051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68551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zvršno">
  <a:themeElements>
    <a:clrScheme name="Izvršn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Izvršn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Izvršn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344</Words>
  <Application>Microsoft Office PowerPoint</Application>
  <PresentationFormat>Widescreen</PresentationFormat>
  <Paragraphs>72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Izvršno</vt:lpstr>
      <vt:lpstr>Škola za medicinske sestre Vinogradska Profesionalna komunikacija u sestrinstvu</vt:lpstr>
      <vt:lpstr>PowerPoint Presentation</vt:lpstr>
      <vt:lpstr>AKTIVNO SLUŠANJE</vt:lpstr>
      <vt:lpstr>AKTIVNO SLUŠANJE</vt:lpstr>
      <vt:lpstr>PowerPoint Presentation</vt:lpstr>
      <vt:lpstr>PowerPoint Presentation</vt:lpstr>
      <vt:lpstr>PowerPoint Presentation</vt:lpstr>
      <vt:lpstr>PowerPoint Presentation</vt:lpstr>
      <vt:lpstr>REFLEKTIRANJE</vt:lpstr>
      <vt:lpstr>PowerPoint Presentation</vt:lpstr>
      <vt:lpstr>PowerPoint Presentation</vt:lpstr>
      <vt:lpstr>PARAFRAZIRANJE</vt:lpstr>
      <vt:lpstr>SAŽIMANJE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Profesionalna komunikacija u sestrinstvu</dc:title>
  <dc:creator>Gordana Major</dc:creator>
  <cp:lastModifiedBy>marko-ivan.major@skole.hr</cp:lastModifiedBy>
  <cp:revision>14</cp:revision>
  <dcterms:created xsi:type="dcterms:W3CDTF">2020-03-18T09:53:08Z</dcterms:created>
  <dcterms:modified xsi:type="dcterms:W3CDTF">2020-05-22T07:45:39Z</dcterms:modified>
</cp:coreProperties>
</file>