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5803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520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0701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51032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81341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76780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7477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9626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3174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27665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042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6009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06767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9981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8714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44148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DB7C7-1166-4CE1-86CD-D8416CAF487E}" type="datetimeFigureOut">
              <a:rPr lang="hr-HR" smtClean="0"/>
              <a:t>30.5.2020.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C544C96-6D64-42DA-812C-DFB2205DB1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06307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1"/>
          <p:cNvSpPr>
            <a:spLocks noGrp="1"/>
          </p:cNvSpPr>
          <p:nvPr>
            <p:ph type="ctrTitle"/>
          </p:nvPr>
        </p:nvSpPr>
        <p:spPr>
          <a:xfrm>
            <a:off x="365760" y="-2743200"/>
            <a:ext cx="11138852" cy="4777381"/>
          </a:xfrm>
          <a:prstGeom prst="rect">
            <a:avLst/>
          </a:prstGeom>
        </p:spPr>
        <p:txBody>
          <a:bodyPr vert="horz" lIns="45720" rIns="45720" bIns="45720" anchor="b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5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hr-HR" sz="3100" b="0" dirty="0">
                <a:effectLst/>
              </a:rPr>
              <a:t>Škola za medicinske sestre Vinogradska</a:t>
            </a:r>
            <a:r>
              <a:rPr lang="hr-HR" sz="3100" b="0" dirty="0">
                <a:solidFill>
                  <a:schemeClr val="tx1"/>
                </a:solidFill>
                <a:effectLst/>
              </a:rPr>
              <a:t/>
            </a:r>
            <a:br>
              <a:rPr lang="hr-HR" sz="3100" b="0" dirty="0">
                <a:solidFill>
                  <a:schemeClr val="tx1"/>
                </a:solidFill>
                <a:effectLst/>
              </a:rPr>
            </a:br>
            <a:r>
              <a:rPr lang="hr-HR" sz="3100" b="0" dirty="0" smtClean="0">
                <a:solidFill>
                  <a:schemeClr val="tx1"/>
                </a:solidFill>
                <a:effectLst/>
              </a:rPr>
              <a:t>Zdravstvena njega kirurškoga bolesnika opća</a:t>
            </a:r>
            <a:r>
              <a:rPr lang="hr-HR" sz="3600" b="0" dirty="0">
                <a:effectLst/>
              </a:rPr>
              <a:t/>
            </a:r>
            <a:br>
              <a:rPr lang="hr-HR" sz="3600" b="0" dirty="0">
                <a:effectLst/>
              </a:rPr>
            </a:b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23851" y="2034181"/>
            <a:ext cx="10080761" cy="3869481"/>
          </a:xfrm>
        </p:spPr>
        <p:txBody>
          <a:bodyPr>
            <a:normAutofit fontScale="92500" lnSpcReduction="20000"/>
          </a:bodyPr>
          <a:lstStyle/>
          <a:p>
            <a:r>
              <a:rPr lang="hr-HR" sz="4800" b="1" dirty="0" smtClean="0"/>
              <a:t>Opća </a:t>
            </a:r>
            <a:r>
              <a:rPr lang="hr-HR" sz="4800" b="1" dirty="0" err="1" smtClean="0"/>
              <a:t>poslijeoperacijska</a:t>
            </a:r>
            <a:r>
              <a:rPr lang="hr-HR" sz="4800" b="1" dirty="0" smtClean="0"/>
              <a:t> zdravstvena njega </a:t>
            </a:r>
            <a:r>
              <a:rPr lang="hr-HR" sz="4800" b="1" dirty="0" smtClean="0"/>
              <a:t>bolesnika</a:t>
            </a:r>
          </a:p>
          <a:p>
            <a:r>
              <a:rPr lang="hr-HR" sz="6500" b="1" dirty="0" err="1" smtClean="0"/>
              <a:t>Parotitis</a:t>
            </a:r>
            <a:r>
              <a:rPr lang="hr-HR" sz="6500" b="1" dirty="0" smtClean="0"/>
              <a:t>-postoperativni</a:t>
            </a:r>
            <a:endParaRPr lang="hr-HR" sz="6500" b="1" dirty="0" smtClean="0"/>
          </a:p>
          <a:p>
            <a:endParaRPr lang="hr-HR" sz="4000" dirty="0" smtClean="0"/>
          </a:p>
          <a:p>
            <a:endParaRPr lang="hr-HR" sz="4000" dirty="0"/>
          </a:p>
          <a:p>
            <a:r>
              <a:rPr lang="hr-HR" sz="4000" dirty="0" smtClean="0"/>
              <a:t>                      Josip Božić </a:t>
            </a:r>
            <a:r>
              <a:rPr lang="hr-HR" sz="4000" dirty="0" err="1" smtClean="0"/>
              <a:t>mag.med.tech</a:t>
            </a:r>
            <a:r>
              <a:rPr lang="hr-HR" sz="4800" dirty="0" smtClean="0"/>
              <a:t>.</a:t>
            </a:r>
            <a:endParaRPr lang="hr-HR" sz="4800" dirty="0"/>
          </a:p>
        </p:txBody>
      </p:sp>
    </p:spTree>
    <p:extLst>
      <p:ext uri="{BB962C8B-B14F-4D97-AF65-F5344CB8AC3E}">
        <p14:creationId xmlns:p14="http://schemas.microsoft.com/office/powerpoint/2010/main" val="970869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INTERVENCIJE MEDICINSKE SESTRE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POTICATI I PROVODITI 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Što ranije uzimanje hrane (NE vruće ili hladno)</a:t>
            </a:r>
          </a:p>
          <a:p>
            <a:r>
              <a:rPr lang="hr-HR" dirty="0" smtClean="0"/>
              <a:t>Pranje zubiju i usne šupljine</a:t>
            </a:r>
          </a:p>
          <a:p>
            <a:r>
              <a:rPr lang="hr-HR" dirty="0" smtClean="0"/>
              <a:t>Pranje umjetnog zubala </a:t>
            </a:r>
          </a:p>
          <a:p>
            <a:r>
              <a:rPr lang="hr-HR" dirty="0" smtClean="0"/>
              <a:t>Ispiranje usne šupljine više puta tijekom dana</a:t>
            </a:r>
          </a:p>
          <a:p>
            <a:r>
              <a:rPr lang="hr-HR" dirty="0" smtClean="0"/>
              <a:t>Premazivati usnice parafinskim uljem ili glicerinom</a:t>
            </a:r>
          </a:p>
          <a:p>
            <a:pPr>
              <a:buNone/>
            </a:pP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4207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INTERVENCIJE MEDICINSKE SESTRE</a:t>
            </a:r>
            <a:endParaRPr lang="hr-HR" dirty="0"/>
          </a:p>
        </p:txBody>
      </p:sp>
      <p:pic>
        <p:nvPicPr>
          <p:cNvPr id="4098" name="Picture 2" descr="C:\Users\Korisnik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53058" y="1500174"/>
            <a:ext cx="4143404" cy="1819276"/>
          </a:xfrm>
          <a:prstGeom prst="rect">
            <a:avLst/>
          </a:prstGeom>
          <a:noFill/>
        </p:spPr>
      </p:pic>
      <p:pic>
        <p:nvPicPr>
          <p:cNvPr id="4099" name="Picture 3" descr="C:\Users\Korisnik\Desktop\2278-large_defaul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9720" y="1428736"/>
            <a:ext cx="2514600" cy="2514600"/>
          </a:xfrm>
          <a:prstGeom prst="rect">
            <a:avLst/>
          </a:prstGeom>
          <a:noFill/>
        </p:spPr>
      </p:pic>
      <p:pic>
        <p:nvPicPr>
          <p:cNvPr id="4100" name="Picture 4" descr="C:\Users\Korisnik\Desktop\26fhg4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10182" y="3286124"/>
            <a:ext cx="4786346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7001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INTERVENCIJE MEDICINSKE SESTRE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Pravilno planiranom  zdravstvenom njegom i redovnim održavanjem oralne higijene</a:t>
            </a:r>
          </a:p>
          <a:p>
            <a:r>
              <a:rPr lang="hr-HR" dirty="0" smtClean="0"/>
              <a:t>Prije operacije</a:t>
            </a:r>
          </a:p>
          <a:p>
            <a:r>
              <a:rPr lang="hr-HR" dirty="0" smtClean="0"/>
              <a:t>Nakon operacije</a:t>
            </a:r>
          </a:p>
          <a:p>
            <a:endParaRPr lang="hr-HR" dirty="0" smtClean="0"/>
          </a:p>
          <a:p>
            <a:pPr>
              <a:buNone/>
            </a:pPr>
            <a:endParaRPr lang="hr-HR" dirty="0"/>
          </a:p>
        </p:txBody>
      </p:sp>
      <p:pic>
        <p:nvPicPr>
          <p:cNvPr id="5122" name="Picture 2" descr="C:\Users\Korisnik\Desktop\Geriatric-Medicine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5869" y="3214686"/>
            <a:ext cx="5292741" cy="27146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00395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99855" y="97637"/>
            <a:ext cx="9052357" cy="54763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52400" y="803564"/>
            <a:ext cx="8983085" cy="6054436"/>
          </a:xfrm>
        </p:spPr>
        <p:txBody>
          <a:bodyPr>
            <a:normAutofit/>
          </a:bodyPr>
          <a:lstStyle/>
          <a:p>
            <a:r>
              <a:rPr lang="hr-HR" sz="4000" dirty="0" smtClean="0"/>
              <a:t>Ishodi:</a:t>
            </a:r>
            <a:endParaRPr lang="hr-HR" sz="2000" dirty="0" smtClean="0"/>
          </a:p>
          <a:p>
            <a:r>
              <a:rPr lang="hr-HR" sz="2000" dirty="0" smtClean="0"/>
              <a:t>1.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svrhu sestrinske skrbi u </a:t>
            </a:r>
            <a:r>
              <a:rPr lang="hr-HR" sz="2000" dirty="0" err="1" smtClean="0"/>
              <a:t>poslijeoperacijskom</a:t>
            </a:r>
            <a:r>
              <a:rPr lang="hr-HR" sz="2000" dirty="0" smtClean="0"/>
              <a:t> tijeku.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2. </a:t>
            </a:r>
            <a:r>
              <a:rPr lang="hr-HR" sz="2000" b="1" dirty="0"/>
              <a:t>Opisati i objasniti </a:t>
            </a:r>
            <a:r>
              <a:rPr lang="hr-HR" sz="2000" b="1" dirty="0" smtClean="0"/>
              <a:t>i primijeniti </a:t>
            </a:r>
            <a:r>
              <a:rPr lang="hr-HR" sz="2000" dirty="0" smtClean="0"/>
              <a:t>sestrinske intervencije u zbrinjavanju bolesnika nakon operacije: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Pripremi bolesničke sobe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Prijem bolesnika nakon operacije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Promatranje/</a:t>
            </a:r>
            <a:r>
              <a:rPr lang="hr-HR" sz="2000" dirty="0" err="1" smtClean="0"/>
              <a:t>kontrolu,mjerenje</a:t>
            </a:r>
            <a:r>
              <a:rPr lang="hr-HR" sz="2000" dirty="0" smtClean="0"/>
              <a:t>, bilježenje(vanjski </a:t>
            </a:r>
            <a:r>
              <a:rPr lang="hr-HR" sz="2000" dirty="0" err="1" smtClean="0"/>
              <a:t>izgled,vitalni</a:t>
            </a:r>
            <a:r>
              <a:rPr lang="hr-HR" sz="2000" dirty="0" smtClean="0"/>
              <a:t> znakovi, </a:t>
            </a:r>
            <a:r>
              <a:rPr lang="hr-HR" sz="2000" dirty="0" err="1" smtClean="0"/>
              <a:t>stanjesvijesti</a:t>
            </a:r>
            <a:r>
              <a:rPr lang="hr-HR" sz="2000" dirty="0" smtClean="0"/>
              <a:t>, izlučine, zavoj, drenaža, </a:t>
            </a:r>
            <a:r>
              <a:rPr lang="hr-HR" sz="2000" dirty="0" err="1" smtClean="0"/>
              <a:t>primjenaterapije</a:t>
            </a:r>
            <a:r>
              <a:rPr lang="hr-HR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Primjenu propisane terapije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Pasivne vježbe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hr-HR" sz="2000" dirty="0" smtClean="0"/>
              <a:t>Osobnu higijenu.</a:t>
            </a:r>
          </a:p>
          <a:p>
            <a:pPr marL="0" indent="0">
              <a:buNone/>
            </a:pPr>
            <a:r>
              <a:rPr lang="hr-HR" sz="2000" dirty="0" smtClean="0"/>
              <a:t>3. </a:t>
            </a:r>
            <a:r>
              <a:rPr lang="hr-HR" sz="2000" b="1" dirty="0" smtClean="0"/>
              <a:t>Nabrojiti i objasniti </a:t>
            </a:r>
            <a:r>
              <a:rPr lang="hr-HR" sz="2000" dirty="0" smtClean="0"/>
              <a:t>poslije operacijske poteškoće.</a:t>
            </a:r>
          </a:p>
          <a:p>
            <a:pPr marL="0" indent="0">
              <a:buNone/>
            </a:pPr>
            <a:r>
              <a:rPr lang="hr-HR" sz="2000" dirty="0" smtClean="0"/>
              <a:t>4. </a:t>
            </a:r>
            <a:r>
              <a:rPr lang="hr-HR" sz="2000" b="1" dirty="0" smtClean="0"/>
              <a:t>Opisati i objasniti </a:t>
            </a:r>
            <a:r>
              <a:rPr lang="hr-HR" sz="2000" dirty="0" smtClean="0"/>
              <a:t>zadaće sestre u zbrinjavanju bolesnika s bolom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3643956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78183" y="111491"/>
            <a:ext cx="9287884" cy="54764"/>
          </a:xfrm>
        </p:spPr>
        <p:txBody>
          <a:bodyPr>
            <a:normAutofit fontScale="90000"/>
          </a:bodyPr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318655"/>
            <a:ext cx="11504612" cy="6539345"/>
          </a:xfrm>
        </p:spPr>
        <p:txBody>
          <a:bodyPr>
            <a:normAutofit/>
          </a:bodyPr>
          <a:lstStyle/>
          <a:p>
            <a:r>
              <a:rPr lang="hr-HR" dirty="0" smtClean="0"/>
              <a:t>  5. Opisati i objasniti zadaće sestre u zbrinjavanju bolesnika s mučninom i povraćanjem.</a:t>
            </a:r>
          </a:p>
          <a:p>
            <a:r>
              <a:rPr lang="hr-HR" dirty="0" smtClean="0"/>
              <a:t>  6. Opisati i objasniti </a:t>
            </a:r>
            <a:r>
              <a:rPr lang="hr-HR" dirty="0"/>
              <a:t>zadaće sestre u zbrinjavanju bolesnika </a:t>
            </a:r>
            <a:r>
              <a:rPr lang="hr-HR" dirty="0" smtClean="0"/>
              <a:t>s žeđi.</a:t>
            </a:r>
          </a:p>
          <a:p>
            <a:r>
              <a:rPr lang="hr-HR" dirty="0" smtClean="0"/>
              <a:t>  7. </a:t>
            </a:r>
            <a:r>
              <a:rPr lang="hr-HR" dirty="0"/>
              <a:t>Opisati i objasniti zadaće sestre u zbrinjavanju bolesnika </a:t>
            </a:r>
            <a:r>
              <a:rPr lang="hr-HR" dirty="0" smtClean="0"/>
              <a:t>sa štucavicom.</a:t>
            </a:r>
          </a:p>
          <a:p>
            <a:r>
              <a:rPr lang="hr-HR" dirty="0" smtClean="0"/>
              <a:t>  8. </a:t>
            </a:r>
            <a:r>
              <a:rPr lang="hr-HR" dirty="0"/>
              <a:t>Opisati i objasniti zadaće sestre u zbrinjavanju bolesnika </a:t>
            </a:r>
            <a:r>
              <a:rPr lang="hr-HR" dirty="0" smtClean="0"/>
              <a:t>s </a:t>
            </a:r>
            <a:r>
              <a:rPr lang="hr-HR" dirty="0" err="1" smtClean="0"/>
              <a:t>poteškočama</a:t>
            </a:r>
            <a:r>
              <a:rPr lang="hr-HR" dirty="0" smtClean="0"/>
              <a:t> uvjetovanim vjetrovima      i stolicom.</a:t>
            </a:r>
          </a:p>
          <a:p>
            <a:r>
              <a:rPr lang="hr-HR" dirty="0" smtClean="0"/>
              <a:t>  9. Opisati, objasniti i primijeniti uvođenje rektalne sonde(</a:t>
            </a:r>
            <a:r>
              <a:rPr lang="hr-HR" dirty="0" err="1" smtClean="0"/>
              <a:t>Darmrohr</a:t>
            </a:r>
            <a:r>
              <a:rPr lang="hr-HR" dirty="0" smtClean="0"/>
              <a:t>).</a:t>
            </a:r>
          </a:p>
          <a:p>
            <a:r>
              <a:rPr lang="hr-HR" dirty="0" smtClean="0"/>
              <a:t>10. </a:t>
            </a:r>
            <a:r>
              <a:rPr lang="hr-HR" dirty="0"/>
              <a:t>Opisati i objasniti zadaće sestre u zbrinjavanju bolesnika s </a:t>
            </a:r>
            <a:r>
              <a:rPr lang="hr-HR" dirty="0" err="1"/>
              <a:t>poteškočama</a:t>
            </a:r>
            <a:r>
              <a:rPr lang="hr-HR" dirty="0"/>
              <a:t> </a:t>
            </a:r>
            <a:r>
              <a:rPr lang="hr-HR" dirty="0" smtClean="0"/>
              <a:t>vezanim za mokrenje .</a:t>
            </a:r>
          </a:p>
          <a:p>
            <a:r>
              <a:rPr lang="hr-HR" dirty="0" smtClean="0"/>
              <a:t>11. </a:t>
            </a:r>
            <a:r>
              <a:rPr lang="hr-HR" dirty="0"/>
              <a:t>Opisati i objasniti </a:t>
            </a:r>
            <a:r>
              <a:rPr lang="hr-HR" dirty="0" err="1" smtClean="0"/>
              <a:t>poslijeoperacijski</a:t>
            </a:r>
            <a:r>
              <a:rPr lang="hr-HR" dirty="0" smtClean="0"/>
              <a:t> </a:t>
            </a:r>
            <a:r>
              <a:rPr lang="hr-HR" dirty="0"/>
              <a:t>šok.</a:t>
            </a:r>
          </a:p>
          <a:p>
            <a:r>
              <a:rPr lang="hr-HR" dirty="0"/>
              <a:t>12. O</a:t>
            </a:r>
            <a:r>
              <a:rPr lang="hr-HR" dirty="0" smtClean="0"/>
              <a:t>pisati  </a:t>
            </a:r>
            <a:r>
              <a:rPr lang="hr-HR" dirty="0"/>
              <a:t>i objasniti </a:t>
            </a:r>
            <a:r>
              <a:rPr lang="hr-HR" dirty="0" err="1" smtClean="0"/>
              <a:t>hipovolemijski</a:t>
            </a:r>
            <a:r>
              <a:rPr lang="hr-HR" dirty="0" smtClean="0"/>
              <a:t> šok.</a:t>
            </a:r>
          </a:p>
          <a:p>
            <a:r>
              <a:rPr lang="hr-HR" dirty="0" smtClean="0"/>
              <a:t>13. </a:t>
            </a:r>
            <a:r>
              <a:rPr lang="hr-HR" dirty="0"/>
              <a:t>Opisati i objasniti zadaće sestre u </a:t>
            </a:r>
            <a:r>
              <a:rPr lang="hr-HR" dirty="0" smtClean="0"/>
              <a:t>bolesnika u </a:t>
            </a:r>
            <a:r>
              <a:rPr lang="hr-HR" dirty="0" err="1" smtClean="0"/>
              <a:t>hipovolemijskom</a:t>
            </a:r>
            <a:r>
              <a:rPr lang="hr-HR" dirty="0" smtClean="0"/>
              <a:t> šoku.</a:t>
            </a:r>
          </a:p>
          <a:p>
            <a:r>
              <a:rPr lang="hr-HR" dirty="0" smtClean="0"/>
              <a:t>14.  Nabrojati, opisati </a:t>
            </a:r>
            <a:r>
              <a:rPr lang="hr-HR" dirty="0"/>
              <a:t>i objasniti </a:t>
            </a:r>
            <a:r>
              <a:rPr lang="hr-HR" dirty="0" smtClean="0"/>
              <a:t>sestrinske intervencije u zbrinjavanju bolesnika u šoku.</a:t>
            </a:r>
          </a:p>
          <a:p>
            <a:r>
              <a:rPr lang="hr-HR" dirty="0" smtClean="0"/>
              <a:t>15. </a:t>
            </a:r>
            <a:r>
              <a:rPr lang="hr-HR" dirty="0"/>
              <a:t>Opisati i objasniti </a:t>
            </a:r>
            <a:r>
              <a:rPr lang="hr-HR" dirty="0" smtClean="0"/>
              <a:t>zadaće sestre u </a:t>
            </a:r>
            <a:r>
              <a:rPr lang="hr-HR" dirty="0" err="1" smtClean="0"/>
              <a:t>sorečavanju</a:t>
            </a:r>
            <a:r>
              <a:rPr lang="hr-HR" dirty="0" smtClean="0"/>
              <a:t> operacijskog šoka.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84946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ŽLIJEZDE   SLINOVNICE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Slinovnice su žlijezde koje proizvode slinu, a smještene su oko usne šupljine i ždrijela, to jest pridružene početnom dijelu probavnog sustava. </a:t>
            </a:r>
          </a:p>
          <a:p>
            <a:r>
              <a:rPr lang="hr-HR" dirty="0" smtClean="0"/>
              <a:t>Slina se u malim količinama trajno izlučuje u usnu šupljinu, osiguravajući joj vlažnost, a u većim količinama kad jedemo, što pomaže omekšavanju hrane, čime počinje proces probave.</a:t>
            </a:r>
          </a:p>
          <a:p>
            <a:r>
              <a:rPr lang="hr-HR" dirty="0" smtClean="0"/>
              <a:t>Postoje tri para velikih žlijezda slinovnica i puno malih slinovnica povezanih sa sluznicom usne šupljine.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4166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720" y="0"/>
            <a:ext cx="8858280" cy="1357298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																				</a:t>
            </a:r>
            <a:r>
              <a:rPr lang="hr-HR" b="1" dirty="0" smtClean="0"/>
              <a:t>DOUŠNA ŽLIJEZDA 	</a:t>
            </a:r>
            <a:r>
              <a:rPr lang="hr-HR" dirty="0" smtClean="0"/>
              <a:t>		</a:t>
            </a:r>
            <a:br>
              <a:rPr lang="hr-HR" dirty="0" smtClean="0"/>
            </a:br>
            <a:r>
              <a:rPr lang="hr-HR" dirty="0" smtClean="0"/>
              <a:t>				    </a:t>
            </a:r>
            <a:r>
              <a:rPr lang="hr-HR" b="1" i="1" dirty="0" smtClean="0"/>
              <a:t>lat.  glandula parotis</a:t>
            </a:r>
            <a:r>
              <a:rPr lang="hr-HR" dirty="0" smtClean="0"/>
              <a:t>	</a:t>
            </a:r>
            <a:endParaRPr lang="hr-HR" dirty="0"/>
          </a:p>
        </p:txBody>
      </p:sp>
      <p:pic>
        <p:nvPicPr>
          <p:cNvPr id="1026" name="Picture 2" descr="C:\Users\Korisnik\Desktop\imgre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24100" y="1785926"/>
            <a:ext cx="6929486" cy="4286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88205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b="1" dirty="0" smtClean="0"/>
              <a:t>parotidna žlijezda </a:t>
            </a:r>
            <a:r>
              <a:rPr lang="hr-HR" dirty="0" smtClean="0"/>
              <a:t>(lijeva i desna) - nalazi se ispod i ispred uške, a parotidni kanal odvodi slinu u usta s unutarnje strane obraza, nasuprot gornjih zubi</a:t>
            </a:r>
          </a:p>
          <a:p>
            <a:pPr lvl="0"/>
            <a:r>
              <a:rPr lang="hr-HR" b="1" dirty="0" smtClean="0"/>
              <a:t>submandibularna žlijezda </a:t>
            </a:r>
            <a:r>
              <a:rPr lang="hr-HR" dirty="0" smtClean="0"/>
              <a:t>(lijeva i desna) - nalazi se ispod dna usne šupljine, tik ispod donje čeljusti, a slina se izlučuje putem izvodnog kanala u dnu usne šupljine</a:t>
            </a:r>
          </a:p>
          <a:p>
            <a:pPr lvl="0"/>
            <a:r>
              <a:rPr lang="hr-HR" b="1" dirty="0" smtClean="0"/>
              <a:t>sublingvalna žlijezda </a:t>
            </a:r>
            <a:r>
              <a:rPr lang="hr-HR" dirty="0" smtClean="0"/>
              <a:t>(lijeva i desna) - nalazi se ispod jezika i drenira se kroz izvodne kanale na dnu usne šupljine.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427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PAROTITIS/UPALA  PAROTIDNE  ŽLIJEZDE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Do poremećaja u radu žlijezda slinovnica i pojave kliničkih simptoma nakon kirurškog zahvata</a:t>
            </a:r>
          </a:p>
          <a:p>
            <a:r>
              <a:rPr lang="hr-HR" dirty="0" smtClean="0"/>
              <a:t>opstrukcija  izvodnih kanala i istjecanja sline,</a:t>
            </a:r>
          </a:p>
          <a:p>
            <a:r>
              <a:rPr lang="hr-HR" dirty="0" smtClean="0"/>
              <a:t>stvaranje naslaga</a:t>
            </a:r>
          </a:p>
          <a:p>
            <a:r>
              <a:rPr lang="hr-HR" dirty="0" smtClean="0"/>
              <a:t> upala, infekcija bakterijama ,virusima i gljivicama</a:t>
            </a:r>
          </a:p>
          <a:p>
            <a:pPr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2144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SIMPTOMI PAROTITISA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Bol</a:t>
            </a:r>
          </a:p>
          <a:p>
            <a:r>
              <a:rPr lang="hr-HR" dirty="0" smtClean="0"/>
              <a:t>Oteklina</a:t>
            </a:r>
          </a:p>
          <a:p>
            <a:r>
              <a:rPr lang="hr-HR" dirty="0" smtClean="0"/>
              <a:t>Crvenilo u području parotidnih žlijezda</a:t>
            </a:r>
            <a:endParaRPr lang="hr-HR" dirty="0"/>
          </a:p>
        </p:txBody>
      </p:sp>
      <p:pic>
        <p:nvPicPr>
          <p:cNvPr id="2050" name="Picture 2" descr="C:\Users\Korisnik\Desktop\diseases-11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78513" y="3000373"/>
            <a:ext cx="3575073" cy="29289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3704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PREVENCIJA PAROTITISA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Poticanjem bolesnika  na provođenje  redovite njege usne šupljine</a:t>
            </a:r>
          </a:p>
          <a:p>
            <a:r>
              <a:rPr lang="hr-HR" dirty="0" smtClean="0"/>
              <a:t>Vlaženje usne šupljine</a:t>
            </a:r>
          </a:p>
          <a:p>
            <a:r>
              <a:rPr lang="hr-HR" dirty="0" smtClean="0"/>
              <a:t>Poticati rad žlijezda slinovnica(masaža)</a:t>
            </a:r>
            <a:endParaRPr lang="hr-HR" dirty="0"/>
          </a:p>
        </p:txBody>
      </p:sp>
      <p:pic>
        <p:nvPicPr>
          <p:cNvPr id="3075" name="Picture 3" descr="C:\Users\Korisnik\Desktop\ranula-velika-mukokela-nastala-oštećenjem-ili-začepljenjem-izvodnog-kanala-podjezične-žlijez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81819" y="3357562"/>
            <a:ext cx="3500463" cy="2786082"/>
          </a:xfrm>
          <a:prstGeom prst="rect">
            <a:avLst/>
          </a:prstGeom>
          <a:noFill/>
        </p:spPr>
      </p:pic>
      <p:pic>
        <p:nvPicPr>
          <p:cNvPr id="3076" name="Picture 4" descr="C:\Users\Korisnik\Desktop\Oralna-kandidijaza-srijed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6976" y="3429001"/>
            <a:ext cx="3644924" cy="25717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56482334"/>
      </p:ext>
    </p:extLst>
  </p:cSld>
  <p:clrMapOvr>
    <a:masterClrMapping/>
  </p:clrMapOvr>
</p:sld>
</file>

<file path=ppt/theme/theme1.xml><?xml version="1.0" encoding="utf-8"?>
<a:theme xmlns:a="http://schemas.openxmlformats.org/drawingml/2006/main" name="Pramen">
  <a:themeElements>
    <a:clrScheme name="Prame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Prame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ame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436</Words>
  <Application>Microsoft Office PowerPoint</Application>
  <PresentationFormat>Široki zaslon</PresentationFormat>
  <Paragraphs>62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Pramen</vt:lpstr>
      <vt:lpstr>Škola za medicinske sestre Vinogradska Zdravstvena njega kirurškoga bolesnika opća </vt:lpstr>
      <vt:lpstr>PowerPoint prezentacija</vt:lpstr>
      <vt:lpstr>PowerPoint prezentacija</vt:lpstr>
      <vt:lpstr>ŽLIJEZDE   SLINOVNICE</vt:lpstr>
      <vt:lpstr>                    DOUŠNA ŽLIJEZDA             lat.  glandula parotis </vt:lpstr>
      <vt:lpstr>PowerPoint prezentacija</vt:lpstr>
      <vt:lpstr>PAROTITIS/UPALA  PAROTIDNE  ŽLIJEZDE</vt:lpstr>
      <vt:lpstr>SIMPTOMI PAROTITISA</vt:lpstr>
      <vt:lpstr>PREVENCIJA PAROTITISA</vt:lpstr>
      <vt:lpstr>INTERVENCIJE MEDICINSKE SESTRE</vt:lpstr>
      <vt:lpstr>INTERVENCIJE MEDICINSKE SESTRE</vt:lpstr>
      <vt:lpstr>INTERVENCIJE MEDICINSKE SESTRE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Zdravstvena njega kirurškoga bolesnika opća </dc:title>
  <dc:creator>Bozic</dc:creator>
  <cp:lastModifiedBy>Bozic</cp:lastModifiedBy>
  <cp:revision>1</cp:revision>
  <dcterms:created xsi:type="dcterms:W3CDTF">2020-05-30T19:05:01Z</dcterms:created>
  <dcterms:modified xsi:type="dcterms:W3CDTF">2020-05-30T19:07:01Z</dcterms:modified>
</cp:coreProperties>
</file>