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6196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3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3597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2429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072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3384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3552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8198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993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843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4295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372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754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50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2319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660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11D37-28FB-40B2-AB93-71DBA28F55C6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AC7F0DC-0C67-451D-B3A8-C18229B8E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764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source=images&amp;cd=&amp;cad=rja&amp;uact=8&amp;ved=0ahUKEwiKo8-JjfjLAhXFPhQKHUTzCckQjRwIBw&amp;url=http%3A%2F%2Fdenesen.mk%2Fweb%2F%3Fp%3D401093&amp;bvm=bv.118443451,d.d24&amp;psig=AFQjCNEZJAA_6DrelB_Feaame3eeRAv9xQ&amp;ust=1459966467085289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www.google.hr/url?sa=i&amp;rct=j&amp;q=&amp;esrc=s&amp;source=images&amp;cd=&amp;cad=rja&amp;uact=8&amp;ved=0ahUKEwjBkcLWjfjLAhVH7xQKHawmCyEQjRwIBw&amp;url=http%3A%2F%2Fwww.zzjzpgz.hr%2Fnzl%2F87%2Falergeni.htm&amp;bvm=bv.118443451,d.d24&amp;psig=AFQjCNH4kLBreXclLuyyRT0C2wXS1kMDIA&amp;ust=1459966605318548" TargetMode="Externa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ctrTitle"/>
          </p:nvPr>
        </p:nvSpPr>
        <p:spPr>
          <a:xfrm>
            <a:off x="365760" y="-2743200"/>
            <a:ext cx="11138852" cy="4777381"/>
          </a:xfrm>
          <a:prstGeom prst="rect">
            <a:avLst/>
          </a:prstGeom>
        </p:spPr>
        <p:txBody>
          <a:bodyPr vert="horz" lIns="45720" rIns="45720" bIns="45720" anchor="b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hr-HR" sz="3100" b="0" dirty="0">
                <a:effectLst/>
              </a:rPr>
              <a:t>Škola za medicinske sestre Vinogradska</a:t>
            </a:r>
            <a:r>
              <a:rPr lang="hr-HR" sz="3100" b="0" dirty="0">
                <a:solidFill>
                  <a:schemeClr val="tx1"/>
                </a:solidFill>
                <a:effectLst/>
              </a:rPr>
              <a:t/>
            </a:r>
            <a:br>
              <a:rPr lang="hr-HR" sz="3100" b="0" dirty="0">
                <a:solidFill>
                  <a:schemeClr val="tx1"/>
                </a:solidFill>
                <a:effectLst/>
              </a:rPr>
            </a:br>
            <a:r>
              <a:rPr lang="hr-HR" sz="3100" b="0" dirty="0" smtClean="0">
                <a:solidFill>
                  <a:schemeClr val="tx1"/>
                </a:solidFill>
                <a:effectLst/>
              </a:rPr>
              <a:t>Zdravstvena njega kirurškoga bolesnika opća</a:t>
            </a:r>
            <a:r>
              <a:rPr lang="hr-HR" sz="3600" b="0" dirty="0">
                <a:effectLst/>
              </a:rPr>
              <a:t/>
            </a:r>
            <a:br>
              <a:rPr lang="hr-HR" sz="3600" b="0" dirty="0">
                <a:effectLst/>
              </a:rPr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23851" y="2034181"/>
            <a:ext cx="10080761" cy="3869481"/>
          </a:xfrm>
        </p:spPr>
        <p:txBody>
          <a:bodyPr>
            <a:normAutofit lnSpcReduction="10000"/>
          </a:bodyPr>
          <a:lstStyle/>
          <a:p>
            <a:r>
              <a:rPr lang="hr-HR" sz="4800" b="1" dirty="0" smtClean="0"/>
              <a:t>Opća </a:t>
            </a:r>
            <a:r>
              <a:rPr lang="hr-HR" sz="4800" b="1" dirty="0" err="1" smtClean="0"/>
              <a:t>poslijeoperacijska</a:t>
            </a:r>
            <a:r>
              <a:rPr lang="hr-HR" sz="4800" b="1" dirty="0" smtClean="0"/>
              <a:t> zdravstvena njega bolesnika</a:t>
            </a:r>
          </a:p>
          <a:p>
            <a:endParaRPr lang="hr-HR" sz="4000" dirty="0" smtClean="0"/>
          </a:p>
          <a:p>
            <a:endParaRPr lang="hr-HR" sz="4000" dirty="0"/>
          </a:p>
          <a:p>
            <a:r>
              <a:rPr lang="hr-HR" sz="4000" dirty="0" smtClean="0"/>
              <a:t>                      Josip Božić </a:t>
            </a:r>
            <a:r>
              <a:rPr lang="hr-HR" sz="4000" dirty="0" err="1" smtClean="0"/>
              <a:t>mag.med.tech</a:t>
            </a:r>
            <a:r>
              <a:rPr lang="hr-HR" sz="4800" dirty="0" smtClean="0"/>
              <a:t>.</a:t>
            </a:r>
            <a:endParaRPr lang="hr-HR" sz="4800" dirty="0"/>
          </a:p>
        </p:txBody>
      </p:sp>
    </p:spTree>
    <p:extLst>
      <p:ext uri="{BB962C8B-B14F-4D97-AF65-F5344CB8AC3E}">
        <p14:creationId xmlns:p14="http://schemas.microsoft.com/office/powerpoint/2010/main" val="238551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b="1" smtClean="0"/>
              <a:t>SIMPTOMI I ZNAKOVI ŠOKA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r-HR" b="1" dirty="0" smtClean="0"/>
              <a:t>subjektivni osjećaj slabosti</a:t>
            </a:r>
          </a:p>
          <a:p>
            <a:pPr>
              <a:defRPr/>
            </a:pPr>
            <a:r>
              <a:rPr lang="hr-HR" b="1" dirty="0" smtClean="0"/>
              <a:t>blijeda ,vlažna i hladna koža</a:t>
            </a:r>
          </a:p>
          <a:p>
            <a:pPr>
              <a:defRPr/>
            </a:pPr>
            <a:r>
              <a:rPr lang="hr-HR" b="1" dirty="0" smtClean="0"/>
              <a:t>nemir,strah,apatija</a:t>
            </a:r>
          </a:p>
          <a:p>
            <a:pPr>
              <a:defRPr/>
            </a:pPr>
            <a:r>
              <a:rPr lang="hr-HR" b="1" dirty="0" smtClean="0"/>
              <a:t>postupan gubitak svijesti</a:t>
            </a:r>
          </a:p>
          <a:p>
            <a:pPr>
              <a:defRPr/>
            </a:pPr>
            <a:r>
              <a:rPr lang="hr-HR" b="1" dirty="0" smtClean="0"/>
              <a:t>proširene zjenice,odsutan pogled</a:t>
            </a:r>
          </a:p>
          <a:p>
            <a:pPr>
              <a:defRPr/>
            </a:pPr>
            <a:r>
              <a:rPr lang="hr-HR" b="1" dirty="0" smtClean="0"/>
              <a:t>ubrzano i površno disanje</a:t>
            </a:r>
          </a:p>
          <a:p>
            <a:pPr>
              <a:defRPr/>
            </a:pPr>
            <a:r>
              <a:rPr lang="hr-HR" b="1" dirty="0" smtClean="0"/>
              <a:t>nizak ili nemjerljiv RR</a:t>
            </a:r>
          </a:p>
          <a:p>
            <a:pPr>
              <a:defRPr/>
            </a:pPr>
            <a:r>
              <a:rPr lang="hr-HR" b="1" dirty="0" err="1" smtClean="0"/>
              <a:t>oligurija</a:t>
            </a:r>
            <a:r>
              <a:rPr lang="hr-HR" b="1" dirty="0" smtClean="0"/>
              <a:t> do </a:t>
            </a:r>
            <a:r>
              <a:rPr lang="hr-HR" b="1" dirty="0" err="1" smtClean="0"/>
              <a:t>anurije</a:t>
            </a:r>
            <a:endParaRPr lang="hr-HR" b="1" dirty="0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9650" y="4219576"/>
            <a:ext cx="330835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050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r-HR" b="1" dirty="0" smtClean="0"/>
              <a:t>PREMA ETIOLOGIJI ŠOK SE DJELI NA: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41439"/>
            <a:ext cx="8229600" cy="51831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r-HR" b="1" dirty="0" smtClean="0"/>
              <a:t>Hipovolemijski šok </a:t>
            </a:r>
            <a:r>
              <a:rPr lang="hr-HR" dirty="0" smtClean="0"/>
              <a:t>- nastaje zbog gubitka krvi, velikih opeklina, dehidracije</a:t>
            </a:r>
          </a:p>
          <a:p>
            <a:pPr>
              <a:defRPr/>
            </a:pPr>
            <a:r>
              <a:rPr lang="hr-HR" b="1" dirty="0" smtClean="0"/>
              <a:t>Neurogeni šok</a:t>
            </a:r>
            <a:r>
              <a:rPr lang="hr-HR" dirty="0" smtClean="0"/>
              <a:t>- nastaje kod generalizirane vazodilatacije, ozljeda kralježnične moždine, glave</a:t>
            </a:r>
          </a:p>
          <a:p>
            <a:pPr>
              <a:defRPr/>
            </a:pPr>
            <a:r>
              <a:rPr lang="hr-HR" b="1" dirty="0" smtClean="0"/>
              <a:t>Kardiogeni šok</a:t>
            </a:r>
            <a:r>
              <a:rPr lang="hr-HR" dirty="0" smtClean="0"/>
              <a:t>-nastaje pri slabljenju miokarda, kod AIM-a, plućne embolije, poremećaja srčanog ritma</a:t>
            </a:r>
          </a:p>
          <a:p>
            <a:pPr>
              <a:defRPr/>
            </a:pPr>
            <a:r>
              <a:rPr lang="hr-HR" b="1" dirty="0" smtClean="0"/>
              <a:t>Septički šok</a:t>
            </a:r>
            <a:r>
              <a:rPr lang="hr-HR" dirty="0" smtClean="0"/>
              <a:t>-izazivaju bakterije i njihovi toksini</a:t>
            </a:r>
          </a:p>
          <a:p>
            <a:pPr>
              <a:defRPr/>
            </a:pPr>
            <a:r>
              <a:rPr lang="hr-HR" b="1" dirty="0" smtClean="0"/>
              <a:t>Anafilaktički šok</a:t>
            </a:r>
            <a:r>
              <a:rPr lang="hr-HR" dirty="0" smtClean="0"/>
              <a:t>-nastaje imunosnom reakcijom kojom se oslobađaju vazoaktivne tvari (histamin) koji uzrokuje dilataciju i povećava propusnost krvnih žila</a:t>
            </a:r>
            <a:endParaRPr lang="hr-HR" b="1" dirty="0" smtClean="0"/>
          </a:p>
        </p:txBody>
      </p:sp>
    </p:spTree>
    <p:extLst>
      <p:ext uri="{BB962C8B-B14F-4D97-AF65-F5344CB8AC3E}">
        <p14:creationId xmlns:p14="http://schemas.microsoft.com/office/powerpoint/2010/main" val="255185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b="1" smtClean="0"/>
              <a:t>LIJEČENJE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r-HR" b="1" dirty="0" smtClean="0"/>
              <a:t>osnovno liječenje šoka je uklanjanje primarnog uzroka</a:t>
            </a:r>
          </a:p>
          <a:p>
            <a:pPr marL="0" indent="0">
              <a:buNone/>
              <a:defRPr/>
            </a:pPr>
            <a:endParaRPr lang="hr-HR" b="1" dirty="0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3422650"/>
            <a:ext cx="2447925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 descr="http://denesen.mk/web/wp-content/uploads/2016/02/srce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864" y="2814639"/>
            <a:ext cx="2790825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 descr="http://www.zzjzpgz.hr/nzl/87/23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789363"/>
            <a:ext cx="30099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371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r-HR" b="1" dirty="0" smtClean="0"/>
              <a:t>ZADAĆE MED. SESTRE KOD HIPOVOLEMIJSKOG ŠOKA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12875"/>
            <a:ext cx="8229600" cy="3384550"/>
          </a:xfrm>
        </p:spPr>
        <p:txBody>
          <a:bodyPr/>
          <a:lstStyle/>
          <a:p>
            <a:pPr eaLnBrk="1" hangingPunct="1"/>
            <a:r>
              <a:rPr lang="hr-HR" altLang="sr-Latn-RS" b="1" smtClean="0"/>
              <a:t>trajno promatranje bolesnika nakon operacije</a:t>
            </a:r>
          </a:p>
          <a:p>
            <a:pPr eaLnBrk="1" hangingPunct="1"/>
            <a:r>
              <a:rPr lang="hr-HR" altLang="sr-Latn-RS" b="1" smtClean="0"/>
              <a:t>mjerenje vitalnih znakova</a:t>
            </a:r>
          </a:p>
          <a:p>
            <a:pPr eaLnBrk="1" hangingPunct="1"/>
            <a:r>
              <a:rPr lang="hr-HR" altLang="sr-Latn-RS" b="1" smtClean="0"/>
              <a:t>promatranje izlučevina</a:t>
            </a:r>
          </a:p>
          <a:p>
            <a:pPr eaLnBrk="1" hangingPunct="1"/>
            <a:r>
              <a:rPr lang="hr-HR" altLang="sr-Latn-RS" b="1" smtClean="0"/>
              <a:t>ako se pojave bilo kakvi znakovi šoka sestra će obavijestiti liječnika,te prevesti bolesnika hitno u jedinicu intenzivnog liječenja</a:t>
            </a: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4652963"/>
            <a:ext cx="6096000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085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r-HR" b="1" dirty="0" smtClean="0"/>
              <a:t>POTUPCI SA BOLESNIKOM U JEDINICI INTENZIIVNE NJEGE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578850" cy="5141913"/>
          </a:xfrm>
        </p:spPr>
        <p:txBody>
          <a:bodyPr/>
          <a:lstStyle/>
          <a:p>
            <a:pPr eaLnBrk="1" hangingPunct="1"/>
            <a:r>
              <a:rPr lang="hr-HR" altLang="sr-Latn-RS" b="1" smtClean="0"/>
              <a:t>postaviti bolesnika u autotransfuzijski položaj</a:t>
            </a:r>
          </a:p>
          <a:p>
            <a:pPr eaLnBrk="1" hangingPunct="1"/>
            <a:r>
              <a:rPr lang="hr-HR" altLang="sr-Latn-RS" b="1" smtClean="0"/>
              <a:t>asistiranje za vrijeme intubacije</a:t>
            </a:r>
          </a:p>
          <a:p>
            <a:pPr eaLnBrk="1" hangingPunct="1"/>
            <a:r>
              <a:rPr lang="hr-HR" altLang="sr-Latn-RS" b="1" smtClean="0"/>
              <a:t>asistirati pri uvođenju centralnog venskog katetera </a:t>
            </a:r>
          </a:p>
          <a:p>
            <a:pPr eaLnBrk="1" hangingPunct="1"/>
            <a:r>
              <a:rPr lang="hr-HR" altLang="sr-Latn-RS" b="1" smtClean="0"/>
              <a:t>staviti elektrode za ekg da bi bolesnika priključili na monitor</a:t>
            </a:r>
          </a:p>
          <a:p>
            <a:pPr eaLnBrk="1" hangingPunct="1"/>
            <a:r>
              <a:rPr lang="hr-HR" altLang="sr-Latn-RS" b="1" smtClean="0"/>
              <a:t>kontrolirati primjenu infuzije, transfuzije, lijekova na infuzomatu, prefuzor</a:t>
            </a:r>
          </a:p>
          <a:p>
            <a:pPr eaLnBrk="1" hangingPunct="1"/>
            <a:r>
              <a:rPr lang="hr-HR" altLang="sr-Latn-RS" b="1" smtClean="0"/>
              <a:t>kontrolirati drenove</a:t>
            </a:r>
          </a:p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100794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04813"/>
            <a:ext cx="8229600" cy="5721350"/>
          </a:xfrm>
        </p:spPr>
        <p:txBody>
          <a:bodyPr/>
          <a:lstStyle/>
          <a:p>
            <a:pPr eaLnBrk="1" hangingPunct="1"/>
            <a:r>
              <a:rPr lang="hr-HR" altLang="sr-Latn-RS" b="1" smtClean="0"/>
              <a:t>uvesti trajni kateter u mokraćni mjehur (o,5ml/kg/h)</a:t>
            </a:r>
          </a:p>
          <a:p>
            <a:pPr eaLnBrk="1" hangingPunct="1"/>
            <a:r>
              <a:rPr lang="hr-HR" altLang="sr-Latn-RS" b="1" smtClean="0"/>
              <a:t>kontrolirati,mjeriti i održavati trajni kateter</a:t>
            </a:r>
          </a:p>
          <a:p>
            <a:pPr eaLnBrk="1" hangingPunct="1"/>
            <a:r>
              <a:rPr lang="hr-HR" altLang="sr-Latn-RS" b="1" smtClean="0"/>
              <a:t>vađenje ordiniranih krvi za laboratorijske pretrage</a:t>
            </a:r>
          </a:p>
          <a:p>
            <a:pPr eaLnBrk="1" hangingPunct="1"/>
            <a:r>
              <a:rPr lang="hr-HR" altLang="sr-Latn-RS" b="1" smtClean="0"/>
              <a:t>mjeriti promatrati i bilježiti</a:t>
            </a:r>
          </a:p>
          <a:p>
            <a:pPr eaLnBrk="1" hangingPunct="1"/>
            <a:r>
              <a:rPr lang="hr-HR" altLang="sr-Latn-RS" b="1" smtClean="0"/>
              <a:t>promatranje ekg monitora</a:t>
            </a:r>
          </a:p>
          <a:p>
            <a:pPr eaLnBrk="1" hangingPunct="1"/>
            <a:r>
              <a:rPr lang="hr-HR" altLang="sr-Latn-RS" b="1" smtClean="0"/>
              <a:t>mjerenje centralnog venskog tlaka</a:t>
            </a:r>
          </a:p>
          <a:p>
            <a:pPr eaLnBrk="1" hangingPunct="1"/>
            <a:r>
              <a:rPr lang="hr-HR" altLang="sr-Latn-RS" b="1" smtClean="0"/>
              <a:t>mjerenje acido-baznog statusa (ABS-a)</a:t>
            </a:r>
          </a:p>
          <a:p>
            <a:pPr eaLnBrk="1" hangingPunct="1"/>
            <a:r>
              <a:rPr lang="hr-HR" altLang="sr-Latn-RS" b="1" smtClean="0"/>
              <a:t>mjerenje tjelesne temperature</a:t>
            </a:r>
          </a:p>
        </p:txBody>
      </p:sp>
    </p:spTree>
    <p:extLst>
      <p:ext uri="{BB962C8B-B14F-4D97-AF65-F5344CB8AC3E}">
        <p14:creationId xmlns:p14="http://schemas.microsoft.com/office/powerpoint/2010/main" val="60391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04813"/>
            <a:ext cx="8229600" cy="57213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r-HR" b="1" dirty="0" smtClean="0"/>
              <a:t>promatranje stanja svijesti </a:t>
            </a:r>
          </a:p>
          <a:p>
            <a:pPr>
              <a:defRPr/>
            </a:pPr>
            <a:r>
              <a:rPr lang="hr-HR" b="1" dirty="0" smtClean="0"/>
              <a:t>promatrati ponašanje</a:t>
            </a:r>
          </a:p>
          <a:p>
            <a:pPr>
              <a:defRPr/>
            </a:pPr>
            <a:r>
              <a:rPr lang="hr-HR" b="1" dirty="0" smtClean="0"/>
              <a:t>izgled kože</a:t>
            </a:r>
          </a:p>
          <a:p>
            <a:pPr>
              <a:defRPr/>
            </a:pPr>
            <a:r>
              <a:rPr lang="hr-HR" b="1" dirty="0" smtClean="0"/>
              <a:t>disanje</a:t>
            </a:r>
          </a:p>
          <a:p>
            <a:pPr>
              <a:defRPr/>
            </a:pPr>
            <a:r>
              <a:rPr lang="hr-HR" b="1" dirty="0" smtClean="0"/>
              <a:t>primijeniti ordiniranu terapiju</a:t>
            </a:r>
          </a:p>
          <a:p>
            <a:pPr>
              <a:defRPr/>
            </a:pPr>
            <a:r>
              <a:rPr lang="hr-HR" b="1" dirty="0" smtClean="0"/>
              <a:t>provjera ubodnog mjesta CVK</a:t>
            </a:r>
          </a:p>
          <a:p>
            <a:pPr>
              <a:buFontTx/>
              <a:buChar char="-"/>
              <a:defRPr/>
            </a:pPr>
            <a:r>
              <a:rPr lang="hr-HR" b="1" dirty="0" smtClean="0"/>
              <a:t>previjati po načelima </a:t>
            </a:r>
            <a:r>
              <a:rPr lang="hr-HR" b="1" dirty="0" err="1" smtClean="0"/>
              <a:t>asepse</a:t>
            </a:r>
            <a:endParaRPr lang="hr-HR" b="1" dirty="0" smtClean="0"/>
          </a:p>
          <a:p>
            <a:pPr>
              <a:buFontTx/>
              <a:buChar char="-"/>
              <a:defRPr/>
            </a:pPr>
            <a:r>
              <a:rPr lang="hr-HR" b="1" dirty="0" smtClean="0"/>
              <a:t>prekriti ubodno mjesto prozirnom folijom</a:t>
            </a:r>
          </a:p>
          <a:p>
            <a:pPr>
              <a:defRPr/>
            </a:pPr>
            <a:r>
              <a:rPr lang="hr-HR" b="1" dirty="0" smtClean="0"/>
              <a:t>kontrola zavoja</a:t>
            </a:r>
          </a:p>
          <a:p>
            <a:pPr marL="0" indent="0">
              <a:buNone/>
              <a:defRPr/>
            </a:pPr>
            <a:endParaRPr lang="hr-HR" dirty="0" smtClean="0"/>
          </a:p>
          <a:p>
            <a:pPr>
              <a:defRPr/>
            </a:pPr>
            <a:endParaRPr lang="hr-HR" dirty="0" smtClean="0"/>
          </a:p>
          <a:p>
            <a:pPr marL="0" indent="0">
              <a:buNone/>
              <a:defRPr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25147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76250"/>
            <a:ext cx="8229600" cy="63817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r-HR" b="1" dirty="0" smtClean="0"/>
              <a:t>provoditi :</a:t>
            </a:r>
          </a:p>
          <a:p>
            <a:pPr marL="0" indent="0">
              <a:buNone/>
              <a:defRPr/>
            </a:pPr>
            <a:r>
              <a:rPr lang="hr-HR" b="1" dirty="0" smtClean="0"/>
              <a:t>-njegu kože</a:t>
            </a:r>
          </a:p>
          <a:p>
            <a:pPr marL="0" indent="0">
              <a:buNone/>
              <a:defRPr/>
            </a:pPr>
            <a:r>
              <a:rPr lang="hr-HR" b="1" dirty="0" smtClean="0"/>
              <a:t>-njegu nosnica</a:t>
            </a:r>
          </a:p>
          <a:p>
            <a:pPr marL="0" indent="0">
              <a:buNone/>
              <a:defRPr/>
            </a:pPr>
            <a:r>
              <a:rPr lang="hr-HR" b="1" dirty="0" smtClean="0"/>
              <a:t>-njegu usne šupljine</a:t>
            </a:r>
          </a:p>
          <a:p>
            <a:pPr marL="0" indent="0">
              <a:buNone/>
              <a:defRPr/>
            </a:pPr>
            <a:r>
              <a:rPr lang="hr-HR" b="1" dirty="0" smtClean="0"/>
              <a:t>-prebrisati znoj</a:t>
            </a:r>
          </a:p>
          <a:p>
            <a:pPr>
              <a:defRPr/>
            </a:pPr>
            <a:r>
              <a:rPr lang="hr-HR" b="1" dirty="0" smtClean="0"/>
              <a:t>mijenjati sondu svakih 48-72 sata</a:t>
            </a:r>
          </a:p>
          <a:p>
            <a:pPr>
              <a:defRPr/>
            </a:pPr>
            <a:r>
              <a:rPr lang="hr-HR" b="1" dirty="0" smtClean="0"/>
              <a:t>mijenjati položaj svaka dva sata</a:t>
            </a:r>
          </a:p>
          <a:p>
            <a:pPr>
              <a:defRPr/>
            </a:pPr>
            <a:r>
              <a:rPr lang="hr-HR" b="1" dirty="0" smtClean="0"/>
              <a:t>provoditi pasivne vježbe</a:t>
            </a:r>
          </a:p>
          <a:p>
            <a:pPr>
              <a:defRPr/>
            </a:pPr>
            <a:r>
              <a:rPr lang="hr-HR" b="1" dirty="0" smtClean="0"/>
              <a:t>osigurati povoljne mikroklimatske uvijete</a:t>
            </a:r>
          </a:p>
          <a:p>
            <a:pPr>
              <a:defRPr/>
            </a:pPr>
            <a:r>
              <a:rPr lang="hr-HR" b="1" dirty="0" smtClean="0"/>
              <a:t>osigurati pravilnu prehranu</a:t>
            </a:r>
          </a:p>
          <a:p>
            <a:pPr>
              <a:defRPr/>
            </a:pPr>
            <a:r>
              <a:rPr lang="hr-HR" b="1" dirty="0" smtClean="0"/>
              <a:t>hraniti preko NG sonde (50-200 ml)</a:t>
            </a:r>
          </a:p>
          <a:p>
            <a:pPr>
              <a:defRPr/>
            </a:pPr>
            <a:r>
              <a:rPr lang="hr-HR" b="1" dirty="0" smtClean="0"/>
              <a:t>sprečavanje infekcije</a:t>
            </a:r>
          </a:p>
          <a:p>
            <a:pPr marL="0" indent="0">
              <a:buNone/>
              <a:defRPr/>
            </a:pPr>
            <a:endParaRPr lang="hr-HR" b="1" dirty="0" smtClean="0"/>
          </a:p>
        </p:txBody>
      </p:sp>
    </p:spTree>
    <p:extLst>
      <p:ext uri="{BB962C8B-B14F-4D97-AF65-F5344CB8AC3E}">
        <p14:creationId xmlns:p14="http://schemas.microsoft.com/office/powerpoint/2010/main" val="24512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r-HR" b="1" dirty="0" smtClean="0"/>
              <a:t>ZADAĆE MED. SESTRE U SPRJEČAVANJU  OPERACIJSKOG ŠOKA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b="1" smtClean="0"/>
              <a:t>provjera vitalnih funkcija</a:t>
            </a:r>
          </a:p>
          <a:p>
            <a:pPr eaLnBrk="1" hangingPunct="1"/>
            <a:r>
              <a:rPr lang="hr-HR" altLang="sr-Latn-RS" b="1" smtClean="0"/>
              <a:t>dati premedikaciju</a:t>
            </a:r>
          </a:p>
          <a:p>
            <a:pPr eaLnBrk="1" hangingPunct="1"/>
            <a:r>
              <a:rPr lang="hr-HR" altLang="sr-Latn-RS" b="1" smtClean="0"/>
              <a:t>priprema bolesnika za prijenos u operacijsku dvoranu</a:t>
            </a:r>
          </a:p>
          <a:p>
            <a:pPr eaLnBrk="1" hangingPunct="1"/>
            <a:r>
              <a:rPr lang="hr-HR" altLang="sr-Latn-RS" b="1" smtClean="0"/>
              <a:t>pokriti bolesnika toplim pokrivačem</a:t>
            </a:r>
          </a:p>
          <a:p>
            <a:pPr eaLnBrk="1" hangingPunct="1"/>
            <a:r>
              <a:rPr lang="hr-HR" altLang="sr-Latn-RS" b="1" smtClean="0"/>
              <a:t>navući mu elastične čarape</a:t>
            </a:r>
          </a:p>
          <a:p>
            <a:pPr eaLnBrk="1" hangingPunct="1"/>
            <a:r>
              <a:rPr lang="hr-HR" altLang="sr-Latn-RS" b="1" smtClean="0"/>
              <a:t>promatrati bolesnika</a:t>
            </a:r>
          </a:p>
        </p:txBody>
      </p:sp>
    </p:spTree>
    <p:extLst>
      <p:ext uri="{BB962C8B-B14F-4D97-AF65-F5344CB8AC3E}">
        <p14:creationId xmlns:p14="http://schemas.microsoft.com/office/powerpoint/2010/main" val="383758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b="1" smtClean="0"/>
              <a:t>TIJEKOM OPERACIJE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hr-HR" altLang="sr-Latn-RS" smtClean="0"/>
          </a:p>
          <a:p>
            <a:pPr eaLnBrk="1" hangingPunct="1"/>
            <a:r>
              <a:rPr lang="hr-HR" altLang="sr-Latn-RS" b="1" smtClean="0"/>
              <a:t>promatrati bolesnikovu cirkulaciju i disanje</a:t>
            </a:r>
          </a:p>
          <a:p>
            <a:pPr eaLnBrk="1" hangingPunct="1"/>
            <a:r>
              <a:rPr lang="hr-HR" altLang="sr-Latn-RS" b="1" smtClean="0"/>
              <a:t>nadoknaditi izgubljenu tekućinu,krv</a:t>
            </a:r>
          </a:p>
          <a:p>
            <a:pPr eaLnBrk="1" hangingPunct="1"/>
            <a:r>
              <a:rPr lang="hr-HR" altLang="sr-Latn-RS" b="1" smtClean="0"/>
              <a:t>staviti bolesnika Trendeleburgov položaj sa glavom 10 ° prema dolje i ubrziti transfuziju</a:t>
            </a:r>
          </a:p>
        </p:txBody>
      </p:sp>
    </p:spTree>
    <p:extLst>
      <p:ext uri="{BB962C8B-B14F-4D97-AF65-F5344CB8AC3E}">
        <p14:creationId xmlns:p14="http://schemas.microsoft.com/office/powerpoint/2010/main" val="170915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99855" y="97637"/>
            <a:ext cx="9052357" cy="54763"/>
          </a:xfrm>
        </p:spPr>
        <p:txBody>
          <a:bodyPr>
            <a:normAutofit fontScale="90000"/>
          </a:bodyPr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2400" y="803564"/>
            <a:ext cx="8983085" cy="6054436"/>
          </a:xfrm>
        </p:spPr>
        <p:txBody>
          <a:bodyPr>
            <a:normAutofit/>
          </a:bodyPr>
          <a:lstStyle/>
          <a:p>
            <a:r>
              <a:rPr lang="hr-HR" sz="4000" dirty="0" smtClean="0"/>
              <a:t>Ishodi:</a:t>
            </a:r>
            <a:endParaRPr lang="hr-HR" sz="2000" dirty="0" smtClean="0"/>
          </a:p>
          <a:p>
            <a:r>
              <a:rPr lang="hr-HR" sz="2000" dirty="0" smtClean="0"/>
              <a:t>1. </a:t>
            </a:r>
            <a:r>
              <a:rPr lang="hr-HR" sz="2000" b="1" dirty="0" smtClean="0"/>
              <a:t>Opisati i objasniti </a:t>
            </a:r>
            <a:r>
              <a:rPr lang="hr-HR" sz="2000" dirty="0" smtClean="0"/>
              <a:t>svrhu sestrinske skrbi u </a:t>
            </a:r>
            <a:r>
              <a:rPr lang="hr-HR" sz="2000" dirty="0" err="1" smtClean="0"/>
              <a:t>poslijeoperacijskom</a:t>
            </a:r>
            <a:r>
              <a:rPr lang="hr-HR" sz="2000" dirty="0" smtClean="0"/>
              <a:t> tijeku.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/>
              <a:t>2. </a:t>
            </a:r>
            <a:r>
              <a:rPr lang="hr-HR" sz="2000" b="1" dirty="0"/>
              <a:t>Opisati i objasniti </a:t>
            </a:r>
            <a:r>
              <a:rPr lang="hr-HR" sz="2000" b="1" dirty="0" smtClean="0"/>
              <a:t>i primijeniti </a:t>
            </a:r>
            <a:r>
              <a:rPr lang="hr-HR" sz="2000" dirty="0" smtClean="0"/>
              <a:t>sestrinske intervencije u zbrinjavanju bolesnika nakon operacije: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/>
              <a:t>Pripremi bolesničke sobe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/>
              <a:t>Prijem bolesnika nakon operacije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/>
              <a:t>Promatranje/</a:t>
            </a:r>
            <a:r>
              <a:rPr lang="hr-HR" sz="2000" dirty="0" err="1" smtClean="0"/>
              <a:t>kontrolu,mjerenje</a:t>
            </a:r>
            <a:r>
              <a:rPr lang="hr-HR" sz="2000" dirty="0" smtClean="0"/>
              <a:t>, bilježenje(vanjski </a:t>
            </a:r>
            <a:r>
              <a:rPr lang="hr-HR" sz="2000" dirty="0" err="1" smtClean="0"/>
              <a:t>izgled,vitalni</a:t>
            </a:r>
            <a:r>
              <a:rPr lang="hr-HR" sz="2000" dirty="0" smtClean="0"/>
              <a:t> znakovi, </a:t>
            </a:r>
            <a:r>
              <a:rPr lang="hr-HR" sz="2000" dirty="0" err="1" smtClean="0"/>
              <a:t>stanjesvijesti</a:t>
            </a:r>
            <a:r>
              <a:rPr lang="hr-HR" sz="2000" dirty="0" smtClean="0"/>
              <a:t>, izlučine, zavoj, drenaža, </a:t>
            </a:r>
            <a:r>
              <a:rPr lang="hr-HR" sz="2000" dirty="0" err="1" smtClean="0"/>
              <a:t>primjenaterapije</a:t>
            </a:r>
            <a:r>
              <a:rPr lang="hr-HR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/>
              <a:t>Primjenu propisane terapije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/>
              <a:t>Pasivne vježbe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/>
              <a:t>Osobnu higijenu.</a:t>
            </a:r>
          </a:p>
          <a:p>
            <a:pPr marL="0" indent="0">
              <a:buNone/>
            </a:pPr>
            <a:r>
              <a:rPr lang="hr-HR" sz="2000" dirty="0" smtClean="0"/>
              <a:t>3. </a:t>
            </a:r>
            <a:r>
              <a:rPr lang="hr-HR" sz="2000" b="1" dirty="0" smtClean="0"/>
              <a:t>Nabrojiti i objasniti </a:t>
            </a:r>
            <a:r>
              <a:rPr lang="hr-HR" sz="2000" dirty="0" smtClean="0"/>
              <a:t>poslije operacijske poteškoće.</a:t>
            </a:r>
          </a:p>
          <a:p>
            <a:pPr marL="0" indent="0">
              <a:buNone/>
            </a:pPr>
            <a:r>
              <a:rPr lang="hr-HR" sz="2000" dirty="0" smtClean="0"/>
              <a:t>4. </a:t>
            </a:r>
            <a:r>
              <a:rPr lang="hr-HR" sz="2000" b="1" dirty="0" smtClean="0"/>
              <a:t>Opisati i objasniti </a:t>
            </a:r>
            <a:r>
              <a:rPr lang="hr-HR" sz="2000" dirty="0" smtClean="0"/>
              <a:t>zadaće sestre u zbrinjavanju bolesnika s bolom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143465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b="1" smtClean="0"/>
              <a:t>NAKON OPERACIJE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b="1" smtClean="0"/>
              <a:t>premjestiti bolesnika u topli krevet</a:t>
            </a:r>
          </a:p>
          <a:p>
            <a:pPr eaLnBrk="1" hangingPunct="1"/>
            <a:r>
              <a:rPr lang="hr-HR" altLang="sr-Latn-RS" b="1" smtClean="0"/>
              <a:t>promatrati bolesnikovo stanje</a:t>
            </a:r>
          </a:p>
          <a:p>
            <a:pPr eaLnBrk="1" hangingPunct="1"/>
            <a:r>
              <a:rPr lang="hr-HR" altLang="sr-Latn-RS" b="1" smtClean="0"/>
              <a:t>provoditi postupke u ranoj poslijeoperativnoj skrbi</a:t>
            </a:r>
          </a:p>
          <a:p>
            <a:pPr eaLnBrk="1" hangingPunct="1"/>
            <a:r>
              <a:rPr lang="hr-HR" altLang="sr-Latn-RS" b="1" smtClean="0"/>
              <a:t>prepoznati znakove šoka</a:t>
            </a:r>
          </a:p>
          <a:p>
            <a:pPr eaLnBrk="1" hangingPunct="1"/>
            <a:r>
              <a:rPr lang="hr-HR" altLang="sr-Latn-RS" b="1" smtClean="0"/>
              <a:t>obavijestiti liječnika</a:t>
            </a:r>
          </a:p>
        </p:txBody>
      </p:sp>
    </p:spTree>
    <p:extLst>
      <p:ext uri="{BB962C8B-B14F-4D97-AF65-F5344CB8AC3E}">
        <p14:creationId xmlns:p14="http://schemas.microsoft.com/office/powerpoint/2010/main" val="9057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78183" y="111491"/>
            <a:ext cx="9287884" cy="54764"/>
          </a:xfrm>
        </p:spPr>
        <p:txBody>
          <a:bodyPr>
            <a:normAutofit fontScale="90000"/>
          </a:bodyPr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318655"/>
            <a:ext cx="11504612" cy="6539345"/>
          </a:xfrm>
        </p:spPr>
        <p:txBody>
          <a:bodyPr>
            <a:normAutofit/>
          </a:bodyPr>
          <a:lstStyle/>
          <a:p>
            <a:r>
              <a:rPr lang="hr-HR" dirty="0" smtClean="0"/>
              <a:t>  5. Opisati i objasniti zadaće sestre u zbrinjavanju bolesnika s mučninom i povraćanjem.</a:t>
            </a:r>
          </a:p>
          <a:p>
            <a:r>
              <a:rPr lang="hr-HR" dirty="0" smtClean="0"/>
              <a:t>  6. Opisati i objasniti </a:t>
            </a:r>
            <a:r>
              <a:rPr lang="hr-HR" dirty="0"/>
              <a:t>zadaće sestre u zbrinjavanju bolesnika </a:t>
            </a:r>
            <a:r>
              <a:rPr lang="hr-HR" dirty="0" smtClean="0"/>
              <a:t>s žeđi.</a:t>
            </a:r>
          </a:p>
          <a:p>
            <a:r>
              <a:rPr lang="hr-HR" dirty="0" smtClean="0"/>
              <a:t>  7. </a:t>
            </a:r>
            <a:r>
              <a:rPr lang="hr-HR" dirty="0"/>
              <a:t>Opisati i objasniti zadaće sestre u zbrinjavanju bolesnika </a:t>
            </a:r>
            <a:r>
              <a:rPr lang="hr-HR" dirty="0" smtClean="0"/>
              <a:t>sa štucavicom.</a:t>
            </a:r>
          </a:p>
          <a:p>
            <a:r>
              <a:rPr lang="hr-HR" dirty="0" smtClean="0"/>
              <a:t>  8. </a:t>
            </a:r>
            <a:r>
              <a:rPr lang="hr-HR" dirty="0"/>
              <a:t>Opisati i objasniti zadaće sestre u zbrinjavanju bolesnika </a:t>
            </a:r>
            <a:r>
              <a:rPr lang="hr-HR" dirty="0" smtClean="0"/>
              <a:t>s </a:t>
            </a:r>
            <a:r>
              <a:rPr lang="hr-HR" dirty="0" err="1" smtClean="0"/>
              <a:t>poteškočama</a:t>
            </a:r>
            <a:r>
              <a:rPr lang="hr-HR" dirty="0" smtClean="0"/>
              <a:t> uvjetovanim vjetrovima      i stolicom.</a:t>
            </a:r>
          </a:p>
          <a:p>
            <a:r>
              <a:rPr lang="hr-HR" dirty="0" smtClean="0"/>
              <a:t>  9. Opisati, objasniti i primijeniti uvođenje rektalne sonde(</a:t>
            </a:r>
            <a:r>
              <a:rPr lang="hr-HR" dirty="0" err="1" smtClean="0"/>
              <a:t>Darmrohr</a:t>
            </a:r>
            <a:r>
              <a:rPr lang="hr-HR" dirty="0" smtClean="0"/>
              <a:t>).</a:t>
            </a:r>
          </a:p>
          <a:p>
            <a:r>
              <a:rPr lang="hr-HR" dirty="0" smtClean="0"/>
              <a:t>10. </a:t>
            </a:r>
            <a:r>
              <a:rPr lang="hr-HR" dirty="0"/>
              <a:t>Opisati i objasniti zadaće sestre u zbrinjavanju bolesnika s </a:t>
            </a:r>
            <a:r>
              <a:rPr lang="hr-HR" dirty="0" err="1"/>
              <a:t>poteškočama</a:t>
            </a:r>
            <a:r>
              <a:rPr lang="hr-HR" dirty="0"/>
              <a:t> </a:t>
            </a:r>
            <a:r>
              <a:rPr lang="hr-HR" dirty="0" smtClean="0"/>
              <a:t>vezanim za mokrenje .</a:t>
            </a:r>
          </a:p>
          <a:p>
            <a:r>
              <a:rPr lang="hr-HR" dirty="0" smtClean="0"/>
              <a:t>11. </a:t>
            </a:r>
            <a:r>
              <a:rPr lang="hr-HR" dirty="0"/>
              <a:t>Opisati i objasniti </a:t>
            </a:r>
            <a:r>
              <a:rPr lang="hr-HR" dirty="0" err="1" smtClean="0"/>
              <a:t>poslijeoperacijski</a:t>
            </a:r>
            <a:r>
              <a:rPr lang="hr-HR" dirty="0" smtClean="0"/>
              <a:t> </a:t>
            </a:r>
            <a:r>
              <a:rPr lang="hr-HR" dirty="0"/>
              <a:t>šok.</a:t>
            </a:r>
          </a:p>
          <a:p>
            <a:r>
              <a:rPr lang="hr-HR" dirty="0"/>
              <a:t>12. O</a:t>
            </a:r>
            <a:r>
              <a:rPr lang="hr-HR" dirty="0" smtClean="0"/>
              <a:t>pisati  </a:t>
            </a:r>
            <a:r>
              <a:rPr lang="hr-HR" dirty="0"/>
              <a:t>i objasniti </a:t>
            </a:r>
            <a:r>
              <a:rPr lang="hr-HR" dirty="0" err="1" smtClean="0"/>
              <a:t>hipovolemijski</a:t>
            </a:r>
            <a:r>
              <a:rPr lang="hr-HR" dirty="0" smtClean="0"/>
              <a:t> šok.</a:t>
            </a:r>
          </a:p>
          <a:p>
            <a:r>
              <a:rPr lang="hr-HR" dirty="0" smtClean="0"/>
              <a:t>13. </a:t>
            </a:r>
            <a:r>
              <a:rPr lang="hr-HR" dirty="0"/>
              <a:t>Opisati i objasniti zadaće sestre u </a:t>
            </a:r>
            <a:r>
              <a:rPr lang="hr-HR" dirty="0" smtClean="0"/>
              <a:t>bolesnika u </a:t>
            </a:r>
            <a:r>
              <a:rPr lang="hr-HR" dirty="0" err="1" smtClean="0"/>
              <a:t>hipovolemijskom</a:t>
            </a:r>
            <a:r>
              <a:rPr lang="hr-HR" dirty="0" smtClean="0"/>
              <a:t> šoku.</a:t>
            </a:r>
          </a:p>
          <a:p>
            <a:r>
              <a:rPr lang="hr-HR" dirty="0" smtClean="0"/>
              <a:t>14.  Nabrojati, opisati </a:t>
            </a:r>
            <a:r>
              <a:rPr lang="hr-HR" dirty="0"/>
              <a:t>i objasniti </a:t>
            </a:r>
            <a:r>
              <a:rPr lang="hr-HR" dirty="0" smtClean="0"/>
              <a:t>sestrinske intervencije u zbrinjavanju bolesnika u šoku.</a:t>
            </a:r>
          </a:p>
          <a:p>
            <a:r>
              <a:rPr lang="hr-HR" dirty="0" smtClean="0"/>
              <a:t>15. </a:t>
            </a:r>
            <a:r>
              <a:rPr lang="hr-HR" dirty="0"/>
              <a:t>Opisati i objasniti </a:t>
            </a:r>
            <a:r>
              <a:rPr lang="hr-HR" dirty="0" smtClean="0"/>
              <a:t>zadaće sestre u </a:t>
            </a:r>
            <a:r>
              <a:rPr lang="hr-HR" dirty="0" err="1" smtClean="0"/>
              <a:t>sorečavanju</a:t>
            </a:r>
            <a:r>
              <a:rPr lang="hr-HR" dirty="0" smtClean="0"/>
              <a:t> operacijskog šoka.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0426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209800" y="428626"/>
            <a:ext cx="7772400" cy="3171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r-Latn-RS" b="1" smtClean="0"/>
              <a:t>PREPOZNAVANJE I SPRJEČAVANJE POSLIJEOPERACIJSKIH KOMPLIKACIJA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endParaRPr lang="hr-HR" dirty="0" smtClean="0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4" y="3860801"/>
            <a:ext cx="6696075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5231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r-HR" b="1" dirty="0" smtClean="0"/>
              <a:t>POSLIJEOPERACIJSKE KOMPLIKACIJE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r-HR" b="1" dirty="0" smtClean="0"/>
              <a:t>predstavljaju opasnost za sve operirane bolesnike</a:t>
            </a:r>
          </a:p>
          <a:p>
            <a:pPr>
              <a:defRPr/>
            </a:pPr>
            <a:r>
              <a:rPr lang="hr-HR" b="1" dirty="0" smtClean="0"/>
              <a:t>mogu produžiti bolesnikov oporavak</a:t>
            </a:r>
          </a:p>
          <a:p>
            <a:pPr>
              <a:defRPr/>
            </a:pPr>
            <a:r>
              <a:rPr lang="hr-HR" b="1" dirty="0" smtClean="0"/>
              <a:t>zdravstvena njega usmjerena je na sprečavanje i prepoznavanje komplikacija</a:t>
            </a:r>
          </a:p>
          <a:p>
            <a:pPr>
              <a:defRPr/>
            </a:pPr>
            <a:r>
              <a:rPr lang="hr-HR" b="1" dirty="0" smtClean="0"/>
              <a:t>sestra treba- promatrati</a:t>
            </a:r>
          </a:p>
          <a:p>
            <a:pPr marL="0" indent="0">
              <a:buNone/>
              <a:defRPr/>
            </a:pPr>
            <a:r>
              <a:rPr lang="hr-HR" b="1" dirty="0" smtClean="0"/>
              <a:t>                         - mjeriti</a:t>
            </a:r>
          </a:p>
          <a:p>
            <a:pPr>
              <a:defRPr/>
            </a:pPr>
            <a:r>
              <a:rPr lang="hr-HR" b="1" dirty="0" smtClean="0"/>
              <a:t>sve obavezno bilježiti u listu njege</a:t>
            </a:r>
          </a:p>
        </p:txBody>
      </p:sp>
    </p:spTree>
    <p:extLst>
      <p:ext uri="{BB962C8B-B14F-4D97-AF65-F5344CB8AC3E}">
        <p14:creationId xmlns:p14="http://schemas.microsoft.com/office/powerpoint/2010/main" val="282607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r-HR" b="1" dirty="0" smtClean="0"/>
              <a:t>POSLIJEOPERACIJSKE KOMPLIKACIJE SU: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hr-HR" altLang="sr-Latn-RS" smtClean="0"/>
          </a:p>
          <a:p>
            <a:pPr eaLnBrk="1" hangingPunct="1"/>
            <a:r>
              <a:rPr lang="hr-HR" altLang="sr-Latn-RS" b="1" smtClean="0"/>
              <a:t>poslijeoperacijski šok</a:t>
            </a:r>
          </a:p>
          <a:p>
            <a:pPr eaLnBrk="1" hangingPunct="1"/>
            <a:r>
              <a:rPr lang="hr-HR" altLang="sr-Latn-RS" b="1" smtClean="0"/>
              <a:t>tromboza</a:t>
            </a:r>
          </a:p>
          <a:p>
            <a:pPr eaLnBrk="1" hangingPunct="1"/>
            <a:r>
              <a:rPr lang="hr-HR" altLang="sr-Latn-RS" b="1" smtClean="0"/>
              <a:t>respiratorne komplikacije</a:t>
            </a:r>
          </a:p>
          <a:p>
            <a:pPr eaLnBrk="1" hangingPunct="1"/>
            <a:r>
              <a:rPr lang="hr-HR" altLang="sr-Latn-RS" b="1" smtClean="0"/>
              <a:t>dekubitus</a:t>
            </a: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6" y="3141663"/>
            <a:ext cx="373697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990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b="1" smtClean="0"/>
              <a:t>POSLIJEOPERACIJSKI ŠOK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b="1" smtClean="0"/>
              <a:t>stanje teško poremećene cirkulacije koje se očituje smanjenom prokrvljenosti tkiva,nedostatkom kisika i acidozom</a:t>
            </a:r>
          </a:p>
          <a:p>
            <a:pPr eaLnBrk="1" hangingPunct="1"/>
            <a:endParaRPr lang="hr-HR" altLang="sr-Latn-RS" b="1" smtClean="0"/>
          </a:p>
          <a:p>
            <a:pPr eaLnBrk="1" hangingPunct="1"/>
            <a:r>
              <a:rPr lang="hr-HR" altLang="sr-Latn-RS" b="1" smtClean="0"/>
              <a:t>u ranoj fazi jake stimulacije simpatikusa simptomi su: uznemirenost,tahikardija,povišen RR</a:t>
            </a:r>
          </a:p>
        </p:txBody>
      </p:sp>
    </p:spTree>
    <p:extLst>
      <p:ext uri="{BB962C8B-B14F-4D97-AF65-F5344CB8AC3E}">
        <p14:creationId xmlns:p14="http://schemas.microsoft.com/office/powerpoint/2010/main" val="241567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r-HR" b="1" dirty="0" smtClean="0"/>
              <a:t>Za adekvatnu cirkulaciju su potrebni: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hr-HR" altLang="sr-Latn-RS" smtClean="0"/>
          </a:p>
          <a:p>
            <a:pPr eaLnBrk="1" hangingPunct="1"/>
            <a:r>
              <a:rPr lang="hr-HR" altLang="sr-Latn-RS" b="1" smtClean="0"/>
              <a:t>normalan rad srca</a:t>
            </a:r>
          </a:p>
          <a:p>
            <a:pPr eaLnBrk="1" hangingPunct="1"/>
            <a:r>
              <a:rPr lang="hr-HR" altLang="sr-Latn-RS" b="1" smtClean="0"/>
              <a:t>normalan volumen cirkulirajuće krvi</a:t>
            </a:r>
          </a:p>
          <a:p>
            <a:pPr eaLnBrk="1" hangingPunct="1"/>
            <a:r>
              <a:rPr lang="hr-HR" altLang="sr-Latn-RS" b="1" smtClean="0"/>
              <a:t>odgovarajući tonus krvnih žila</a:t>
            </a:r>
          </a:p>
          <a:p>
            <a:pPr eaLnBrk="1" hangingPunct="1"/>
            <a:r>
              <a:rPr lang="hr-HR" altLang="sr-Latn-RS" b="1" smtClean="0"/>
              <a:t>normalna propusnost velikih krvnih žila i srca struji cirkulirajuće krvi</a:t>
            </a:r>
          </a:p>
          <a:p>
            <a:pPr eaLnBrk="1" hangingPunct="1"/>
            <a:r>
              <a:rPr lang="hr-HR" altLang="sr-Latn-RS" b="1" smtClean="0">
                <a:solidFill>
                  <a:srgbClr val="FF0000"/>
                </a:solidFill>
              </a:rPr>
              <a:t>POREMEĆAJ BILO KOJEG PARAMETRA UZROKUJE POREMEĆAJ OSTALIH ,TE ŠOK!!!!</a:t>
            </a:r>
          </a:p>
        </p:txBody>
      </p:sp>
    </p:spTree>
    <p:extLst>
      <p:ext uri="{BB962C8B-B14F-4D97-AF65-F5344CB8AC3E}">
        <p14:creationId xmlns:p14="http://schemas.microsoft.com/office/powerpoint/2010/main" val="245415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404814"/>
            <a:ext cx="8135938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366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730</Words>
  <Application>Microsoft Office PowerPoint</Application>
  <PresentationFormat>Široki zaslon</PresentationFormat>
  <Paragraphs>129</Paragraphs>
  <Slides>20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Pramen</vt:lpstr>
      <vt:lpstr>Škola za medicinske sestre Vinogradska Zdravstvena njega kirurškoga bolesnika opća </vt:lpstr>
      <vt:lpstr>PowerPoint prezentacija</vt:lpstr>
      <vt:lpstr>PowerPoint prezentacija</vt:lpstr>
      <vt:lpstr>PREPOZNAVANJE I SPRJEČAVANJE POSLIJEOPERACIJSKIH KOMPLIKACIJA</vt:lpstr>
      <vt:lpstr>POSLIJEOPERACIJSKE KOMPLIKACIJE</vt:lpstr>
      <vt:lpstr>POSLIJEOPERACIJSKE KOMPLIKACIJE SU:</vt:lpstr>
      <vt:lpstr>POSLIJEOPERACIJSKI ŠOK</vt:lpstr>
      <vt:lpstr>Za adekvatnu cirkulaciju su potrebni:</vt:lpstr>
      <vt:lpstr>PowerPoint prezentacija</vt:lpstr>
      <vt:lpstr>SIMPTOMI I ZNAKOVI ŠOKA</vt:lpstr>
      <vt:lpstr>PREMA ETIOLOGIJI ŠOK SE DJELI NA:</vt:lpstr>
      <vt:lpstr>LIJEČENJE</vt:lpstr>
      <vt:lpstr>ZADAĆE MED. SESTRE KOD HIPOVOLEMIJSKOG ŠOKA</vt:lpstr>
      <vt:lpstr>POTUPCI SA BOLESNIKOM U JEDINICI INTENZIIVNE NJEGE</vt:lpstr>
      <vt:lpstr>PowerPoint prezentacija</vt:lpstr>
      <vt:lpstr>PowerPoint prezentacija</vt:lpstr>
      <vt:lpstr>PowerPoint prezentacija</vt:lpstr>
      <vt:lpstr>ZADAĆE MED. SESTRE U SPRJEČAVANJU  OPERACIJSKOG ŠOKA</vt:lpstr>
      <vt:lpstr>TIJEKOM OPERACIJE</vt:lpstr>
      <vt:lpstr>NAKON OPERACIJE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za medicinske sestre Vinogradska Zdravstvena njega kirurškoga bolesnika opća </dc:title>
  <dc:creator>Bozic</dc:creator>
  <cp:lastModifiedBy>Bozic</cp:lastModifiedBy>
  <cp:revision>2</cp:revision>
  <dcterms:created xsi:type="dcterms:W3CDTF">2020-05-30T18:11:04Z</dcterms:created>
  <dcterms:modified xsi:type="dcterms:W3CDTF">2020-05-30T18:11:59Z</dcterms:modified>
</cp:coreProperties>
</file>