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FE5F-0342-42F0-949B-5D265F5A8FE6}" type="doc">
      <dgm:prSet loTypeId="urn:microsoft.com/office/officeart/2005/8/layout/arrow6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2A7FF752-A8E0-405B-89B1-64813B3CFEEC}">
      <dgm:prSet phldrT="[Text]"/>
      <dgm:spPr/>
      <dgm:t>
        <a:bodyPr/>
        <a:lstStyle/>
        <a:p>
          <a:r>
            <a:rPr lang="hr-HR" dirty="0" smtClean="0"/>
            <a:t>Pasivna</a:t>
          </a:r>
          <a:endParaRPr lang="hr-HR" dirty="0"/>
        </a:p>
      </dgm:t>
    </dgm:pt>
    <dgm:pt modelId="{DA0BC78B-0AA6-4AF5-82A5-6E608CB6F14F}" type="parTrans" cxnId="{9E94AF8D-21F6-4A27-8421-4ADE46EA3EEC}">
      <dgm:prSet/>
      <dgm:spPr/>
      <dgm:t>
        <a:bodyPr/>
        <a:lstStyle/>
        <a:p>
          <a:endParaRPr lang="hr-HR"/>
        </a:p>
      </dgm:t>
    </dgm:pt>
    <dgm:pt modelId="{F9C941EA-0D4F-4059-807F-E54E2F5790BF}" type="sibTrans" cxnId="{9E94AF8D-21F6-4A27-8421-4ADE46EA3EEC}">
      <dgm:prSet/>
      <dgm:spPr/>
      <dgm:t>
        <a:bodyPr/>
        <a:lstStyle/>
        <a:p>
          <a:endParaRPr lang="hr-HR"/>
        </a:p>
      </dgm:t>
    </dgm:pt>
    <dgm:pt modelId="{D33808B6-5271-439B-899A-ECB797999595}">
      <dgm:prSet phldrT="[Text]"/>
      <dgm:spPr/>
      <dgm:t>
        <a:bodyPr/>
        <a:lstStyle/>
        <a:p>
          <a:r>
            <a:rPr lang="hr-HR" dirty="0" smtClean="0"/>
            <a:t>Aktivna</a:t>
          </a:r>
          <a:endParaRPr lang="hr-HR" dirty="0"/>
        </a:p>
      </dgm:t>
    </dgm:pt>
    <dgm:pt modelId="{D29032EB-961C-4B74-B69C-26D46EFFA5B2}" type="parTrans" cxnId="{0622B46F-9EE0-4600-8D2D-E530EF051A23}">
      <dgm:prSet/>
      <dgm:spPr/>
      <dgm:t>
        <a:bodyPr/>
        <a:lstStyle/>
        <a:p>
          <a:endParaRPr lang="hr-HR"/>
        </a:p>
      </dgm:t>
    </dgm:pt>
    <dgm:pt modelId="{5D17EFEA-0BE7-4E91-B4F4-72DA638EB854}" type="sibTrans" cxnId="{0622B46F-9EE0-4600-8D2D-E530EF051A23}">
      <dgm:prSet/>
      <dgm:spPr/>
      <dgm:t>
        <a:bodyPr/>
        <a:lstStyle/>
        <a:p>
          <a:endParaRPr lang="hr-HR"/>
        </a:p>
      </dgm:t>
    </dgm:pt>
    <dgm:pt modelId="{C96C14ED-F2CC-4DC9-9698-93CF25EBB809}" type="pres">
      <dgm:prSet presAssocID="{8B11FE5F-0342-42F0-949B-5D265F5A8F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148D9C0-D31A-4C6A-916C-C1331F005D55}" type="pres">
      <dgm:prSet presAssocID="{8B11FE5F-0342-42F0-949B-5D265F5A8FE6}" presName="ribbon" presStyleLbl="node1" presStyleIdx="0" presStyleCnt="1"/>
      <dgm:spPr/>
    </dgm:pt>
    <dgm:pt modelId="{7173C6E7-3689-4307-8082-86A1334164F3}" type="pres">
      <dgm:prSet presAssocID="{8B11FE5F-0342-42F0-949B-5D265F5A8FE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79EC81-1A79-4040-A86F-6667FE04AD0A}" type="pres">
      <dgm:prSet presAssocID="{8B11FE5F-0342-42F0-949B-5D265F5A8FE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94AF8D-21F6-4A27-8421-4ADE46EA3EEC}" srcId="{8B11FE5F-0342-42F0-949B-5D265F5A8FE6}" destId="{2A7FF752-A8E0-405B-89B1-64813B3CFEEC}" srcOrd="0" destOrd="0" parTransId="{DA0BC78B-0AA6-4AF5-82A5-6E608CB6F14F}" sibTransId="{F9C941EA-0D4F-4059-807F-E54E2F5790BF}"/>
    <dgm:cxn modelId="{0622B46F-9EE0-4600-8D2D-E530EF051A23}" srcId="{8B11FE5F-0342-42F0-949B-5D265F5A8FE6}" destId="{D33808B6-5271-439B-899A-ECB797999595}" srcOrd="1" destOrd="0" parTransId="{D29032EB-961C-4B74-B69C-26D46EFFA5B2}" sibTransId="{5D17EFEA-0BE7-4E91-B4F4-72DA638EB854}"/>
    <dgm:cxn modelId="{5F286C90-BFF9-4DEF-BD2D-AC407CAFFDE9}" type="presOf" srcId="{2A7FF752-A8E0-405B-89B1-64813B3CFEEC}" destId="{7173C6E7-3689-4307-8082-86A1334164F3}" srcOrd="0" destOrd="0" presId="urn:microsoft.com/office/officeart/2005/8/layout/arrow6"/>
    <dgm:cxn modelId="{0707F949-AA47-451A-9D3D-C10EC2403639}" type="presOf" srcId="{8B11FE5F-0342-42F0-949B-5D265F5A8FE6}" destId="{C96C14ED-F2CC-4DC9-9698-93CF25EBB809}" srcOrd="0" destOrd="0" presId="urn:microsoft.com/office/officeart/2005/8/layout/arrow6"/>
    <dgm:cxn modelId="{A34DE6B0-2138-444D-8D0A-540F7DE58861}" type="presOf" srcId="{D33808B6-5271-439B-899A-ECB797999595}" destId="{3279EC81-1A79-4040-A86F-6667FE04AD0A}" srcOrd="0" destOrd="0" presId="urn:microsoft.com/office/officeart/2005/8/layout/arrow6"/>
    <dgm:cxn modelId="{0A407F1C-D78E-4F4D-8800-94BCA22061EA}" type="presParOf" srcId="{C96C14ED-F2CC-4DC9-9698-93CF25EBB809}" destId="{6148D9C0-D31A-4C6A-916C-C1331F005D55}" srcOrd="0" destOrd="0" presId="urn:microsoft.com/office/officeart/2005/8/layout/arrow6"/>
    <dgm:cxn modelId="{1C28068E-084F-4A00-BF3C-F071F36A3044}" type="presParOf" srcId="{C96C14ED-F2CC-4DC9-9698-93CF25EBB809}" destId="{7173C6E7-3689-4307-8082-86A1334164F3}" srcOrd="1" destOrd="0" presId="urn:microsoft.com/office/officeart/2005/8/layout/arrow6"/>
    <dgm:cxn modelId="{93525278-4DBB-479B-A496-891E957253D9}" type="presParOf" srcId="{C96C14ED-F2CC-4DC9-9698-93CF25EBB809}" destId="{3279EC81-1A79-4040-A86F-6667FE04AD0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D9C0-D31A-4C6A-916C-C1331F005D55}">
      <dsp:nvSpPr>
        <dsp:cNvPr id="0" name=""/>
        <dsp:cNvSpPr/>
      </dsp:nvSpPr>
      <dsp:spPr>
        <a:xfrm>
          <a:off x="0" y="876300"/>
          <a:ext cx="7619999" cy="3047999"/>
        </a:xfrm>
        <a:prstGeom prst="leftRightRibb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73C6E7-3689-4307-8082-86A1334164F3}">
      <dsp:nvSpPr>
        <dsp:cNvPr id="0" name=""/>
        <dsp:cNvSpPr/>
      </dsp:nvSpPr>
      <dsp:spPr>
        <a:xfrm>
          <a:off x="914400" y="1409700"/>
          <a:ext cx="2514599" cy="1493520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8468" rIns="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 smtClean="0"/>
            <a:t>Pasivna</a:t>
          </a:r>
          <a:endParaRPr lang="hr-HR" sz="5300" kern="1200" dirty="0"/>
        </a:p>
      </dsp:txBody>
      <dsp:txXfrm>
        <a:off x="914400" y="1409700"/>
        <a:ext cx="2514599" cy="1493520"/>
      </dsp:txXfrm>
    </dsp:sp>
    <dsp:sp modelId="{3279EC81-1A79-4040-A86F-6667FE04AD0A}">
      <dsp:nvSpPr>
        <dsp:cNvPr id="0" name=""/>
        <dsp:cNvSpPr/>
      </dsp:nvSpPr>
      <dsp:spPr>
        <a:xfrm>
          <a:off x="3810000" y="1897380"/>
          <a:ext cx="2971800" cy="1493520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88468" rIns="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 smtClean="0"/>
            <a:t>Aktivna</a:t>
          </a:r>
          <a:endParaRPr lang="hr-HR" sz="5300" kern="1200" dirty="0"/>
        </a:p>
      </dsp:txBody>
      <dsp:txXfrm>
        <a:off x="3810000" y="1897380"/>
        <a:ext cx="2971800" cy="149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2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43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64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49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59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7637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80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07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7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2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9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2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68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9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73DD-044B-417D-9BC9-5208A58414AE}" type="datetimeFigureOut">
              <a:rPr lang="hr-HR" smtClean="0"/>
              <a:t>30.5.2020.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66DF75-B288-4E7F-8928-BD95C09B86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-169817" y="0"/>
            <a:ext cx="11674430" cy="1933303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3407" y="2286001"/>
            <a:ext cx="10381206" cy="3617662"/>
          </a:xfrm>
        </p:spPr>
        <p:txBody>
          <a:bodyPr>
            <a:normAutofit fontScale="92500" lnSpcReduction="10000"/>
          </a:bodyPr>
          <a:lstStyle/>
          <a:p>
            <a:r>
              <a:rPr lang="hr-HR" sz="4800" b="1" dirty="0" smtClean="0"/>
              <a:t>Zdravstvena njega bolesnika s drenom/drenažom 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3900" dirty="0" smtClean="0"/>
              <a:t>                               Josip Božić </a:t>
            </a:r>
            <a:r>
              <a:rPr lang="hr-HR" sz="39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19858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260648"/>
            <a:ext cx="7851648" cy="668022"/>
          </a:xfrm>
        </p:spPr>
        <p:txBody>
          <a:bodyPr/>
          <a:lstStyle/>
          <a:p>
            <a:pPr algn="l"/>
            <a:r>
              <a:rPr lang="hr-HR" sz="3600" dirty="0">
                <a:latin typeface="Arial" pitchFamily="34" charset="0"/>
                <a:cs typeface="Arial" pitchFamily="34" charset="0"/>
              </a:rPr>
              <a:t>AKTIVNA DRENAŽ</a:t>
            </a:r>
            <a:r>
              <a:rPr lang="hr-HR" sz="3600" dirty="0"/>
              <a:t>A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1124744"/>
            <a:ext cx="7854696" cy="5472608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latin typeface="Arial" pitchFamily="34" charset="0"/>
                <a:cs typeface="Arial" pitchFamily="34" charset="0"/>
              </a:rPr>
              <a:t>BÜLAU DRENAŽA</a:t>
            </a:r>
          </a:p>
          <a:p>
            <a:pPr algn="l">
              <a:buFontTx/>
              <a:buChar char="-"/>
            </a:pPr>
            <a:r>
              <a:rPr lang="hr-HR" b="1" dirty="0">
                <a:latin typeface="Arial" pitchFamily="34" charset="0"/>
                <a:cs typeface="Arial" pitchFamily="34" charset="0"/>
              </a:rPr>
              <a:t>DRENAŽA TORAKSA</a:t>
            </a:r>
          </a:p>
          <a:p>
            <a:pPr algn="l">
              <a:buFontTx/>
              <a:buChar char="-"/>
            </a:pPr>
            <a:r>
              <a:rPr lang="hr-HR" b="1" dirty="0">
                <a:latin typeface="Arial" pitchFamily="34" charset="0"/>
                <a:cs typeface="Arial" pitchFamily="34" charset="0"/>
              </a:rPr>
              <a:t>- OPREZ !!!</a:t>
            </a:r>
            <a:endParaRPr lang="hr-H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Stanešić\Desktop\Frag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492897"/>
            <a:ext cx="2554288" cy="1768475"/>
          </a:xfrm>
          <a:prstGeom prst="rect">
            <a:avLst/>
          </a:prstGeom>
          <a:noFill/>
        </p:spPr>
      </p:pic>
      <p:pic>
        <p:nvPicPr>
          <p:cNvPr id="8195" name="Picture 3" descr="C:\Users\Stanešić\Desktop\pt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5" y="2500306"/>
            <a:ext cx="2657475" cy="3886200"/>
          </a:xfrm>
          <a:prstGeom prst="rect">
            <a:avLst/>
          </a:prstGeom>
          <a:noFill/>
        </p:spPr>
      </p:pic>
      <p:pic>
        <p:nvPicPr>
          <p:cNvPr id="8197" name="Picture 5" descr="C:\Users\Stanešić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4581128"/>
            <a:ext cx="2736304" cy="22768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5" y="928670"/>
            <a:ext cx="29876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3321" y="2500306"/>
            <a:ext cx="2412585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48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78" y="439306"/>
            <a:ext cx="7948661" cy="5961495"/>
          </a:xfrm>
        </p:spPr>
      </p:pic>
    </p:spTree>
    <p:extLst>
      <p:ext uri="{BB962C8B-B14F-4D97-AF65-F5344CB8AC3E}">
        <p14:creationId xmlns:p14="http://schemas.microsoft.com/office/powerpoint/2010/main" val="293285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Aspiracijska drenaža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</a:t>
            </a:r>
            <a:r>
              <a:rPr lang="vi-VN" dirty="0" smtClean="0"/>
              <a:t>atvorena </a:t>
            </a:r>
            <a:r>
              <a:rPr lang="hr-HR" dirty="0" smtClean="0"/>
              <a:t>- </a:t>
            </a:r>
            <a:r>
              <a:rPr lang="vi-VN" dirty="0" smtClean="0"/>
              <a:t>stvaranje </a:t>
            </a:r>
            <a:r>
              <a:rPr lang="vi-VN" dirty="0"/>
              <a:t>negativnog tlaka pomoću različitih aparata </a:t>
            </a:r>
            <a:r>
              <a:rPr lang="hr-HR" dirty="0" smtClean="0"/>
              <a:t>koji</a:t>
            </a:r>
            <a:r>
              <a:rPr lang="vi-VN" dirty="0" smtClean="0"/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siš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zrak ili tekućina iz prsišta.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vi-VN" dirty="0" smtClean="0"/>
              <a:t>Dren </a:t>
            </a:r>
            <a:r>
              <a:rPr lang="vi-VN" dirty="0"/>
              <a:t>koji je u prsištu preko sterilne gumene cijevi povezuje se sa usisnim aparatom.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Danas </a:t>
            </a:r>
            <a:r>
              <a:rPr lang="vi-VN" dirty="0"/>
              <a:t>postoji razvijen sustav sa centralnim sistemima zraka i vakuum što omogućava jednostavniju upotrebu kao i primjenu aparata za usisnu </a:t>
            </a:r>
            <a:r>
              <a:rPr lang="vi-VN" dirty="0" smtClean="0"/>
              <a:t>drenažu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463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T-dren</a:t>
            </a: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Drenaža struktura hepatobilijarnog trakta</a:t>
            </a:r>
          </a:p>
          <a:p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62" y="2714620"/>
            <a:ext cx="5786478" cy="322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5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76200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Drenaža 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Pridonosi sljepljivanju rubova rane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Ubrzava cijeljenje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3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544" y="1340768"/>
            <a:ext cx="7854696" cy="4824536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latin typeface="Arial" pitchFamily="34" charset="0"/>
                <a:cs typeface="Arial" pitchFamily="34" charset="0"/>
              </a:rPr>
              <a:t>Kontrola drenaže:</a:t>
            </a:r>
          </a:p>
          <a:p>
            <a:pPr algn="l"/>
            <a:r>
              <a:rPr lang="hr-HR" sz="2800" dirty="0">
                <a:latin typeface="Arial" pitchFamily="34" charset="0"/>
                <a:cs typeface="Arial" pitchFamily="34" charset="0"/>
              </a:rPr>
              <a:t>Promatrati sadržaj: količina, boja, primjese</a:t>
            </a:r>
          </a:p>
          <a:p>
            <a:pPr algn="l"/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dirty="0">
                <a:latin typeface="Arial" pitchFamily="34" charset="0"/>
                <a:cs typeface="Arial" pitchFamily="34" charset="0"/>
              </a:rPr>
              <a:t>Kontrola protočnosti drena</a:t>
            </a:r>
          </a:p>
          <a:p>
            <a:pPr algn="l"/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dirty="0">
                <a:latin typeface="Arial" pitchFamily="34" charset="0"/>
                <a:cs typeface="Arial" pitchFamily="34" charset="0"/>
              </a:rPr>
              <a:t>Vrećica na držaču ISPOD RAZINE KREVETA</a:t>
            </a:r>
          </a:p>
          <a:p>
            <a:pPr algn="l"/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2800" dirty="0">
                <a:latin typeface="Arial" pitchFamily="34" charset="0"/>
                <a:cs typeface="Arial" pitchFamily="34" charset="0"/>
              </a:rPr>
              <a:t>Educirati bolesnika, pozor kod promjene položaja ili kretanja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39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latin typeface="Arial" pitchFamily="34" charset="0"/>
                <a:cs typeface="Arial" pitchFamily="34" charset="0"/>
              </a:rPr>
              <a:t>Zadaće sestre u bolesnika s drenažom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Pripremiti pribor za drenažu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Odgovarajući položaj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Kontrola drenova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Promatranje izgleda drenaže, drena, bolesnika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Mjeriti vitalne funkcije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Mjere asepse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Osigurati promjenu položaja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Poticati na ustajanje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9745" y="97637"/>
            <a:ext cx="9024649" cy="45719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400" y="623454"/>
            <a:ext cx="9080067" cy="623454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Ishodi: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b="1" dirty="0" smtClean="0"/>
              <a:t>1.Opisati pojmove</a:t>
            </a:r>
            <a:r>
              <a:rPr lang="hr-HR" sz="20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Drenaža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T-dren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err="1" smtClean="0"/>
              <a:t>Redon</a:t>
            </a:r>
            <a:r>
              <a:rPr lang="hr-HR" sz="2000" dirty="0" smtClean="0"/>
              <a:t>-dren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Zatvorena protočna drenaža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/>
              <a:t>Drenaža po </a:t>
            </a:r>
            <a:r>
              <a:rPr lang="hr-HR" sz="2000" dirty="0" err="1" smtClean="0"/>
              <a:t>Bülauu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2.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zadaće sestre u bolesnika s drenom/drenažom.</a:t>
            </a:r>
          </a:p>
          <a:p>
            <a:pPr marL="0" indent="0">
              <a:buNone/>
            </a:pPr>
            <a:r>
              <a:rPr lang="hr-HR" sz="2000" dirty="0" smtClean="0"/>
              <a:t>3. </a:t>
            </a:r>
            <a:r>
              <a:rPr lang="hr-HR" sz="2000" b="1" dirty="0" smtClean="0"/>
              <a:t>Nabrojiti i opisati </a:t>
            </a:r>
            <a:r>
              <a:rPr lang="hr-HR" sz="2000" dirty="0" smtClean="0"/>
              <a:t>sestrinske intervencije u zbrinjavanju bolesnika s drenažom.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661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0648"/>
            <a:ext cx="7851648" cy="73946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latin typeface="Arial" pitchFamily="34" charset="0"/>
                <a:cs typeface="Arial" pitchFamily="34" charset="0"/>
              </a:rPr>
              <a:t>DRENAŽA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544" y="1484784"/>
            <a:ext cx="7854696" cy="4392488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Arial" pitchFamily="34" charset="0"/>
                <a:cs typeface="Arial" pitchFamily="34" charset="0"/>
              </a:rPr>
              <a:t>postupak kojim se omogućuje izlaženje tekućeg sadržaja iz rana, gnojinih žarišta, organa i tjelesnih šupljina. </a:t>
            </a:r>
          </a:p>
          <a:p>
            <a:pPr algn="l"/>
            <a:r>
              <a:rPr lang="hr-HR" dirty="0">
                <a:latin typeface="Arial" pitchFamily="34" charset="0"/>
                <a:cs typeface="Arial" pitchFamily="34" charset="0"/>
              </a:rPr>
              <a:t>Time se omogućuje odstranjenje: </a:t>
            </a:r>
            <a:r>
              <a:rPr lang="hr-HR" u="sng" dirty="0">
                <a:latin typeface="Arial" pitchFamily="34" charset="0"/>
                <a:cs typeface="Arial" pitchFamily="34" charset="0"/>
              </a:rPr>
              <a:t>sekreta, krvi, sukrvice,gnoja, žuči, urina, crijevnog sadržaja, želučanog sadržaja</a:t>
            </a:r>
            <a:r>
              <a:rPr lang="hr-HR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hr-HR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dirty="0">
                <a:latin typeface="Arial" pitchFamily="34" charset="0"/>
                <a:cs typeface="Arial" pitchFamily="34" charset="0"/>
              </a:rPr>
              <a:t>Indikacije za drenažu:</a:t>
            </a:r>
          </a:p>
          <a:p>
            <a:pPr algn="l">
              <a:buFontTx/>
              <a:buChar char="-"/>
            </a:pPr>
            <a:r>
              <a:rPr lang="hr-HR" dirty="0">
                <a:latin typeface="Arial" pitchFamily="34" charset="0"/>
                <a:cs typeface="Arial" pitchFamily="34" charset="0"/>
              </a:rPr>
              <a:t>Kirurške rane</a:t>
            </a:r>
          </a:p>
          <a:p>
            <a:pPr algn="l">
              <a:buFontTx/>
              <a:buChar char="-"/>
            </a:pPr>
            <a:r>
              <a:rPr lang="hr-HR" dirty="0">
                <a:latin typeface="Arial" pitchFamily="34" charset="0"/>
                <a:cs typeface="Arial" pitchFamily="34" charset="0"/>
              </a:rPr>
              <a:t>Inficirane rane</a:t>
            </a:r>
          </a:p>
          <a:p>
            <a:pPr>
              <a:buFontTx/>
              <a:buChar char="-"/>
            </a:pPr>
            <a:r>
              <a:rPr lang="hr-HR" dirty="0">
                <a:latin typeface="Arial" pitchFamily="34" charset="0"/>
                <a:cs typeface="Arial" pitchFamily="34" charset="0"/>
              </a:rPr>
              <a:t>Apscesi, </a:t>
            </a:r>
            <a:r>
              <a:rPr lang="hr-HR" dirty="0">
                <a:latin typeface="Arial" pitchFamily="34" charset="0"/>
                <a:cs typeface="Arial" pitchFamily="34" charset="0"/>
              </a:rPr>
              <a:t>flegmone </a:t>
            </a:r>
            <a:r>
              <a:rPr lang="hr-HR" dirty="0">
                <a:latin typeface="Arial" pitchFamily="34" charset="0"/>
                <a:cs typeface="Arial" pitchFamily="34" charset="0"/>
              </a:rPr>
              <a:t>(lokalizirana </a:t>
            </a:r>
            <a:r>
              <a:rPr lang="hr-HR" dirty="0">
                <a:latin typeface="Arial" pitchFamily="34" charset="0"/>
                <a:cs typeface="Arial" pitchFamily="34" charset="0"/>
              </a:rPr>
              <a:t>gnojna </a:t>
            </a:r>
            <a:r>
              <a:rPr lang="hr-HR" dirty="0">
                <a:latin typeface="Arial" pitchFamily="34" charset="0"/>
                <a:cs typeface="Arial" pitchFamily="34" charset="0"/>
              </a:rPr>
              <a:t>upala, difuzna upala)</a:t>
            </a:r>
          </a:p>
          <a:p>
            <a:pPr algn="l">
              <a:buFontTx/>
              <a:buChar char="-"/>
            </a:pPr>
            <a:r>
              <a:rPr lang="hr-HR" dirty="0">
                <a:latin typeface="Arial" pitchFamily="34" charset="0"/>
                <a:cs typeface="Arial" pitchFamily="34" charset="0"/>
              </a:rPr>
              <a:t>Ozljede prsnog koša</a:t>
            </a:r>
          </a:p>
          <a:p>
            <a:pPr algn="l">
              <a:buFontTx/>
              <a:buChar char="-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Drenaža trbušne šupljine</a:t>
            </a: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4318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Dren 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Svako sredstvo koje omogućuje što bolje istjecanje krvi, seruma, gnoja, žuči...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z tjelesnih šupljina, rane ili upalnih šupljina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Gumene trake, gumene cijevi, plastične cijevi...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Postavlja se na najnižem dijelu rane</a:t>
            </a: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>
                <a:latin typeface="Arial" pitchFamily="34" charset="0"/>
                <a:cs typeface="Arial" pitchFamily="34" charset="0"/>
              </a:rPr>
              <a:t>Voditi računa o funkcionalnosti drena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5" y="4071943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3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Drenaža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11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428604"/>
            <a:ext cx="7854696" cy="62151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3600" dirty="0">
                <a:latin typeface="Arial" pitchFamily="34" charset="0"/>
                <a:cs typeface="Arial" pitchFamily="34" charset="0"/>
              </a:rPr>
              <a:t>Pasivna drenaža</a:t>
            </a:r>
            <a:endParaRPr lang="hr-HR" sz="3200" dirty="0"/>
          </a:p>
          <a:p>
            <a:pPr algn="ctr"/>
            <a:endParaRPr lang="hr-HR" sz="3200" dirty="0"/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nazogastrična sonda</a:t>
            </a:r>
          </a:p>
          <a:p>
            <a:pPr algn="l">
              <a:buFont typeface="Wingdings" pitchFamily="2" charset="2"/>
              <a:buChar char="Ø"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urinarni kateter</a:t>
            </a:r>
          </a:p>
          <a:p>
            <a:pPr algn="l">
              <a:buFont typeface="Wingdings" pitchFamily="2" charset="2"/>
              <a:buChar char="Ø"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abdominalni dren</a:t>
            </a:r>
          </a:p>
          <a:p>
            <a:pPr algn="l">
              <a:buFont typeface="Wingdings" pitchFamily="2" charset="2"/>
              <a:buChar char="Ø"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lašvica </a:t>
            </a:r>
          </a:p>
          <a:p>
            <a:pPr algn="l">
              <a:buFont typeface="Wingdings" pitchFamily="2" charset="2"/>
              <a:buChar char="Ø"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gaza</a:t>
            </a:r>
          </a:p>
          <a:p>
            <a:pPr algn="l">
              <a:buFont typeface="Wingdings" pitchFamily="2" charset="2"/>
              <a:buChar char="Ø"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 T – dren (za drenažu hepatobilijarnog trakta )</a:t>
            </a:r>
          </a:p>
          <a:p>
            <a:pPr algn="l">
              <a:buFont typeface="Wingdings" pitchFamily="2" charset="2"/>
              <a:buChar char="Ø"/>
            </a:pPr>
            <a:endParaRPr lang="hr-HR" dirty="0" smtClean="0"/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1399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378904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700808"/>
            <a:ext cx="1383912" cy="138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221110"/>
            <a:ext cx="1428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23" y="908721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000108"/>
            <a:ext cx="7929618" cy="48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6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32656"/>
            <a:ext cx="7854696" cy="5904656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latin typeface="Arial" pitchFamily="34" charset="0"/>
                <a:cs typeface="Arial" pitchFamily="34" charset="0"/>
              </a:rPr>
              <a:t>Aktivna drenaža:</a:t>
            </a:r>
          </a:p>
          <a:p>
            <a:pPr algn="l"/>
            <a:r>
              <a:rPr lang="hr-HR" sz="3600" dirty="0">
                <a:latin typeface="Arial" pitchFamily="34" charset="0"/>
                <a:cs typeface="Arial" pitchFamily="34" charset="0"/>
              </a:rPr>
              <a:t>   REDON DREN</a:t>
            </a:r>
          </a:p>
          <a:p>
            <a:pPr algn="l"/>
            <a:r>
              <a:rPr lang="hr-H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kod operacija glave,dojke, štitnjače,koštanih operacija, ventralne hernije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Stanešić\Desktop\Drai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3000372"/>
            <a:ext cx="4253140" cy="3308948"/>
          </a:xfrm>
          <a:prstGeom prst="rect">
            <a:avLst/>
          </a:prstGeom>
          <a:noFill/>
        </p:spPr>
      </p:pic>
      <p:pic>
        <p:nvPicPr>
          <p:cNvPr id="7171" name="Picture 3" descr="C:\Users\Stanešić\Desktop\Hautnaht_Golfer_Ellenb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3000372"/>
            <a:ext cx="2808312" cy="3318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7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348</Words>
  <Application>Microsoft Office PowerPoint</Application>
  <PresentationFormat>Široki zaslon</PresentationFormat>
  <Paragraphs>88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Tahoma</vt:lpstr>
      <vt:lpstr>Wingdings</vt:lpstr>
      <vt:lpstr>Wingdings 3</vt:lpstr>
      <vt:lpstr>Pramen</vt:lpstr>
      <vt:lpstr>Škola za medicinske sestre Vinogradska Zdravstvena njega kirurškoga bolesnika opća </vt:lpstr>
      <vt:lpstr>PowerPoint prezentacija</vt:lpstr>
      <vt:lpstr>DRENAŽA</vt:lpstr>
      <vt:lpstr>Dren </vt:lpstr>
      <vt:lpstr>Drenaža</vt:lpstr>
      <vt:lpstr>PowerPoint prezentacija</vt:lpstr>
      <vt:lpstr>PowerPoint prezentacija</vt:lpstr>
      <vt:lpstr>PowerPoint prezentacija</vt:lpstr>
      <vt:lpstr>PowerPoint prezentacija</vt:lpstr>
      <vt:lpstr>AKTIVNA DRENAŽA</vt:lpstr>
      <vt:lpstr>PowerPoint prezentacija</vt:lpstr>
      <vt:lpstr>Aspiracijska drenaža</vt:lpstr>
      <vt:lpstr>PowerPoint prezentacija</vt:lpstr>
      <vt:lpstr>Drenaža </vt:lpstr>
      <vt:lpstr>PowerPoint prezentacija</vt:lpstr>
      <vt:lpstr>Zadaće sestre u bolesnika s drenažom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2020-05-30T20:08:10Z</dcterms:created>
  <dcterms:modified xsi:type="dcterms:W3CDTF">2020-05-30T20:09:26Z</dcterms:modified>
</cp:coreProperties>
</file>