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B53E05-FBD9-4AF1-876E-DCD7799E00CE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5D7017-19AE-44BB-BC83-DED82724ECC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4367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BE62147-2A69-43D9-953A-FD9F8DBE8907}" type="slidenum">
              <a:rPr lang="hr-HR" altLang="sr-Latn-RS"/>
              <a:pPr eaLnBrk="1" hangingPunct="1">
                <a:spcBef>
                  <a:spcPct val="0"/>
                </a:spcBef>
              </a:pPr>
              <a:t>3</a:t>
            </a:fld>
            <a:endParaRPr lang="hr-HR" altLang="sr-Latn-RS"/>
          </a:p>
        </p:txBody>
      </p:sp>
      <p:sp>
        <p:nvSpPr>
          <p:cNvPr id="1976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7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r-Latn-CS" altLang="sr-Latn-R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5797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0737E40-39D8-4BB7-AD63-BAA698423B49}" type="slidenum">
              <a:rPr lang="hr-HR" altLang="sr-Latn-RS"/>
              <a:pPr eaLnBrk="1" hangingPunct="1">
                <a:spcBef>
                  <a:spcPct val="0"/>
                </a:spcBef>
              </a:pPr>
              <a:t>12</a:t>
            </a:fld>
            <a:endParaRPr lang="hr-HR" altLang="sr-Latn-RS"/>
          </a:p>
        </p:txBody>
      </p:sp>
      <p:sp>
        <p:nvSpPr>
          <p:cNvPr id="2068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r-Latn-CS" altLang="sr-Latn-R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8197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51CF3F3-4F6A-488E-9D1F-2BD9E29A8834}" type="slidenum">
              <a:rPr lang="hr-HR" altLang="sr-Latn-RS"/>
              <a:pPr eaLnBrk="1" hangingPunct="1">
                <a:spcBef>
                  <a:spcPct val="0"/>
                </a:spcBef>
              </a:pPr>
              <a:t>13</a:t>
            </a:fld>
            <a:endParaRPr lang="hr-HR" altLang="sr-Latn-RS"/>
          </a:p>
        </p:txBody>
      </p:sp>
      <p:sp>
        <p:nvSpPr>
          <p:cNvPr id="2078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r-Latn-CS" altLang="sr-Latn-R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3177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88A46B4-9707-4713-8D0E-24CCD6F9934C}" type="slidenum">
              <a:rPr lang="hr-HR" altLang="sr-Latn-RS"/>
              <a:pPr eaLnBrk="1" hangingPunct="1">
                <a:spcBef>
                  <a:spcPct val="0"/>
                </a:spcBef>
              </a:pPr>
              <a:t>14</a:t>
            </a:fld>
            <a:endParaRPr lang="hr-HR" altLang="sr-Latn-RS"/>
          </a:p>
        </p:txBody>
      </p:sp>
      <p:sp>
        <p:nvSpPr>
          <p:cNvPr id="2088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r-Latn-CS" altLang="sr-Latn-R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6300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64BBCED-360A-4A1B-AACA-7B8B9881E1F6}" type="slidenum">
              <a:rPr lang="hr-HR" altLang="sr-Latn-RS"/>
              <a:pPr eaLnBrk="1" hangingPunct="1">
                <a:spcBef>
                  <a:spcPct val="0"/>
                </a:spcBef>
              </a:pPr>
              <a:t>15</a:t>
            </a:fld>
            <a:endParaRPr lang="hr-HR" altLang="sr-Latn-RS"/>
          </a:p>
        </p:txBody>
      </p:sp>
      <p:sp>
        <p:nvSpPr>
          <p:cNvPr id="2099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r-Latn-CS" altLang="sr-Latn-R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6465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62774EF-B1B8-45EE-9775-1C04B8272B8A}" type="slidenum">
              <a:rPr lang="hr-HR" altLang="sr-Latn-RS"/>
              <a:pPr eaLnBrk="1" hangingPunct="1">
                <a:spcBef>
                  <a:spcPct val="0"/>
                </a:spcBef>
              </a:pPr>
              <a:t>16</a:t>
            </a:fld>
            <a:endParaRPr lang="hr-HR" altLang="sr-Latn-RS"/>
          </a:p>
        </p:txBody>
      </p:sp>
      <p:sp>
        <p:nvSpPr>
          <p:cNvPr id="2109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r-Latn-CS" altLang="sr-Latn-R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5699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A068D92-7042-4EF5-8D16-797BD068889D}" type="slidenum">
              <a:rPr lang="hr-HR" altLang="sr-Latn-RS"/>
              <a:pPr eaLnBrk="1" hangingPunct="1">
                <a:spcBef>
                  <a:spcPct val="0"/>
                </a:spcBef>
              </a:pPr>
              <a:t>17</a:t>
            </a:fld>
            <a:endParaRPr lang="hr-HR" altLang="sr-Latn-RS"/>
          </a:p>
        </p:txBody>
      </p:sp>
      <p:sp>
        <p:nvSpPr>
          <p:cNvPr id="2119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1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r-Latn-CS" altLang="sr-Latn-R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1267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829DB6B-CFCC-4AC1-8A98-8CCB607D6774}" type="slidenum">
              <a:rPr lang="hr-HR" altLang="sr-Latn-RS"/>
              <a:pPr eaLnBrk="1" hangingPunct="1">
                <a:spcBef>
                  <a:spcPct val="0"/>
                </a:spcBef>
              </a:pPr>
              <a:t>18</a:t>
            </a:fld>
            <a:endParaRPr lang="hr-HR" altLang="sr-Latn-RS"/>
          </a:p>
        </p:txBody>
      </p:sp>
      <p:sp>
        <p:nvSpPr>
          <p:cNvPr id="2129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r-Latn-CS" altLang="sr-Latn-R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1009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F1E05F8-F7E7-4D15-95F9-7FB6D468D4D6}" type="slidenum">
              <a:rPr lang="hr-HR" altLang="sr-Latn-RS"/>
              <a:pPr eaLnBrk="1" hangingPunct="1">
                <a:spcBef>
                  <a:spcPct val="0"/>
                </a:spcBef>
              </a:pPr>
              <a:t>19</a:t>
            </a:fld>
            <a:endParaRPr lang="hr-HR" altLang="sr-Latn-RS"/>
          </a:p>
        </p:txBody>
      </p:sp>
      <p:sp>
        <p:nvSpPr>
          <p:cNvPr id="2140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r-Latn-CS" altLang="sr-Latn-R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4694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24B100B-13EC-4093-9C05-972DD4B655C6}" type="slidenum">
              <a:rPr lang="hr-HR" altLang="sr-Latn-RS"/>
              <a:pPr eaLnBrk="1" hangingPunct="1">
                <a:spcBef>
                  <a:spcPct val="0"/>
                </a:spcBef>
              </a:pPr>
              <a:t>20</a:t>
            </a:fld>
            <a:endParaRPr lang="hr-HR" altLang="sr-Latn-RS"/>
          </a:p>
        </p:txBody>
      </p:sp>
      <p:sp>
        <p:nvSpPr>
          <p:cNvPr id="2150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r-Latn-CS" altLang="sr-Latn-R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19777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8D519BB-EB5B-4E10-9A2C-F056316E2A52}" type="slidenum">
              <a:rPr lang="hr-HR" altLang="sr-Latn-RS"/>
              <a:pPr eaLnBrk="1" hangingPunct="1">
                <a:spcBef>
                  <a:spcPct val="0"/>
                </a:spcBef>
              </a:pPr>
              <a:t>21</a:t>
            </a:fld>
            <a:endParaRPr lang="hr-HR" altLang="sr-Latn-RS"/>
          </a:p>
        </p:txBody>
      </p:sp>
      <p:sp>
        <p:nvSpPr>
          <p:cNvPr id="2160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r-Latn-CS" altLang="sr-Latn-R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125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F29F3BC-8796-4CE3-B483-D0F4E6FDC0D4}" type="slidenum">
              <a:rPr lang="hr-HR" altLang="sr-Latn-RS"/>
              <a:pPr eaLnBrk="1" hangingPunct="1">
                <a:spcBef>
                  <a:spcPct val="0"/>
                </a:spcBef>
              </a:pPr>
              <a:t>4</a:t>
            </a:fld>
            <a:endParaRPr lang="hr-HR" altLang="sr-Latn-RS"/>
          </a:p>
        </p:txBody>
      </p:sp>
      <p:sp>
        <p:nvSpPr>
          <p:cNvPr id="1986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r-Latn-CS" altLang="sr-Latn-R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7294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3687CC8-A1CC-4003-97C9-F999984FA8AD}" type="slidenum">
              <a:rPr lang="hr-HR" altLang="sr-Latn-RS"/>
              <a:pPr eaLnBrk="1" hangingPunct="1">
                <a:spcBef>
                  <a:spcPct val="0"/>
                </a:spcBef>
              </a:pPr>
              <a:t>5</a:t>
            </a:fld>
            <a:endParaRPr lang="hr-HR" altLang="sr-Latn-RS"/>
          </a:p>
        </p:txBody>
      </p:sp>
      <p:sp>
        <p:nvSpPr>
          <p:cNvPr id="1996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r-Latn-CS" altLang="sr-Latn-R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9977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3D0B8DA-8C62-4348-8A12-41944DC33124}" type="slidenum">
              <a:rPr lang="hr-HR" altLang="sr-Latn-RS"/>
              <a:pPr eaLnBrk="1" hangingPunct="1">
                <a:spcBef>
                  <a:spcPct val="0"/>
                </a:spcBef>
              </a:pPr>
              <a:t>6</a:t>
            </a:fld>
            <a:endParaRPr lang="hr-HR" altLang="sr-Latn-RS"/>
          </a:p>
        </p:txBody>
      </p:sp>
      <p:sp>
        <p:nvSpPr>
          <p:cNvPr id="2007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r-Latn-CS" altLang="sr-Latn-R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636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6BFDA17-783E-411E-AD2A-A7B72914E754}" type="slidenum">
              <a:rPr lang="hr-HR" altLang="sr-Latn-RS"/>
              <a:pPr eaLnBrk="1" hangingPunct="1">
                <a:spcBef>
                  <a:spcPct val="0"/>
                </a:spcBef>
              </a:pPr>
              <a:t>7</a:t>
            </a:fld>
            <a:endParaRPr lang="hr-HR" altLang="sr-Latn-RS"/>
          </a:p>
        </p:txBody>
      </p:sp>
      <p:sp>
        <p:nvSpPr>
          <p:cNvPr id="2017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1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r-Latn-CS" altLang="sr-Latn-R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8973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D000DD4-98B4-40B7-B5F6-573CA2D2F17B}" type="slidenum">
              <a:rPr lang="hr-HR" altLang="sr-Latn-RS"/>
              <a:pPr eaLnBrk="1" hangingPunct="1">
                <a:spcBef>
                  <a:spcPct val="0"/>
                </a:spcBef>
              </a:pPr>
              <a:t>8</a:t>
            </a:fld>
            <a:endParaRPr lang="hr-HR" altLang="sr-Latn-RS"/>
          </a:p>
        </p:txBody>
      </p:sp>
      <p:sp>
        <p:nvSpPr>
          <p:cNvPr id="2027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2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r-Latn-CS" altLang="sr-Latn-R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1004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ADEA4F0-217E-4AB8-9200-FE9679388F22}" type="slidenum">
              <a:rPr lang="hr-HR" altLang="sr-Latn-RS"/>
              <a:pPr eaLnBrk="1" hangingPunct="1">
                <a:spcBef>
                  <a:spcPct val="0"/>
                </a:spcBef>
              </a:pPr>
              <a:t>9</a:t>
            </a:fld>
            <a:endParaRPr lang="hr-HR" altLang="sr-Latn-RS"/>
          </a:p>
        </p:txBody>
      </p:sp>
      <p:sp>
        <p:nvSpPr>
          <p:cNvPr id="2037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r-Latn-CS" altLang="sr-Latn-R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5324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B82695A-AF2C-453D-8A1A-E3BF8564545D}" type="slidenum">
              <a:rPr lang="hr-HR" altLang="sr-Latn-RS"/>
              <a:pPr eaLnBrk="1" hangingPunct="1">
                <a:spcBef>
                  <a:spcPct val="0"/>
                </a:spcBef>
              </a:pPr>
              <a:t>10</a:t>
            </a:fld>
            <a:endParaRPr lang="hr-HR" altLang="sr-Latn-RS"/>
          </a:p>
        </p:txBody>
      </p:sp>
      <p:sp>
        <p:nvSpPr>
          <p:cNvPr id="2048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r-Latn-CS" altLang="sr-Latn-R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2281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64F8979-BB4D-41E4-B0BE-556AB9D27D10}" type="slidenum">
              <a:rPr lang="hr-HR" altLang="sr-Latn-RS"/>
              <a:pPr eaLnBrk="1" hangingPunct="1">
                <a:spcBef>
                  <a:spcPct val="0"/>
                </a:spcBef>
              </a:pPr>
              <a:t>11</a:t>
            </a:fld>
            <a:endParaRPr lang="hr-HR" altLang="sr-Latn-RS"/>
          </a:p>
        </p:txBody>
      </p:sp>
      <p:sp>
        <p:nvSpPr>
          <p:cNvPr id="2058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5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r-Latn-CS" altLang="sr-Latn-R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574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580A5-AB67-44B8-A23F-F461EC2B0CB3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83B182E-1996-4570-85C5-9986C46F6D3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19708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580A5-AB67-44B8-A23F-F461EC2B0CB3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83B182E-1996-4570-85C5-9986C46F6D3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29408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580A5-AB67-44B8-A23F-F461EC2B0CB3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83B182E-1996-4570-85C5-9986C46F6D32}" type="slidenum">
              <a:rPr lang="hr-HR" smtClean="0"/>
              <a:t>‹#›</a:t>
            </a:fld>
            <a:endParaRPr lang="hr-H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26898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580A5-AB67-44B8-A23F-F461EC2B0CB3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83B182E-1996-4570-85C5-9986C46F6D3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56639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580A5-AB67-44B8-A23F-F461EC2B0CB3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83B182E-1996-4570-85C5-9986C46F6D32}" type="slidenum">
              <a:rPr lang="hr-HR" smtClean="0"/>
              <a:t>‹#›</a:t>
            </a:fld>
            <a:endParaRPr lang="hr-H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839654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580A5-AB67-44B8-A23F-F461EC2B0CB3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83B182E-1996-4570-85C5-9986C46F6D3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768363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580A5-AB67-44B8-A23F-F461EC2B0CB3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B182E-1996-4570-85C5-9986C46F6D3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402201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580A5-AB67-44B8-A23F-F461EC2B0CB3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B182E-1996-4570-85C5-9986C46F6D3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4464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580A5-AB67-44B8-A23F-F461EC2B0CB3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B182E-1996-4570-85C5-9986C46F6D3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05077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580A5-AB67-44B8-A23F-F461EC2B0CB3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83B182E-1996-4570-85C5-9986C46F6D3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03807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580A5-AB67-44B8-A23F-F461EC2B0CB3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83B182E-1996-4570-85C5-9986C46F6D3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34678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580A5-AB67-44B8-A23F-F461EC2B0CB3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83B182E-1996-4570-85C5-9986C46F6D3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34376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580A5-AB67-44B8-A23F-F461EC2B0CB3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B182E-1996-4570-85C5-9986C46F6D3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8419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580A5-AB67-44B8-A23F-F461EC2B0CB3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B182E-1996-4570-85C5-9986C46F6D3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00069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580A5-AB67-44B8-A23F-F461EC2B0CB3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B182E-1996-4570-85C5-9986C46F6D3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72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580A5-AB67-44B8-A23F-F461EC2B0CB3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83B182E-1996-4570-85C5-9986C46F6D3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39970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580A5-AB67-44B8-A23F-F461EC2B0CB3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83B182E-1996-4570-85C5-9986C46F6D3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51389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1"/>
          <p:cNvSpPr>
            <a:spLocks noGrp="1"/>
          </p:cNvSpPr>
          <p:nvPr>
            <p:ph type="ctrTitle"/>
          </p:nvPr>
        </p:nvSpPr>
        <p:spPr>
          <a:xfrm>
            <a:off x="104503" y="1"/>
            <a:ext cx="11400110" cy="2037806"/>
          </a:xfrm>
          <a:prstGeom prst="rect">
            <a:avLst/>
          </a:prstGeom>
        </p:spPr>
        <p:txBody>
          <a:bodyPr vert="horz" lIns="45720" rIns="45720" bIns="45720" anchor="b">
            <a:norm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hr-HR" sz="3100" b="0" dirty="0">
                <a:effectLst/>
              </a:rPr>
              <a:t>Škola za medicinske sestre Vinogradska</a:t>
            </a:r>
            <a:r>
              <a:rPr lang="hr-HR" sz="3100" b="0" dirty="0">
                <a:solidFill>
                  <a:schemeClr val="tx1"/>
                </a:solidFill>
                <a:effectLst/>
              </a:rPr>
              <a:t/>
            </a:r>
            <a:br>
              <a:rPr lang="hr-HR" sz="3100" b="0" dirty="0">
                <a:solidFill>
                  <a:schemeClr val="tx1"/>
                </a:solidFill>
                <a:effectLst/>
              </a:rPr>
            </a:br>
            <a:r>
              <a:rPr lang="hr-HR" sz="3100" b="0" dirty="0" smtClean="0">
                <a:solidFill>
                  <a:schemeClr val="tx1"/>
                </a:solidFill>
                <a:effectLst/>
              </a:rPr>
              <a:t>Zdravstvena njega kirurškoga bolesnika opća</a:t>
            </a:r>
            <a:r>
              <a:rPr lang="hr-HR" sz="3600" b="0" dirty="0">
                <a:effectLst/>
              </a:rPr>
              <a:t/>
            </a:r>
            <a:br>
              <a:rPr lang="hr-HR" sz="3600" b="0" dirty="0">
                <a:effectLst/>
              </a:rPr>
            </a:b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841863" y="2259875"/>
            <a:ext cx="9662749" cy="3643788"/>
          </a:xfrm>
        </p:spPr>
        <p:txBody>
          <a:bodyPr>
            <a:normAutofit fontScale="92500" lnSpcReduction="10000"/>
          </a:bodyPr>
          <a:lstStyle/>
          <a:p>
            <a:r>
              <a:rPr lang="hr-HR" sz="4800" b="1" dirty="0" smtClean="0"/>
              <a:t>Zadaće sestre u postupcima s kirurškom ranom</a:t>
            </a:r>
          </a:p>
          <a:p>
            <a:r>
              <a:rPr lang="hr-HR" sz="4800" dirty="0"/>
              <a:t> </a:t>
            </a:r>
            <a:endParaRPr lang="hr-HR" sz="4800" dirty="0" smtClean="0"/>
          </a:p>
          <a:p>
            <a:endParaRPr lang="hr-HR" sz="4800" dirty="0"/>
          </a:p>
          <a:p>
            <a:r>
              <a:rPr lang="hr-HR" sz="4800" dirty="0" smtClean="0"/>
              <a:t>                     </a:t>
            </a:r>
            <a:r>
              <a:rPr lang="hr-HR" sz="4000" dirty="0" smtClean="0"/>
              <a:t>Josip Božić </a:t>
            </a:r>
            <a:r>
              <a:rPr lang="hr-HR" sz="4000" dirty="0" err="1" smtClean="0"/>
              <a:t>mag.med.tech</a:t>
            </a:r>
            <a:r>
              <a:rPr lang="hr-HR" sz="4000" dirty="0" smtClean="0"/>
              <a:t>.</a:t>
            </a:r>
            <a:endParaRPr lang="hr-HR" sz="4000" dirty="0"/>
          </a:p>
        </p:txBody>
      </p:sp>
    </p:spTree>
    <p:extLst>
      <p:ext uri="{BB962C8B-B14F-4D97-AF65-F5344CB8AC3E}">
        <p14:creationId xmlns:p14="http://schemas.microsoft.com/office/powerpoint/2010/main" val="35152901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z="3200" b="1">
                <a:latin typeface="Times New Roman" pitchFamily="18" charset="0"/>
              </a:rPr>
              <a:t>Duboka ubodna rana</a:t>
            </a:r>
          </a:p>
        </p:txBody>
      </p:sp>
      <p:pic>
        <p:nvPicPr>
          <p:cNvPr id="30723" name="Picture 4" descr="n5551173[1]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75000" y="1943100"/>
            <a:ext cx="5842000" cy="3810000"/>
          </a:xfrm>
          <a:noFill/>
        </p:spPr>
      </p:pic>
    </p:spTree>
    <p:extLst>
      <p:ext uri="{BB962C8B-B14F-4D97-AF65-F5344CB8AC3E}">
        <p14:creationId xmlns:p14="http://schemas.microsoft.com/office/powerpoint/2010/main" val="496691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z="3600" b="1">
                <a:latin typeface="Times New Roman" pitchFamily="18" charset="0"/>
              </a:rPr>
              <a:t>Duboka rezna - razderana rana</a:t>
            </a:r>
          </a:p>
        </p:txBody>
      </p:sp>
      <p:pic>
        <p:nvPicPr>
          <p:cNvPr id="31747" name="Picture 7" descr="n5551558[1]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75000" y="1943100"/>
            <a:ext cx="5842000" cy="3810000"/>
          </a:xfrm>
          <a:noFill/>
        </p:spPr>
      </p:pic>
    </p:spTree>
    <p:extLst>
      <p:ext uri="{BB962C8B-B14F-4D97-AF65-F5344CB8AC3E}">
        <p14:creationId xmlns:p14="http://schemas.microsoft.com/office/powerpoint/2010/main" val="3159422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z="3600" b="1">
                <a:solidFill>
                  <a:schemeClr val="hlink"/>
                </a:solidFill>
                <a:latin typeface="Times New Roman" pitchFamily="18" charset="0"/>
              </a:rPr>
              <a:t>Komplikacije rane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600201"/>
            <a:ext cx="3754438" cy="676275"/>
          </a:xfrm>
        </p:spPr>
        <p:txBody>
          <a:bodyPr/>
          <a:lstStyle/>
          <a:p>
            <a:pPr eaLnBrk="1" hangingPunct="1"/>
            <a:r>
              <a:rPr lang="hr-HR" altLang="sr-Latn-RS" b="1">
                <a:latin typeface="Times New Roman" panose="02020603050405020304" pitchFamily="18" charset="0"/>
              </a:rPr>
              <a:t>Lokalne promjene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6096001" y="1628776"/>
            <a:ext cx="33131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Clr>
                <a:schemeClr val="tx2"/>
              </a:buCl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buClr>
                <a:schemeClr val="tx2"/>
              </a:buCl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buClr>
                <a:schemeClr val="tx2"/>
              </a:buCl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</a:pPr>
            <a:r>
              <a:rPr lang="hr-HR" altLang="sr-Latn-RS" sz="2800">
                <a:latin typeface="Times New Roman" panose="02020603050405020304" pitchFamily="18" charset="0"/>
              </a:rPr>
              <a:t> Opće promjene</a:t>
            </a: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2351089" y="3284539"/>
            <a:ext cx="2376487" cy="176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Clr>
                <a:schemeClr val="tx2"/>
              </a:buCl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buClr>
                <a:schemeClr val="tx2"/>
              </a:buCl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buClr>
                <a:schemeClr val="tx2"/>
              </a:buCl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</a:pPr>
            <a:r>
              <a:rPr lang="hr-HR" altLang="sr-Latn-RS" sz="2000">
                <a:latin typeface="Times New Roman" panose="02020603050405020304" pitchFamily="18" charset="0"/>
              </a:rPr>
              <a:t>Bol</a:t>
            </a:r>
          </a:p>
          <a:p>
            <a:pPr eaLnBrk="1" hangingPunct="1">
              <a:spcBef>
                <a:spcPct val="50000"/>
              </a:spcBef>
              <a:buClrTx/>
            </a:pPr>
            <a:r>
              <a:rPr lang="hr-HR" altLang="sr-Latn-RS" sz="2000">
                <a:latin typeface="Times New Roman" panose="02020603050405020304" pitchFamily="18" charset="0"/>
              </a:rPr>
              <a:t>Krvarenje </a:t>
            </a:r>
          </a:p>
          <a:p>
            <a:pPr eaLnBrk="1" hangingPunct="1">
              <a:spcBef>
                <a:spcPct val="50000"/>
              </a:spcBef>
              <a:buClrTx/>
            </a:pPr>
            <a:r>
              <a:rPr lang="hr-HR" altLang="sr-Latn-RS" sz="2000">
                <a:latin typeface="Times New Roman" panose="02020603050405020304" pitchFamily="18" charset="0"/>
              </a:rPr>
              <a:t>Infekcija</a:t>
            </a:r>
          </a:p>
          <a:p>
            <a:pPr eaLnBrk="1" hangingPunct="1">
              <a:spcBef>
                <a:spcPct val="50000"/>
              </a:spcBef>
              <a:buClrTx/>
            </a:pPr>
            <a:endParaRPr lang="hr-HR" altLang="sr-Latn-RS" sz="2000">
              <a:latin typeface="Times New Roman" panose="02020603050405020304" pitchFamily="18" charset="0"/>
            </a:endParaRP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6672264" y="3573464"/>
            <a:ext cx="26638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Clr>
                <a:schemeClr val="tx2"/>
              </a:buCl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buClr>
                <a:schemeClr val="tx2"/>
              </a:buCl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buClr>
                <a:schemeClr val="tx2"/>
              </a:buCl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hr-HR" altLang="sr-Latn-RS" sz="1800">
                <a:latin typeface="Times New Roman" panose="02020603050405020304" pitchFamily="18" charset="0"/>
              </a:rPr>
              <a:t>                       </a:t>
            </a:r>
            <a:r>
              <a:rPr lang="hr-HR" altLang="sr-Latn-RS" sz="2000">
                <a:latin typeface="Times New Roman" panose="02020603050405020304" pitchFamily="18" charset="0"/>
              </a:rPr>
              <a:t>šok</a:t>
            </a:r>
          </a:p>
        </p:txBody>
      </p:sp>
      <p:sp>
        <p:nvSpPr>
          <p:cNvPr id="32775" name="Line 7"/>
          <p:cNvSpPr>
            <a:spLocks noChangeShapeType="1"/>
          </p:cNvSpPr>
          <p:nvPr/>
        </p:nvSpPr>
        <p:spPr bwMode="auto">
          <a:xfrm flipH="1">
            <a:off x="2782889" y="2205039"/>
            <a:ext cx="1081087" cy="936625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>
            <a:off x="7175500" y="2205038"/>
            <a:ext cx="865188" cy="1223962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992987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z="3600" b="1">
                <a:latin typeface="Times New Roman" pitchFamily="18" charset="0"/>
              </a:rPr>
              <a:t>Cijeljenje rane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altLang="sr-Latn-RS" b="1">
                <a:solidFill>
                  <a:schemeClr val="hlink"/>
                </a:solidFill>
                <a:latin typeface="Times New Roman" panose="02020603050405020304" pitchFamily="18" charset="0"/>
              </a:rPr>
              <a:t>Primarno cijeljenje rane</a:t>
            </a:r>
          </a:p>
          <a:p>
            <a:pPr eaLnBrk="1" hangingPunct="1">
              <a:buFontTx/>
              <a:buNone/>
            </a:pPr>
            <a:r>
              <a:rPr lang="hr-HR" altLang="sr-Latn-RS" b="1">
                <a:latin typeface="Times New Roman" panose="02020603050405020304" pitchFamily="18" charset="0"/>
              </a:rPr>
              <a:t>      “ rana cijeli per primam intentionem</a:t>
            </a:r>
            <a:r>
              <a:rPr lang="hr-HR" altLang="sr-Latn-RS" b="1" smtClean="0"/>
              <a:t> “ </a:t>
            </a:r>
            <a:r>
              <a:rPr lang="hr-HR" altLang="sr-Latn-RS" sz="2000" b="1">
                <a:latin typeface="Times New Roman" panose="02020603050405020304" pitchFamily="18" charset="0"/>
              </a:rPr>
              <a:t>( pp)</a:t>
            </a:r>
          </a:p>
          <a:p>
            <a:pPr eaLnBrk="1" hangingPunct="1">
              <a:buFontTx/>
              <a:buNone/>
            </a:pPr>
            <a:endParaRPr lang="hr-HR" altLang="sr-Latn-RS" sz="2000" b="1">
              <a:latin typeface="Times New Roman" panose="02020603050405020304" pitchFamily="18" charset="0"/>
            </a:endParaRPr>
          </a:p>
          <a:p>
            <a:pPr eaLnBrk="1" hangingPunct="1"/>
            <a:r>
              <a:rPr lang="hr-HR" altLang="sr-Latn-RS" b="1">
                <a:solidFill>
                  <a:schemeClr val="hlink"/>
                </a:solidFill>
                <a:latin typeface="Times New Roman" panose="02020603050405020304" pitchFamily="18" charset="0"/>
              </a:rPr>
              <a:t>Sekundarno cijeljenje rane</a:t>
            </a:r>
          </a:p>
          <a:p>
            <a:pPr eaLnBrk="1" hangingPunct="1">
              <a:buFontTx/>
              <a:buNone/>
            </a:pPr>
            <a:r>
              <a:rPr lang="hr-HR" altLang="sr-Latn-RS" b="1">
                <a:solidFill>
                  <a:schemeClr val="hlink"/>
                </a:solidFill>
                <a:latin typeface="Times New Roman" panose="02020603050405020304" pitchFamily="18" charset="0"/>
              </a:rPr>
              <a:t>    </a:t>
            </a:r>
            <a:r>
              <a:rPr lang="hr-HR" altLang="sr-Latn-RS" b="1">
                <a:latin typeface="Times New Roman" panose="02020603050405020304" pitchFamily="18" charset="0"/>
              </a:rPr>
              <a:t>“rana cijeli per secundam intentionem “(per. sec.)</a:t>
            </a:r>
          </a:p>
          <a:p>
            <a:pPr eaLnBrk="1" hangingPunct="1">
              <a:buFontTx/>
              <a:buNone/>
            </a:pPr>
            <a:r>
              <a:rPr lang="hr-HR" altLang="sr-Latn-RS" sz="2000" b="1">
                <a:latin typeface="Times New Roman" panose="02020603050405020304" pitchFamily="18" charset="0"/>
              </a:rPr>
              <a:t>                           </a:t>
            </a:r>
            <a:r>
              <a:rPr lang="hr-HR" altLang="sr-Latn-RS" sz="2000" b="1">
                <a:solidFill>
                  <a:schemeClr val="hlink"/>
                </a:solidFill>
                <a:latin typeface="Times New Roman" panose="02020603050405020304" pitchFamily="18" charset="0"/>
              </a:rPr>
              <a:t>Najčešći uzrok</a:t>
            </a:r>
            <a:r>
              <a:rPr lang="hr-HR" altLang="sr-Latn-RS" sz="2000" b="1">
                <a:latin typeface="Times New Roman" panose="02020603050405020304" pitchFamily="18" charset="0"/>
              </a:rPr>
              <a:t> – infekcija, loša cirkulacija</a:t>
            </a:r>
          </a:p>
          <a:p>
            <a:pPr eaLnBrk="1" hangingPunct="1">
              <a:buFontTx/>
              <a:buNone/>
            </a:pPr>
            <a:r>
              <a:rPr lang="hr-HR" altLang="sr-Latn-RS" sz="2000" b="1">
                <a:latin typeface="Times New Roman" panose="02020603050405020304" pitchFamily="18" charset="0"/>
              </a:rPr>
              <a:t>                           </a:t>
            </a:r>
            <a:r>
              <a:rPr lang="hr-HR" altLang="sr-Latn-RS" sz="2000" b="1">
                <a:solidFill>
                  <a:schemeClr val="hlink"/>
                </a:solidFill>
                <a:latin typeface="Times New Roman" panose="02020603050405020304" pitchFamily="18" charset="0"/>
              </a:rPr>
              <a:t>Simptomi </a:t>
            </a:r>
            <a:r>
              <a:rPr lang="hr-HR" altLang="sr-Latn-RS" sz="2000" b="1">
                <a:latin typeface="Times New Roman" panose="02020603050405020304" pitchFamily="18" charset="0"/>
              </a:rPr>
              <a:t>: lokalno – znaci upale</a:t>
            </a:r>
          </a:p>
          <a:p>
            <a:pPr eaLnBrk="1" hangingPunct="1">
              <a:buFontTx/>
              <a:buNone/>
            </a:pPr>
            <a:r>
              <a:rPr lang="hr-HR" altLang="sr-Latn-RS" sz="2000" b="1">
                <a:latin typeface="Times New Roman" panose="02020603050405020304" pitchFamily="18" charset="0"/>
              </a:rPr>
              <a:t>                                               opći znaci – povišena temperatura i puls</a:t>
            </a:r>
          </a:p>
        </p:txBody>
      </p:sp>
    </p:spTree>
    <p:extLst>
      <p:ext uri="{BB962C8B-B14F-4D97-AF65-F5344CB8AC3E}">
        <p14:creationId xmlns:p14="http://schemas.microsoft.com/office/powerpoint/2010/main" val="94477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z="3600" b="1" dirty="0">
                <a:solidFill>
                  <a:schemeClr val="hlink"/>
                </a:solidFill>
                <a:latin typeface="Times New Roman" pitchFamily="18" charset="0"/>
              </a:rPr>
              <a:t>Previjanje kirurške rane</a:t>
            </a:r>
          </a:p>
        </p:txBody>
      </p:sp>
      <p:sp>
        <p:nvSpPr>
          <p:cNvPr id="34819" name="Oval 4"/>
          <p:cNvSpPr>
            <a:spLocks noChangeArrowheads="1"/>
          </p:cNvSpPr>
          <p:nvPr/>
        </p:nvSpPr>
        <p:spPr bwMode="auto">
          <a:xfrm>
            <a:off x="4440239" y="1484314"/>
            <a:ext cx="3455987" cy="1152525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buClr>
                <a:schemeClr val="tx2"/>
              </a:buCl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buClr>
                <a:schemeClr val="tx2"/>
              </a:buCl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buClr>
                <a:schemeClr val="tx2"/>
              </a:buCl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ClrTx/>
            </a:pPr>
            <a:r>
              <a:rPr lang="hr-HR" altLang="sr-Latn-RS" sz="2000" dirty="0">
                <a:solidFill>
                  <a:srgbClr val="FFFF00"/>
                </a:solidFill>
                <a:latin typeface="Times New Roman" panose="02020603050405020304" pitchFamily="18" charset="0"/>
              </a:rPr>
              <a:t>Pravila kod previjanja</a:t>
            </a:r>
          </a:p>
        </p:txBody>
      </p:sp>
      <p:sp>
        <p:nvSpPr>
          <p:cNvPr id="34820" name="Text Box 5"/>
          <p:cNvSpPr txBox="1">
            <a:spLocks noChangeArrowheads="1"/>
          </p:cNvSpPr>
          <p:nvPr/>
        </p:nvSpPr>
        <p:spPr bwMode="auto">
          <a:xfrm>
            <a:off x="2640013" y="2997201"/>
            <a:ext cx="7200900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Clr>
                <a:schemeClr val="tx2"/>
              </a:buCl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buClr>
                <a:schemeClr val="tx2"/>
              </a:buCl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buClr>
                <a:schemeClr val="tx2"/>
              </a:buCl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</a:pPr>
            <a:r>
              <a:rPr lang="hr-HR" altLang="sr-Latn-RS" sz="2000">
                <a:latin typeface="Times New Roman" panose="02020603050405020304" pitchFamily="18" charset="0"/>
              </a:rPr>
              <a:t>Previjanje obavljati pod aseptičkim uvjetima</a:t>
            </a:r>
          </a:p>
          <a:p>
            <a:pPr eaLnBrk="1" hangingPunct="1">
              <a:spcBef>
                <a:spcPct val="50000"/>
              </a:spcBef>
              <a:buClrTx/>
            </a:pPr>
            <a:r>
              <a:rPr lang="hr-HR" altLang="sr-Latn-RS" sz="2000">
                <a:latin typeface="Times New Roman" panose="02020603050405020304" pitchFamily="18" charset="0"/>
              </a:rPr>
              <a:t>Prvo previjanje obavlja liječnik operater</a:t>
            </a:r>
          </a:p>
          <a:p>
            <a:pPr eaLnBrk="1" hangingPunct="1">
              <a:spcBef>
                <a:spcPct val="50000"/>
              </a:spcBef>
              <a:buClrTx/>
            </a:pPr>
            <a:r>
              <a:rPr lang="hr-HR" altLang="sr-Latn-RS" sz="2000">
                <a:latin typeface="Times New Roman" panose="02020603050405020304" pitchFamily="18" charset="0"/>
              </a:rPr>
              <a:t>Trijaža prijevoja</a:t>
            </a:r>
          </a:p>
          <a:p>
            <a:pPr eaLnBrk="1" hangingPunct="1">
              <a:spcBef>
                <a:spcPct val="50000"/>
              </a:spcBef>
              <a:buClrTx/>
            </a:pPr>
            <a:r>
              <a:rPr lang="hr-HR" altLang="sr-Latn-RS" sz="2000">
                <a:latin typeface="Times New Roman" panose="02020603050405020304" pitchFamily="18" charset="0"/>
              </a:rPr>
              <a:t>Rane koje cijele pp – previjati što rijeđe</a:t>
            </a:r>
          </a:p>
          <a:p>
            <a:pPr eaLnBrk="1" hangingPunct="1">
              <a:spcBef>
                <a:spcPct val="50000"/>
              </a:spcBef>
              <a:buClrTx/>
            </a:pPr>
            <a:r>
              <a:rPr lang="hr-HR" altLang="sr-Latn-RS" sz="2000">
                <a:latin typeface="Times New Roman" panose="02020603050405020304" pitchFamily="18" charset="0"/>
              </a:rPr>
              <a:t>Rane koje cijele per.sec. – previjati što češće</a:t>
            </a:r>
          </a:p>
          <a:p>
            <a:pPr eaLnBrk="1" hangingPunct="1">
              <a:spcBef>
                <a:spcPct val="50000"/>
              </a:spcBef>
              <a:buClrTx/>
            </a:pPr>
            <a:r>
              <a:rPr lang="hr-HR" altLang="sr-Latn-RS" sz="2000">
                <a:latin typeface="Times New Roman" panose="02020603050405020304" pitchFamily="18" charset="0"/>
              </a:rPr>
              <a:t>Na suho – suho;  na vlažno – vlažno</a:t>
            </a:r>
          </a:p>
          <a:p>
            <a:pPr eaLnBrk="1" hangingPunct="1">
              <a:spcBef>
                <a:spcPct val="50000"/>
              </a:spcBef>
              <a:buClrTx/>
            </a:pPr>
            <a:r>
              <a:rPr lang="hr-HR" altLang="sr-Latn-RS" sz="2000">
                <a:latin typeface="Times New Roman" panose="02020603050405020304" pitchFamily="18" charset="0"/>
              </a:rPr>
              <a:t>Poslije svakog prijevoja – dezinfekcija ruku, kolica i ostalog  pribora</a:t>
            </a:r>
          </a:p>
        </p:txBody>
      </p:sp>
    </p:spTree>
    <p:extLst>
      <p:ext uri="{BB962C8B-B14F-4D97-AF65-F5344CB8AC3E}">
        <p14:creationId xmlns:p14="http://schemas.microsoft.com/office/powerpoint/2010/main" val="16455243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z="3600" b="1">
                <a:latin typeface="Times New Roman" pitchFamily="18" charset="0"/>
              </a:rPr>
              <a:t>Priprema za previjanje rane</a:t>
            </a:r>
          </a:p>
        </p:txBody>
      </p:sp>
      <p:sp>
        <p:nvSpPr>
          <p:cNvPr id="35843" name="Text Box 16"/>
          <p:cNvSpPr txBox="1">
            <a:spLocks noChangeArrowheads="1"/>
          </p:cNvSpPr>
          <p:nvPr/>
        </p:nvSpPr>
        <p:spPr bwMode="auto">
          <a:xfrm>
            <a:off x="2135189" y="1773238"/>
            <a:ext cx="38893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Clr>
                <a:schemeClr val="tx2"/>
              </a:buCl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buClr>
                <a:schemeClr val="tx2"/>
              </a:buCl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buClr>
                <a:schemeClr val="tx2"/>
              </a:buCl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</a:pPr>
            <a:endParaRPr lang="sr-Latn-CS" altLang="sr-Latn-RS" sz="1800">
              <a:latin typeface="Times New Roman" panose="02020603050405020304" pitchFamily="18" charset="0"/>
            </a:endParaRPr>
          </a:p>
        </p:txBody>
      </p:sp>
      <p:sp>
        <p:nvSpPr>
          <p:cNvPr id="35844" name="Rectangle 17"/>
          <p:cNvSpPr>
            <a:spLocks noChangeArrowheads="1"/>
          </p:cNvSpPr>
          <p:nvPr/>
        </p:nvSpPr>
        <p:spPr bwMode="auto">
          <a:xfrm>
            <a:off x="1774826" y="1341439"/>
            <a:ext cx="3241675" cy="720725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buClr>
                <a:schemeClr val="tx2"/>
              </a:buCl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buClr>
                <a:schemeClr val="tx2"/>
              </a:buCl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buClr>
                <a:schemeClr val="tx2"/>
              </a:buCl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ClrTx/>
            </a:pPr>
            <a:r>
              <a:rPr lang="hr-HR" altLang="sr-Latn-RS" sz="2000">
                <a:solidFill>
                  <a:schemeClr val="hlink"/>
                </a:solidFill>
                <a:latin typeface="Times New Roman" panose="02020603050405020304" pitchFamily="18" charset="0"/>
              </a:rPr>
              <a:t>Priprema pribora</a:t>
            </a:r>
          </a:p>
        </p:txBody>
      </p:sp>
      <p:sp>
        <p:nvSpPr>
          <p:cNvPr id="35845" name="Rectangle 18"/>
          <p:cNvSpPr>
            <a:spLocks noChangeArrowheads="1"/>
          </p:cNvSpPr>
          <p:nvPr/>
        </p:nvSpPr>
        <p:spPr bwMode="auto">
          <a:xfrm>
            <a:off x="3503614" y="2492376"/>
            <a:ext cx="3241675" cy="720725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buClr>
                <a:schemeClr val="tx2"/>
              </a:buCl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buClr>
                <a:schemeClr val="tx2"/>
              </a:buCl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buClr>
                <a:schemeClr val="tx2"/>
              </a:buCl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ClrTx/>
            </a:pPr>
            <a:r>
              <a:rPr lang="hr-HR" altLang="sr-Latn-RS" sz="2000">
                <a:solidFill>
                  <a:schemeClr val="hlink"/>
                </a:solidFill>
                <a:latin typeface="Times New Roman" panose="02020603050405020304" pitchFamily="18" charset="0"/>
              </a:rPr>
              <a:t>Priprema sobe</a:t>
            </a:r>
          </a:p>
        </p:txBody>
      </p:sp>
      <p:sp>
        <p:nvSpPr>
          <p:cNvPr id="35846" name="Rectangle 19"/>
          <p:cNvSpPr>
            <a:spLocks noChangeArrowheads="1"/>
          </p:cNvSpPr>
          <p:nvPr/>
        </p:nvSpPr>
        <p:spPr bwMode="auto">
          <a:xfrm>
            <a:off x="5519739" y="3789364"/>
            <a:ext cx="3241675" cy="720725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buClr>
                <a:schemeClr val="tx2"/>
              </a:buCl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buClr>
                <a:schemeClr val="tx2"/>
              </a:buCl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buClr>
                <a:schemeClr val="tx2"/>
              </a:buCl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ClrTx/>
            </a:pPr>
            <a:r>
              <a:rPr lang="hr-HR" altLang="sr-Latn-RS" sz="2000">
                <a:solidFill>
                  <a:schemeClr val="hlink"/>
                </a:solidFill>
                <a:latin typeface="Times New Roman" panose="02020603050405020304" pitchFamily="18" charset="0"/>
              </a:rPr>
              <a:t>Osobna priprema </a:t>
            </a:r>
          </a:p>
        </p:txBody>
      </p:sp>
      <p:sp>
        <p:nvSpPr>
          <p:cNvPr id="35847" name="Rectangle 20"/>
          <p:cNvSpPr>
            <a:spLocks noChangeArrowheads="1"/>
          </p:cNvSpPr>
          <p:nvPr/>
        </p:nvSpPr>
        <p:spPr bwMode="auto">
          <a:xfrm>
            <a:off x="7032626" y="5229226"/>
            <a:ext cx="3241675" cy="720725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buClr>
                <a:schemeClr val="tx2"/>
              </a:buCl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buClr>
                <a:schemeClr val="tx2"/>
              </a:buCl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buClr>
                <a:schemeClr val="tx2"/>
              </a:buCl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ClrTx/>
            </a:pPr>
            <a:r>
              <a:rPr lang="hr-HR" altLang="sr-Latn-RS" sz="2000">
                <a:solidFill>
                  <a:schemeClr val="hlink"/>
                </a:solidFill>
                <a:latin typeface="Times New Roman" panose="02020603050405020304" pitchFamily="18" charset="0"/>
              </a:rPr>
              <a:t>Priprema bolesnika</a:t>
            </a:r>
          </a:p>
        </p:txBody>
      </p:sp>
    </p:spTree>
    <p:extLst>
      <p:ext uri="{BB962C8B-B14F-4D97-AF65-F5344CB8AC3E}">
        <p14:creationId xmlns:p14="http://schemas.microsoft.com/office/powerpoint/2010/main" val="13617309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z="3600" b="1">
                <a:solidFill>
                  <a:schemeClr val="hlink"/>
                </a:solidFill>
                <a:latin typeface="Times New Roman" pitchFamily="18" charset="0"/>
              </a:rPr>
              <a:t>Priprema pribora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>
              <a:lnSpc>
                <a:spcPct val="90000"/>
              </a:lnSpc>
            </a:pPr>
            <a:endParaRPr lang="hr-HR" altLang="sr-Latn-RS" sz="2000" b="1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hr-HR" altLang="sr-Latn-R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Kolica za previjanje </a:t>
            </a:r>
            <a:r>
              <a:rPr lang="hr-HR" altLang="sr-Latn-RS" sz="2000" b="1" dirty="0">
                <a:latin typeface="Times New Roman" panose="02020603050405020304" pitchFamily="18" charset="0"/>
              </a:rPr>
              <a:t>: </a:t>
            </a:r>
            <a:r>
              <a:rPr lang="hr-HR" altLang="sr-Latn-RS" sz="2000" b="1" dirty="0">
                <a:solidFill>
                  <a:srgbClr val="FF9966"/>
                </a:solidFill>
                <a:latin typeface="Times New Roman" panose="02020603050405020304" pitchFamily="18" charset="0"/>
              </a:rPr>
              <a:t>gornji dio kolica</a:t>
            </a:r>
            <a:r>
              <a:rPr lang="hr-HR" altLang="sr-Latn-RS" sz="2000" b="1" dirty="0">
                <a:latin typeface="Times New Roman" panose="02020603050405020304" pitchFamily="18" charset="0"/>
              </a:rPr>
              <a:t> –  sve sterilno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000" b="1" dirty="0">
                <a:latin typeface="Times New Roman" panose="02020603050405020304" pitchFamily="18" charset="0"/>
              </a:rPr>
              <a:t>                                      </a:t>
            </a:r>
            <a:r>
              <a:rPr lang="hr-HR" altLang="sr-Latn-RS" sz="2000" b="1" dirty="0">
                <a:solidFill>
                  <a:srgbClr val="FF9966"/>
                </a:solidFill>
                <a:latin typeface="Times New Roman" panose="02020603050405020304" pitchFamily="18" charset="0"/>
              </a:rPr>
              <a:t>srednji dio kolica</a:t>
            </a:r>
            <a:r>
              <a:rPr lang="hr-HR" altLang="sr-Latn-RS" sz="2000" b="1" dirty="0">
                <a:latin typeface="Times New Roman" panose="02020603050405020304" pitchFamily="18" charset="0"/>
              </a:rPr>
              <a:t> – dezinficijensi i sl.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000" b="1" dirty="0">
                <a:latin typeface="Times New Roman" panose="02020603050405020304" pitchFamily="18" charset="0"/>
              </a:rPr>
              <a:t>                                      </a:t>
            </a:r>
            <a:r>
              <a:rPr lang="hr-HR" altLang="sr-Latn-RS" sz="2000" b="1" dirty="0">
                <a:solidFill>
                  <a:srgbClr val="FF9966"/>
                </a:solidFill>
                <a:latin typeface="Times New Roman" panose="02020603050405020304" pitchFamily="18" charset="0"/>
              </a:rPr>
              <a:t>donji dio kolica</a:t>
            </a:r>
            <a:r>
              <a:rPr lang="hr-HR" altLang="sr-Latn-RS" sz="2000" b="1" dirty="0">
                <a:latin typeface="Times New Roman" panose="02020603050405020304" pitchFamily="18" charset="0"/>
              </a:rPr>
              <a:t> – bubrežna, </a:t>
            </a:r>
            <a:r>
              <a:rPr lang="hr-HR" altLang="sr-Latn-RS" sz="2000" b="1" dirty="0" err="1">
                <a:latin typeface="Times New Roman" panose="02020603050405020304" pitchFamily="18" charset="0"/>
              </a:rPr>
              <a:t>patena</a:t>
            </a:r>
            <a:r>
              <a:rPr lang="hr-HR" altLang="sr-Latn-RS" sz="2000" b="1" dirty="0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000" b="1" dirty="0">
                <a:latin typeface="Times New Roman" panose="02020603050405020304" pitchFamily="18" charset="0"/>
              </a:rPr>
              <a:t>Sterilni setovi – No 1, No 2, No 3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000" b="1" dirty="0">
                <a:latin typeface="Times New Roman" panose="02020603050405020304" pitchFamily="18" charset="0"/>
              </a:rPr>
              <a:t>Sterilni zavojni materijal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000" b="1" dirty="0">
                <a:latin typeface="Times New Roman" panose="02020603050405020304" pitchFamily="18" charset="0"/>
              </a:rPr>
              <a:t>Rukavice – sterilne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000" b="1" dirty="0">
                <a:latin typeface="Times New Roman" panose="02020603050405020304" pitchFamily="18" charset="0"/>
              </a:rPr>
              <a:t>                -- za jednokratnu upotrebu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000" b="1" dirty="0">
                <a:latin typeface="Times New Roman" panose="02020603050405020304" pitchFamily="18" charset="0"/>
              </a:rPr>
              <a:t>Sredstva za dezinfekciju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000" b="1" dirty="0">
                <a:latin typeface="Times New Roman" panose="02020603050405020304" pitchFamily="18" charset="0"/>
              </a:rPr>
              <a:t>Sredstva za obloge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000" b="1" dirty="0" err="1">
                <a:latin typeface="Times New Roman" panose="02020603050405020304" pitchFamily="18" charset="0"/>
              </a:rPr>
              <a:t>Leukoplast</a:t>
            </a:r>
            <a:r>
              <a:rPr lang="hr-HR" altLang="sr-Latn-RS" sz="2000" b="1" dirty="0">
                <a:latin typeface="Times New Roman" panose="02020603050405020304" pitchFamily="18" charset="0"/>
              </a:rPr>
              <a:t>, mrežice, škare …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000" b="1" dirty="0">
                <a:latin typeface="Times New Roman" panose="02020603050405020304" pitchFamily="18" charset="0"/>
              </a:rPr>
              <a:t>Bubrežna zdjelica, </a:t>
            </a:r>
            <a:r>
              <a:rPr lang="hr-HR" altLang="sr-Latn-RS" sz="2000" b="1" dirty="0" err="1">
                <a:latin typeface="Times New Roman" panose="02020603050405020304" pitchFamily="18" charset="0"/>
              </a:rPr>
              <a:t>patena</a:t>
            </a:r>
            <a:endParaRPr lang="hr-HR" altLang="sr-Latn-RS" sz="2000" b="1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hr-HR" altLang="sr-Latn-RS" sz="2000" b="1" dirty="0">
                <a:latin typeface="Times New Roman" panose="02020603050405020304" pitchFamily="18" charset="0"/>
              </a:rPr>
              <a:t>Po potrebi – štapiće za bris rane</a:t>
            </a:r>
          </a:p>
          <a:p>
            <a:pPr eaLnBrk="1" hangingPunct="1">
              <a:lnSpc>
                <a:spcPct val="90000"/>
              </a:lnSpc>
            </a:pPr>
            <a:endParaRPr lang="hr-HR" altLang="sr-Latn-RS" sz="2000" b="1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0282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z="3600" b="1">
                <a:solidFill>
                  <a:schemeClr val="hlink"/>
                </a:solidFill>
                <a:latin typeface="Times New Roman" pitchFamily="18" charset="0"/>
              </a:rPr>
              <a:t>Priprema bolesničke sobe ili</a:t>
            </a:r>
            <a:br>
              <a:rPr lang="hr-HR" sz="3600" b="1">
                <a:solidFill>
                  <a:schemeClr val="hlink"/>
                </a:solidFill>
                <a:latin typeface="Times New Roman" pitchFamily="18" charset="0"/>
              </a:rPr>
            </a:br>
            <a:r>
              <a:rPr lang="hr-HR" sz="3600" b="1">
                <a:solidFill>
                  <a:schemeClr val="hlink"/>
                </a:solidFill>
                <a:latin typeface="Times New Roman" pitchFamily="18" charset="0"/>
              </a:rPr>
              <a:t>prostorije za previjane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1992313" y="2060575"/>
            <a:ext cx="8229600" cy="2376488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hr-HR" altLang="sr-Latn-RS" b="1">
                <a:latin typeface="Times New Roman" panose="02020603050405020304" pitchFamily="18" charset="0"/>
              </a:rPr>
              <a:t>Sestra vodi brigu da se prostor za previjanje očisti jedan sat prije prijevoja / ili da se prostorija za previjanje očisti i dezinficira prije / poslije svakog prijevoja.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b="1">
                <a:solidFill>
                  <a:schemeClr val="hlink"/>
                </a:solidFill>
                <a:latin typeface="Times New Roman" panose="02020603050405020304" pitchFamily="18" charset="0"/>
              </a:rPr>
              <a:t>Cilj </a:t>
            </a:r>
            <a:r>
              <a:rPr lang="hr-HR" altLang="sr-Latn-RS" b="1">
                <a:latin typeface="Times New Roman" panose="02020603050405020304" pitchFamily="18" charset="0"/>
              </a:rPr>
              <a:t>– smanjenje mogućnosti infekcije iz okoline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b="1">
                <a:latin typeface="Times New Roman" panose="02020603050405020304" pitchFamily="18" charset="0"/>
              </a:rPr>
              <a:t>Paravan ? – intimnost bolesnika</a:t>
            </a:r>
          </a:p>
        </p:txBody>
      </p:sp>
    </p:spTree>
    <p:extLst>
      <p:ext uri="{BB962C8B-B14F-4D97-AF65-F5344CB8AC3E}">
        <p14:creationId xmlns:p14="http://schemas.microsoft.com/office/powerpoint/2010/main" val="39650019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z="3600" b="1">
                <a:solidFill>
                  <a:schemeClr val="hlink"/>
                </a:solidFill>
                <a:latin typeface="Times New Roman" pitchFamily="18" charset="0"/>
              </a:rPr>
              <a:t>Osobna priprema</a:t>
            </a:r>
            <a:r>
              <a:rPr lang="hr-HR" smtClean="0"/>
              <a:t> 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1992313" y="2362200"/>
            <a:ext cx="8229600" cy="3227388"/>
          </a:xfrm>
        </p:spPr>
        <p:txBody>
          <a:bodyPr/>
          <a:lstStyle/>
          <a:p>
            <a:pPr eaLnBrk="1" hangingPunct="1"/>
            <a:r>
              <a:rPr lang="hr-HR" altLang="sr-Latn-RS" b="1">
                <a:latin typeface="Times New Roman" panose="02020603050405020304" pitchFamily="18" charset="0"/>
              </a:rPr>
              <a:t>Kosa ?  Kapa ? Sat ? Prstenje ?</a:t>
            </a:r>
          </a:p>
          <a:p>
            <a:pPr eaLnBrk="1" hangingPunct="1"/>
            <a:r>
              <a:rPr lang="hr-HR" altLang="sr-Latn-RS" b="1">
                <a:latin typeface="Times New Roman" panose="02020603050405020304" pitchFamily="18" charset="0"/>
              </a:rPr>
              <a:t>Po potrebi  - maska ( respiratorni infekt ?)</a:t>
            </a:r>
          </a:p>
          <a:p>
            <a:pPr eaLnBrk="1" hangingPunct="1"/>
            <a:r>
              <a:rPr lang="hr-HR" altLang="sr-Latn-RS" b="1">
                <a:latin typeface="Times New Roman" panose="02020603050405020304" pitchFamily="18" charset="0"/>
              </a:rPr>
              <a:t>Zaštitna pregača – za jednokratnu upotrebu</a:t>
            </a:r>
          </a:p>
          <a:p>
            <a:pPr eaLnBrk="1" hangingPunct="1"/>
            <a:r>
              <a:rPr lang="hr-HR" altLang="sr-Latn-RS" b="1">
                <a:latin typeface="Times New Roman" panose="02020603050405020304" pitchFamily="18" charset="0"/>
              </a:rPr>
              <a:t>Higijensko pranje i dezinfekcija ruku</a:t>
            </a:r>
          </a:p>
          <a:p>
            <a:pPr eaLnBrk="1" hangingPunct="1"/>
            <a:endParaRPr lang="hr-HR" altLang="sr-Latn-RS" b="1">
              <a:latin typeface="Times New Roman" panose="02020603050405020304" pitchFamily="18" charset="0"/>
            </a:endParaRPr>
          </a:p>
          <a:p>
            <a:pPr eaLnBrk="1" hangingPunct="1"/>
            <a:endParaRPr lang="hr-HR" altLang="sr-Latn-RS" b="1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4905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z="3600" b="1">
                <a:solidFill>
                  <a:schemeClr val="hlink"/>
                </a:solidFill>
                <a:latin typeface="Times New Roman" pitchFamily="18" charset="0"/>
              </a:rPr>
              <a:t>Priprema bolesnika za previjanje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Blip>
                <a:blip r:embed="rId3"/>
              </a:buBlip>
            </a:pPr>
            <a:r>
              <a:rPr lang="hr-HR" altLang="sr-Latn-RS" b="1">
                <a:latin typeface="Times New Roman" panose="02020603050405020304" pitchFamily="18" charset="0"/>
              </a:rPr>
              <a:t>Obaviti njegu – prije prijevoja</a:t>
            </a:r>
          </a:p>
          <a:p>
            <a:pPr eaLnBrk="1" hangingPunct="1">
              <a:buFontTx/>
              <a:buBlip>
                <a:blip r:embed="rId3"/>
              </a:buBlip>
            </a:pPr>
            <a:r>
              <a:rPr lang="hr-HR" altLang="sr-Latn-RS" b="1">
                <a:latin typeface="Times New Roman" panose="02020603050405020304" pitchFamily="18" charset="0"/>
              </a:rPr>
              <a:t>Objasniti bolesniku način previjanja – psihička priprema</a:t>
            </a:r>
          </a:p>
          <a:p>
            <a:pPr eaLnBrk="1" hangingPunct="1">
              <a:buFontTx/>
              <a:buBlip>
                <a:blip r:embed="rId3"/>
              </a:buBlip>
            </a:pPr>
            <a:r>
              <a:rPr lang="hr-HR" altLang="sr-Latn-RS" b="1">
                <a:latin typeface="Times New Roman" panose="02020603050405020304" pitchFamily="18" charset="0"/>
              </a:rPr>
              <a:t>Teži prijevoji – “analgezija” po odredbi liječnika</a:t>
            </a:r>
          </a:p>
          <a:p>
            <a:pPr eaLnBrk="1" hangingPunct="1">
              <a:buFontTx/>
              <a:buBlip>
                <a:blip r:embed="rId3"/>
              </a:buBlip>
            </a:pPr>
            <a:r>
              <a:rPr lang="hr-HR" altLang="sr-Latn-RS" b="1">
                <a:latin typeface="Times New Roman" panose="02020603050405020304" pitchFamily="18" charset="0"/>
              </a:rPr>
              <a:t>Po potrebi – “ tuširanje rane “</a:t>
            </a:r>
          </a:p>
          <a:p>
            <a:pPr eaLnBrk="1" hangingPunct="1">
              <a:buFontTx/>
              <a:buBlip>
                <a:blip r:embed="rId3"/>
              </a:buBlip>
            </a:pPr>
            <a:r>
              <a:rPr lang="hr-HR" altLang="sr-Latn-RS" b="1">
                <a:latin typeface="Times New Roman" panose="02020603050405020304" pitchFamily="18" charset="0"/>
              </a:rPr>
              <a:t>Smjestiti bolesnika u udoban položaj</a:t>
            </a:r>
          </a:p>
          <a:p>
            <a:pPr eaLnBrk="1" hangingPunct="1">
              <a:buFontTx/>
              <a:buBlip>
                <a:blip r:embed="rId3"/>
              </a:buBlip>
            </a:pPr>
            <a:r>
              <a:rPr lang="hr-HR" altLang="sr-Latn-RS" b="1">
                <a:latin typeface="Times New Roman" panose="02020603050405020304" pitchFamily="18" charset="0"/>
              </a:rPr>
              <a:t>Po potrebi - osigurati “intimu” bolesniku</a:t>
            </a:r>
          </a:p>
          <a:p>
            <a:pPr eaLnBrk="1" hangingPunct="1">
              <a:buFontTx/>
              <a:buBlip>
                <a:blip r:embed="rId3"/>
              </a:buBlip>
            </a:pPr>
            <a:r>
              <a:rPr lang="hr-HR" altLang="sr-Latn-RS" b="1">
                <a:latin typeface="Times New Roman" panose="02020603050405020304" pitchFamily="18" charset="0"/>
              </a:rPr>
              <a:t>Zaštita okoline prijevoja ( kreveta, kolica )</a:t>
            </a:r>
          </a:p>
        </p:txBody>
      </p:sp>
    </p:spTree>
    <p:extLst>
      <p:ext uri="{BB962C8B-B14F-4D97-AF65-F5344CB8AC3E}">
        <p14:creationId xmlns:p14="http://schemas.microsoft.com/office/powerpoint/2010/main" val="2031782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452256" y="235528"/>
            <a:ext cx="9052358" cy="45719"/>
          </a:xfrm>
        </p:spPr>
        <p:txBody>
          <a:bodyPr>
            <a:normAutofit fontScale="90000"/>
          </a:bodyPr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52400" y="526473"/>
            <a:ext cx="11352212" cy="5384749"/>
          </a:xfrm>
        </p:spPr>
        <p:txBody>
          <a:bodyPr>
            <a:normAutofit/>
          </a:bodyPr>
          <a:lstStyle/>
          <a:p>
            <a:r>
              <a:rPr lang="hr-HR" sz="4000" dirty="0" smtClean="0"/>
              <a:t>Ishodi :</a:t>
            </a:r>
            <a:endParaRPr lang="hr-HR" sz="2000" dirty="0" smtClean="0"/>
          </a:p>
          <a:p>
            <a:r>
              <a:rPr lang="hr-HR" sz="2000" dirty="0" smtClean="0"/>
              <a:t>1. </a:t>
            </a:r>
            <a:r>
              <a:rPr lang="hr-HR" sz="2000" b="1" dirty="0" smtClean="0"/>
              <a:t>Opisati i objasniti </a:t>
            </a:r>
            <a:r>
              <a:rPr lang="hr-HR" sz="2000" dirty="0" smtClean="0"/>
              <a:t>svrhu previjanja kirurške rane.</a:t>
            </a:r>
          </a:p>
          <a:p>
            <a:r>
              <a:rPr lang="hr-HR" sz="2000" dirty="0" smtClean="0"/>
              <a:t>2. </a:t>
            </a:r>
            <a:r>
              <a:rPr lang="hr-HR" sz="2000" b="1" dirty="0"/>
              <a:t>Opisati i objasniti </a:t>
            </a:r>
            <a:r>
              <a:rPr lang="hr-HR" sz="2000" dirty="0" smtClean="0"/>
              <a:t>zadaće sestre pri previjanju kirurške rane.</a:t>
            </a:r>
          </a:p>
          <a:p>
            <a:r>
              <a:rPr lang="hr-HR" sz="2000" dirty="0" smtClean="0"/>
              <a:t>3. </a:t>
            </a:r>
            <a:r>
              <a:rPr lang="hr-HR" sz="2000" b="1" dirty="0" smtClean="0"/>
              <a:t>Objasniti pripremu i pripremiti</a:t>
            </a:r>
            <a:r>
              <a:rPr lang="hr-HR" sz="2000" dirty="0" smtClean="0"/>
              <a:t>: </a:t>
            </a:r>
            <a:r>
              <a:rPr lang="hr-HR" sz="2000" dirty="0" err="1" smtClean="0"/>
              <a:t>bolenika</a:t>
            </a:r>
            <a:r>
              <a:rPr lang="hr-HR" sz="2000" dirty="0" smtClean="0"/>
              <a:t>, prostor, osoblje, pribor za previjanje.</a:t>
            </a:r>
          </a:p>
          <a:p>
            <a:r>
              <a:rPr lang="hr-HR" sz="2000" dirty="0" smtClean="0"/>
              <a:t>4. </a:t>
            </a:r>
            <a:r>
              <a:rPr lang="hr-HR" sz="2000" b="1" dirty="0"/>
              <a:t>Opisati i objasniti </a:t>
            </a:r>
            <a:r>
              <a:rPr lang="hr-HR" sz="2000" b="1" dirty="0" smtClean="0"/>
              <a:t>i izvesti </a:t>
            </a:r>
            <a:r>
              <a:rPr lang="hr-HR" sz="2000" dirty="0" smtClean="0"/>
              <a:t>postupak previjanja kirurške rane.</a:t>
            </a:r>
          </a:p>
          <a:p>
            <a:endParaRPr lang="hr-HR" sz="4000" dirty="0"/>
          </a:p>
        </p:txBody>
      </p:sp>
    </p:spTree>
    <p:extLst>
      <p:ext uri="{BB962C8B-B14F-4D97-AF65-F5344CB8AC3E}">
        <p14:creationId xmlns:p14="http://schemas.microsoft.com/office/powerpoint/2010/main" val="2690740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z="3600" b="1">
                <a:latin typeface="Times New Roman" pitchFamily="18" charset="0"/>
              </a:rPr>
              <a:t>Tehnika previjanja rane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hr-HR" altLang="sr-Latn-RS" sz="2400" b="1">
                <a:latin typeface="Times New Roman" panose="02020603050405020304" pitchFamily="18" charset="0"/>
              </a:rPr>
              <a:t>           </a:t>
            </a:r>
            <a:r>
              <a:rPr lang="hr-HR" altLang="sr-Latn-RS" sz="2600" b="1">
                <a:solidFill>
                  <a:schemeClr val="hlink"/>
                </a:solidFill>
                <a:latin typeface="Times New Roman" panose="02020603050405020304" pitchFamily="18" charset="0"/>
              </a:rPr>
              <a:t>Nakon pripreme i smještaja bolesnika :</a:t>
            </a:r>
          </a:p>
          <a:p>
            <a:pPr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hr-HR" altLang="sr-Latn-RS" sz="2400" b="1">
                <a:latin typeface="Times New Roman" panose="02020603050405020304" pitchFamily="18" charset="0"/>
              </a:rPr>
              <a:t>Nesterilnim rukavicama skinuti flaster, zavoj, odnosno gornji sloj gaze – te odložiti u patenu odnosno u pvc vrećice za  kontaminirani otpad</a:t>
            </a:r>
          </a:p>
          <a:p>
            <a:pPr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hr-HR" altLang="sr-Latn-RS" sz="2400" b="1">
                <a:latin typeface="Times New Roman" panose="02020603050405020304" pitchFamily="18" charset="0"/>
              </a:rPr>
              <a:t>Higijensko pranje ruku tekućim sapunom ili utrljavanje alkoholnog dezinficijensa</a:t>
            </a:r>
          </a:p>
          <a:p>
            <a:pPr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hr-HR" altLang="sr-Latn-RS" sz="2400" b="1">
                <a:latin typeface="Times New Roman" panose="02020603050405020304" pitchFamily="18" charset="0"/>
              </a:rPr>
              <a:t>Otvoriti potreban sterilni set za prijevoj</a:t>
            </a:r>
          </a:p>
          <a:p>
            <a:pPr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hr-HR" altLang="sr-Latn-RS" sz="2400" b="1">
                <a:latin typeface="Times New Roman" panose="02020603050405020304" pitchFamily="18" charset="0"/>
              </a:rPr>
              <a:t>Slojeve gaze uz ranu odstraniti st. pincetom – pp koristiti fiziološku otopinu</a:t>
            </a:r>
          </a:p>
          <a:p>
            <a:pPr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hr-HR" altLang="sr-Latn-RS" sz="2400" b="1">
                <a:latin typeface="Times New Roman" panose="02020603050405020304" pitchFamily="18" charset="0"/>
              </a:rPr>
              <a:t>Okolinu rane očistiti – Plivasept pjenušavi – voda – pokretima od rubova rane</a:t>
            </a:r>
          </a:p>
          <a:p>
            <a:pPr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hr-HR" altLang="sr-Latn-RS" sz="2400" b="1">
                <a:latin typeface="Times New Roman" panose="02020603050405020304" pitchFamily="18" charset="0"/>
              </a:rPr>
              <a:t>Ako rana cijeli pp – suhi sterilni tupfer </a:t>
            </a:r>
          </a:p>
        </p:txBody>
      </p:sp>
    </p:spTree>
    <p:extLst>
      <p:ext uri="{BB962C8B-B14F-4D97-AF65-F5344CB8AC3E}">
        <p14:creationId xmlns:p14="http://schemas.microsoft.com/office/powerpoint/2010/main" val="20859491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75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hr-HR" sz="3600" b="1">
                <a:solidFill>
                  <a:schemeClr val="hlink"/>
                </a:solidFill>
                <a:latin typeface="Times New Roman" pitchFamily="18" charset="0"/>
              </a:rPr>
              <a:t>Prijevoj rane koja cijeli per sec. int</a:t>
            </a:r>
            <a:r>
              <a:rPr lang="hr-HR" smtClean="0"/>
              <a:t>.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052514"/>
            <a:ext cx="8229600" cy="5043487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hr-HR" altLang="sr-Latn-RS" sz="2400" b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hr-HR" altLang="sr-Latn-RS" sz="2400" b="1">
                <a:latin typeface="Times New Roman" panose="02020603050405020304" pitchFamily="18" charset="0"/>
              </a:rPr>
              <a:t>Nakon čišćenja okoline rane – samu ranu “tretirati” vodikovim peroksidom – ( kako dugo ? ) ili prema odredbi liječnika nekom drugom antiseptičkom otopinom – npr. Octenisept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400" b="1">
                <a:latin typeface="Times New Roman" panose="02020603050405020304" pitchFamily="18" charset="0"/>
              </a:rPr>
              <a:t>Određeni bris rane uzimati nakon čišćenja rane, a  prije tretiranja rane dezinficijensom – uzimati dva brisa 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r-HR" altLang="sr-Latn-RS" sz="2400" b="1">
                <a:latin typeface="Times New Roman" panose="02020603050405020304" pitchFamily="18" charset="0"/>
              </a:rPr>
              <a:t>                                                                    </a:t>
            </a:r>
            <a:r>
              <a:rPr lang="hr-HR" altLang="sr-Latn-RS" sz="2400" b="1">
                <a:solidFill>
                  <a:srgbClr val="FF9966"/>
                </a:solidFill>
                <a:latin typeface="Times New Roman" panose="02020603050405020304" pitchFamily="18" charset="0"/>
              </a:rPr>
              <a:t>za kulturu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r-HR" altLang="sr-Latn-RS" sz="2400" b="1">
                <a:solidFill>
                  <a:srgbClr val="FF9966"/>
                </a:solidFill>
                <a:latin typeface="Times New Roman" panose="02020603050405020304" pitchFamily="18" charset="0"/>
              </a:rPr>
              <a:t>                                                                    za mikroskopiranje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400" b="1">
                <a:latin typeface="Times New Roman" panose="02020603050405020304" pitchFamily="18" charset="0"/>
              </a:rPr>
              <a:t> sterilne štapiće za bris - ostaviti nekoliko sekundi u rani --da se upije eksudat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400" b="1">
                <a:latin typeface="Times New Roman" panose="02020603050405020304" pitchFamily="18" charset="0"/>
              </a:rPr>
              <a:t>Na ranu koja “ vlaži “ staviti vlažan oblog ( fiziološka ? )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400" b="1">
                <a:latin typeface="Times New Roman" panose="02020603050405020304" pitchFamily="18" charset="0"/>
              </a:rPr>
              <a:t>Pokriti suhim tupferima – učvrstiti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400" b="1">
                <a:latin typeface="Times New Roman" panose="02020603050405020304" pitchFamily="18" charset="0"/>
              </a:rPr>
              <a:t>Ranu previjati prema potrebi – više puta na dan</a:t>
            </a:r>
          </a:p>
          <a:p>
            <a:pPr eaLnBrk="1" hangingPunct="1">
              <a:lnSpc>
                <a:spcPct val="80000"/>
              </a:lnSpc>
            </a:pPr>
            <a:endParaRPr lang="hr-HR" altLang="sr-Latn-RS" sz="2400" b="1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650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28601"/>
            <a:ext cx="8229600" cy="1255713"/>
          </a:xfrm>
        </p:spPr>
        <p:txBody>
          <a:bodyPr/>
          <a:lstStyle/>
          <a:p>
            <a:pPr eaLnBrk="1" hangingPunct="1">
              <a:defRPr/>
            </a:pPr>
            <a:r>
              <a:rPr lang="hr-HR" sz="3600" b="1" dirty="0" smtClean="0">
                <a:solidFill>
                  <a:schemeClr val="tx1"/>
                </a:solidFill>
                <a:latin typeface="Times New Roman" pitchFamily="18" charset="0"/>
              </a:rPr>
              <a:t>Rane</a:t>
            </a:r>
            <a:r>
              <a:rPr lang="hr-HR" sz="3600" b="1" dirty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hr-HR" sz="3600" b="1" dirty="0">
                <a:solidFill>
                  <a:schemeClr val="tx1"/>
                </a:solidFill>
                <a:latin typeface="Times New Roman" pitchFamily="18" charset="0"/>
              </a:rPr>
            </a:br>
            <a:endParaRPr lang="hr-HR" sz="3600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2781300"/>
            <a:ext cx="8229600" cy="33147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hr-HR" altLang="sr-Latn-RS" sz="2000" b="1">
                <a:latin typeface="Times New Roman" panose="02020603050405020304" pitchFamily="18" charset="0"/>
              </a:rPr>
              <a:t>Vulnus punctum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000" b="1">
                <a:latin typeface="Times New Roman" panose="02020603050405020304" pitchFamily="18" charset="0"/>
              </a:rPr>
              <a:t>Vulnus scissum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000" b="1">
                <a:latin typeface="Times New Roman" panose="02020603050405020304" pitchFamily="18" charset="0"/>
              </a:rPr>
              <a:t>Vulnus contusum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000" b="1">
                <a:latin typeface="Times New Roman" panose="02020603050405020304" pitchFamily="18" charset="0"/>
              </a:rPr>
              <a:t>Vulnus laceratum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000" b="1">
                <a:latin typeface="Times New Roman" panose="02020603050405020304" pitchFamily="18" charset="0"/>
              </a:rPr>
              <a:t>Vulnus lacerocontusum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000" b="1">
                <a:latin typeface="Times New Roman" panose="02020603050405020304" pitchFamily="18" charset="0"/>
              </a:rPr>
              <a:t>Vulnus sclopetarium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000" b="1">
                <a:latin typeface="Times New Roman" panose="02020603050405020304" pitchFamily="18" charset="0"/>
              </a:rPr>
              <a:t>Vulnus explosivum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000" b="1">
                <a:latin typeface="Times New Roman" panose="02020603050405020304" pitchFamily="18" charset="0"/>
              </a:rPr>
              <a:t>Vulnus morsum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000" b="1">
                <a:latin typeface="Times New Roman" panose="02020603050405020304" pitchFamily="18" charset="0"/>
              </a:rPr>
              <a:t>Excoriationes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000" b="1">
                <a:latin typeface="Times New Roman" panose="02020603050405020304" pitchFamily="18" charset="0"/>
              </a:rPr>
              <a:t>Avulsio </a:t>
            </a:r>
          </a:p>
          <a:p>
            <a:pPr eaLnBrk="1" hangingPunct="1">
              <a:lnSpc>
                <a:spcPct val="80000"/>
              </a:lnSpc>
            </a:pPr>
            <a:endParaRPr lang="hr-HR" altLang="sr-Latn-RS" sz="2000" b="1">
              <a:latin typeface="Times New Roman" panose="02020603050405020304" pitchFamily="18" charset="0"/>
            </a:endParaRPr>
          </a:p>
        </p:txBody>
      </p:sp>
      <p:sp>
        <p:nvSpPr>
          <p:cNvPr id="23556" name="Text Box 5"/>
          <p:cNvSpPr txBox="1">
            <a:spLocks noChangeArrowheads="1"/>
          </p:cNvSpPr>
          <p:nvPr/>
        </p:nvSpPr>
        <p:spPr bwMode="auto">
          <a:xfrm>
            <a:off x="2208213" y="1412876"/>
            <a:ext cx="31670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Clr>
                <a:schemeClr val="tx2"/>
              </a:buCl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buClr>
                <a:schemeClr val="tx2"/>
              </a:buCl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buClr>
                <a:schemeClr val="tx2"/>
              </a:buCl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</a:pPr>
            <a:endParaRPr lang="sr-Latn-CS" altLang="sr-Latn-RS" sz="1800">
              <a:latin typeface="Times New Roman" panose="02020603050405020304" pitchFamily="18" charset="0"/>
            </a:endParaRPr>
          </a:p>
        </p:txBody>
      </p:sp>
      <p:sp>
        <p:nvSpPr>
          <p:cNvPr id="23557" name="Rectangle 6"/>
          <p:cNvSpPr>
            <a:spLocks noChangeArrowheads="1"/>
          </p:cNvSpPr>
          <p:nvPr/>
        </p:nvSpPr>
        <p:spPr bwMode="auto">
          <a:xfrm>
            <a:off x="2208213" y="1341438"/>
            <a:ext cx="3167062" cy="792162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buClr>
                <a:schemeClr val="tx2"/>
              </a:buCl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buClr>
                <a:schemeClr val="tx2"/>
              </a:buCl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buClr>
                <a:schemeClr val="tx2"/>
              </a:buCl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ClrTx/>
            </a:pPr>
            <a:r>
              <a:rPr lang="hr-HR" altLang="sr-Latn-RS" sz="1800">
                <a:solidFill>
                  <a:schemeClr val="bg1"/>
                </a:solidFill>
                <a:latin typeface="Times New Roman" panose="02020603050405020304" pitchFamily="18" charset="0"/>
              </a:rPr>
              <a:t>slučajne rane - traumatske</a:t>
            </a:r>
          </a:p>
        </p:txBody>
      </p:sp>
      <p:sp>
        <p:nvSpPr>
          <p:cNvPr id="23558" name="Rectangle 7"/>
          <p:cNvSpPr>
            <a:spLocks noChangeArrowheads="1"/>
          </p:cNvSpPr>
          <p:nvPr/>
        </p:nvSpPr>
        <p:spPr bwMode="auto">
          <a:xfrm>
            <a:off x="6024563" y="1341438"/>
            <a:ext cx="3167062" cy="792162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buClr>
                <a:schemeClr val="tx2"/>
              </a:buCl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buClr>
                <a:schemeClr val="tx2"/>
              </a:buCl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buClr>
                <a:schemeClr val="tx2"/>
              </a:buCl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ClrTx/>
            </a:pPr>
            <a:r>
              <a:rPr lang="hr-HR" altLang="sr-Latn-RS" sz="1800">
                <a:solidFill>
                  <a:schemeClr val="bg1"/>
                </a:solidFill>
                <a:latin typeface="Times New Roman" panose="02020603050405020304" pitchFamily="18" charset="0"/>
              </a:rPr>
              <a:t>operativne rane - namjerne</a:t>
            </a:r>
          </a:p>
        </p:txBody>
      </p:sp>
      <p:sp>
        <p:nvSpPr>
          <p:cNvPr id="23559" name="Line 8"/>
          <p:cNvSpPr>
            <a:spLocks noChangeShapeType="1"/>
          </p:cNvSpPr>
          <p:nvPr/>
        </p:nvSpPr>
        <p:spPr bwMode="auto">
          <a:xfrm flipH="1">
            <a:off x="2855914" y="2276475"/>
            <a:ext cx="1152525" cy="431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8706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z="3600" b="1">
                <a:latin typeface="Times New Roman" pitchFamily="18" charset="0"/>
              </a:rPr>
              <a:t>Contusio ..</a:t>
            </a:r>
          </a:p>
        </p:txBody>
      </p:sp>
      <p:pic>
        <p:nvPicPr>
          <p:cNvPr id="24579" name="Picture 4" descr="FOR138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95600" y="1746250"/>
            <a:ext cx="6400800" cy="4203700"/>
          </a:xfrm>
          <a:noFill/>
        </p:spPr>
      </p:pic>
    </p:spTree>
    <p:extLst>
      <p:ext uri="{BB962C8B-B14F-4D97-AF65-F5344CB8AC3E}">
        <p14:creationId xmlns:p14="http://schemas.microsoft.com/office/powerpoint/2010/main" val="3074675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z="3200" b="1">
                <a:latin typeface="Times New Roman" pitchFamily="18" charset="0"/>
              </a:rPr>
              <a:t>Laceratio ..</a:t>
            </a:r>
          </a:p>
        </p:txBody>
      </p:sp>
      <p:pic>
        <p:nvPicPr>
          <p:cNvPr id="25603" name="Picture 4" descr="FOR13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95600" y="1746250"/>
            <a:ext cx="6400800" cy="4203700"/>
          </a:xfrm>
          <a:noFill/>
        </p:spPr>
      </p:pic>
    </p:spTree>
    <p:extLst>
      <p:ext uri="{BB962C8B-B14F-4D97-AF65-F5344CB8AC3E}">
        <p14:creationId xmlns:p14="http://schemas.microsoft.com/office/powerpoint/2010/main" val="1784536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z="3600" b="1">
                <a:latin typeface="Times New Roman" pitchFamily="18" charset="0"/>
              </a:rPr>
              <a:t>Lacerativna rana šake</a:t>
            </a:r>
          </a:p>
        </p:txBody>
      </p:sp>
      <p:pic>
        <p:nvPicPr>
          <p:cNvPr id="26627" name="Picture 4" descr="FOR02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95600" y="1746250"/>
            <a:ext cx="6400800" cy="4203700"/>
          </a:xfrm>
          <a:noFill/>
        </p:spPr>
      </p:pic>
    </p:spTree>
    <p:extLst>
      <p:ext uri="{BB962C8B-B14F-4D97-AF65-F5344CB8AC3E}">
        <p14:creationId xmlns:p14="http://schemas.microsoft.com/office/powerpoint/2010/main" val="4208710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z="3600" b="1">
                <a:latin typeface="Times New Roman" pitchFamily="18" charset="0"/>
              </a:rPr>
              <a:t>Ubodna rana</a:t>
            </a:r>
          </a:p>
        </p:txBody>
      </p:sp>
      <p:pic>
        <p:nvPicPr>
          <p:cNvPr id="27651" name="Picture 4" descr="FOR028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43475" y="2420938"/>
            <a:ext cx="2590800" cy="2951162"/>
          </a:xfrm>
          <a:noFill/>
        </p:spPr>
      </p:pic>
    </p:spTree>
    <p:extLst>
      <p:ext uri="{BB962C8B-B14F-4D97-AF65-F5344CB8AC3E}">
        <p14:creationId xmlns:p14="http://schemas.microsoft.com/office/powerpoint/2010/main" val="808720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z="3200" b="1">
                <a:latin typeface="Times New Roman" pitchFamily="18" charset="0"/>
              </a:rPr>
              <a:t>Razderotina i ubodna rana</a:t>
            </a:r>
          </a:p>
        </p:txBody>
      </p:sp>
      <p:pic>
        <p:nvPicPr>
          <p:cNvPr id="28675" name="Picture 4" descr="19616[1]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19514" y="1844676"/>
            <a:ext cx="5000625" cy="3744913"/>
          </a:xfrm>
          <a:noFill/>
        </p:spPr>
      </p:pic>
    </p:spTree>
    <p:extLst>
      <p:ext uri="{BB962C8B-B14F-4D97-AF65-F5344CB8AC3E}">
        <p14:creationId xmlns:p14="http://schemas.microsoft.com/office/powerpoint/2010/main" val="11601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z="3600" b="1">
                <a:latin typeface="Times New Roman" pitchFamily="18" charset="0"/>
              </a:rPr>
              <a:t>Porezotina – rezna rana</a:t>
            </a:r>
          </a:p>
        </p:txBody>
      </p:sp>
      <p:pic>
        <p:nvPicPr>
          <p:cNvPr id="29699" name="Picture 4" descr="applied-prosthetic[1]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51314" y="1989139"/>
            <a:ext cx="3455987" cy="4103687"/>
          </a:xfrm>
          <a:noFill/>
        </p:spPr>
      </p:pic>
    </p:spTree>
    <p:extLst>
      <p:ext uri="{BB962C8B-B14F-4D97-AF65-F5344CB8AC3E}">
        <p14:creationId xmlns:p14="http://schemas.microsoft.com/office/powerpoint/2010/main" val="2039335924"/>
      </p:ext>
    </p:extLst>
  </p:cSld>
  <p:clrMapOvr>
    <a:masterClrMapping/>
  </p:clrMapOvr>
</p:sld>
</file>

<file path=ppt/theme/theme1.xml><?xml version="1.0" encoding="utf-8"?>
<a:theme xmlns:a="http://schemas.openxmlformats.org/drawingml/2006/main" name="Pramen">
  <a:themeElements>
    <a:clrScheme name="Prame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Pram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am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</TotalTime>
  <Words>664</Words>
  <Application>Microsoft Office PowerPoint</Application>
  <PresentationFormat>Široki zaslon</PresentationFormat>
  <Paragraphs>129</Paragraphs>
  <Slides>21</Slides>
  <Notes>19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21</vt:i4>
      </vt:variant>
    </vt:vector>
  </HeadingPairs>
  <TitlesOfParts>
    <vt:vector size="27" baseType="lpstr">
      <vt:lpstr>Arial</vt:lpstr>
      <vt:lpstr>Calibri</vt:lpstr>
      <vt:lpstr>Century Gothic</vt:lpstr>
      <vt:lpstr>Times New Roman</vt:lpstr>
      <vt:lpstr>Wingdings 3</vt:lpstr>
      <vt:lpstr>Pramen</vt:lpstr>
      <vt:lpstr>Škola za medicinske sestre Vinogradska Zdravstvena njega kirurškoga bolesnika opća </vt:lpstr>
      <vt:lpstr>PowerPoint prezentacija</vt:lpstr>
      <vt:lpstr>Rane </vt:lpstr>
      <vt:lpstr>Contusio ..</vt:lpstr>
      <vt:lpstr>Laceratio ..</vt:lpstr>
      <vt:lpstr>Lacerativna rana šake</vt:lpstr>
      <vt:lpstr>Ubodna rana</vt:lpstr>
      <vt:lpstr>Razderotina i ubodna rana</vt:lpstr>
      <vt:lpstr>Porezotina – rezna rana</vt:lpstr>
      <vt:lpstr>Duboka ubodna rana</vt:lpstr>
      <vt:lpstr>Duboka rezna - razderana rana</vt:lpstr>
      <vt:lpstr>Komplikacije rane</vt:lpstr>
      <vt:lpstr>Cijeljenje rane</vt:lpstr>
      <vt:lpstr>Previjanje kirurške rane</vt:lpstr>
      <vt:lpstr>Priprema za previjanje rane</vt:lpstr>
      <vt:lpstr>Priprema pribora</vt:lpstr>
      <vt:lpstr>Priprema bolesničke sobe ili prostorije za previjane</vt:lpstr>
      <vt:lpstr>Osobna priprema </vt:lpstr>
      <vt:lpstr>Priprema bolesnika za previjanje</vt:lpstr>
      <vt:lpstr>Tehnika previjanja rane</vt:lpstr>
      <vt:lpstr>Prijevoj rane koja cijeli per sec. int.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Škola za medicinske sestre Vinogradska Zdravstvena njega kirurškoga bolesnika opća </dc:title>
  <dc:creator>Bozic</dc:creator>
  <cp:lastModifiedBy>Bozic</cp:lastModifiedBy>
  <cp:revision>1</cp:revision>
  <dcterms:created xsi:type="dcterms:W3CDTF">2020-05-30T18:27:23Z</dcterms:created>
  <dcterms:modified xsi:type="dcterms:W3CDTF">2020-05-30T18:33:07Z</dcterms:modified>
</cp:coreProperties>
</file>