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6534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957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9104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2946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3880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8554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3365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413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046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92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635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193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044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710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149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054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2E6C6-6FE2-45EE-9255-F89C2582EE86}" type="datetimeFigureOut">
              <a:rPr lang="hr-HR" smtClean="0"/>
              <a:t>30.5.2020.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47277DC-3463-4B2F-9BAD-411CBEC04E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226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ctrTitle"/>
          </p:nvPr>
        </p:nvSpPr>
        <p:spPr>
          <a:xfrm>
            <a:off x="104503" y="1"/>
            <a:ext cx="11400110" cy="2037806"/>
          </a:xfrm>
          <a:prstGeom prst="rect">
            <a:avLst/>
          </a:prstGeom>
        </p:spPr>
        <p:txBody>
          <a:bodyPr vert="horz" lIns="45720" rIns="45720" bIns="45720" anchor="b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hr-HR" sz="3100" b="0" dirty="0">
                <a:effectLst/>
              </a:rPr>
              <a:t>Škola za medicinske sestre Vinogradska</a:t>
            </a:r>
            <a:r>
              <a:rPr lang="hr-HR" sz="3100" b="0" dirty="0">
                <a:solidFill>
                  <a:schemeClr val="tx1"/>
                </a:solidFill>
                <a:effectLst/>
              </a:rPr>
              <a:t/>
            </a:r>
            <a:br>
              <a:rPr lang="hr-HR" sz="3100" b="0" dirty="0">
                <a:solidFill>
                  <a:schemeClr val="tx1"/>
                </a:solidFill>
                <a:effectLst/>
              </a:rPr>
            </a:br>
            <a:r>
              <a:rPr lang="hr-HR" sz="3100" b="0" dirty="0" smtClean="0">
                <a:solidFill>
                  <a:schemeClr val="tx1"/>
                </a:solidFill>
                <a:effectLst/>
              </a:rPr>
              <a:t>Zdravstvena njega kirurškoga bolesnika opća</a:t>
            </a:r>
            <a:r>
              <a:rPr lang="hr-HR" sz="3600" b="0" dirty="0">
                <a:effectLst/>
              </a:rPr>
              <a:t/>
            </a:r>
            <a:br>
              <a:rPr lang="hr-HR" sz="3600" b="0" dirty="0">
                <a:effectLst/>
              </a:rPr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41863" y="2259875"/>
            <a:ext cx="9662749" cy="3643788"/>
          </a:xfrm>
        </p:spPr>
        <p:txBody>
          <a:bodyPr>
            <a:normAutofit fontScale="92500"/>
          </a:bodyPr>
          <a:lstStyle/>
          <a:p>
            <a:r>
              <a:rPr lang="hr-HR" sz="4800" b="1" dirty="0" smtClean="0"/>
              <a:t>Kirurški instrumenti </a:t>
            </a:r>
            <a:endParaRPr lang="hr-HR" sz="4800" b="1" dirty="0" smtClean="0"/>
          </a:p>
          <a:p>
            <a:r>
              <a:rPr lang="hr-HR" sz="4800" dirty="0"/>
              <a:t> </a:t>
            </a:r>
            <a:endParaRPr lang="hr-HR" sz="4800" dirty="0" smtClean="0"/>
          </a:p>
          <a:p>
            <a:endParaRPr lang="hr-HR" sz="4800" dirty="0"/>
          </a:p>
          <a:p>
            <a:r>
              <a:rPr lang="hr-HR" sz="4800" dirty="0" smtClean="0"/>
              <a:t>                     </a:t>
            </a:r>
            <a:r>
              <a:rPr lang="hr-HR" sz="4000" dirty="0" smtClean="0"/>
              <a:t>Josip Božić </a:t>
            </a:r>
            <a:r>
              <a:rPr lang="hr-HR" sz="4000" dirty="0" err="1" smtClean="0"/>
              <a:t>mag.med.tech</a:t>
            </a:r>
            <a:r>
              <a:rPr lang="hr-HR" sz="4000" dirty="0" smtClean="0"/>
              <a:t>.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42063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25484" r="35796" b="18956"/>
          <a:stretch/>
        </p:blipFill>
        <p:spPr bwMode="auto">
          <a:xfrm>
            <a:off x="1768430" y="260648"/>
            <a:ext cx="333548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1" t="13945" r="39457" b="9037"/>
          <a:stretch/>
        </p:blipFill>
        <p:spPr bwMode="auto">
          <a:xfrm>
            <a:off x="5087888" y="260648"/>
            <a:ext cx="4648116" cy="63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3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Kirete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Jednostavni instrument u obliku žličice</a:t>
            </a:r>
          </a:p>
          <a:p>
            <a:r>
              <a:rPr lang="hr-HR" b="1" dirty="0" smtClean="0">
                <a:solidFill>
                  <a:schemeClr val="bg1"/>
                </a:solidFill>
              </a:rPr>
              <a:t>Funkcija je trganje i odstranjivanje nevitalnog tkiva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1" y="2564905"/>
            <a:ext cx="589597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20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Hvataljke 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1"/>
                </a:solidFill>
              </a:rPr>
              <a:t>Drže tkivo ili predmete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Ne škode tkivu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Hvataljka za čišćenje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Kirurška pinceta-osnovni instrument u kirurgiji (ne ranjive strukture kao žile, živci)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Anatomska pinceta (polaganje različitih materijala, primanje konaca, primanje ranivih struktura)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Pean (zatvaranje krvarećih žila, primanje tkiva, držanje konca, tupo razmicanje tkiva)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Iglodržač (držanje i vođenje igle kroz tkivo)</a:t>
            </a:r>
          </a:p>
          <a:p>
            <a:endParaRPr lang="hr-HR" dirty="0" smtClean="0">
              <a:solidFill>
                <a:schemeClr val="tx1"/>
              </a:solidFill>
            </a:endParaRPr>
          </a:p>
          <a:p>
            <a:endParaRPr lang="hr-HR" dirty="0" smtClean="0">
              <a:solidFill>
                <a:schemeClr val="tx1"/>
              </a:solidFill>
            </a:endParaRPr>
          </a:p>
          <a:p>
            <a:endParaRPr lang="hr-HR" dirty="0" smtClean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1" t="11937" r="37087" b="12070"/>
          <a:stretch/>
        </p:blipFill>
        <p:spPr bwMode="auto">
          <a:xfrm>
            <a:off x="1847528" y="258462"/>
            <a:ext cx="3816424" cy="410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7" t="8389" r="38432" b="8937"/>
          <a:stretch/>
        </p:blipFill>
        <p:spPr bwMode="auto">
          <a:xfrm>
            <a:off x="5231904" y="260648"/>
            <a:ext cx="4624490" cy="643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24193" r="40155" b="37903"/>
          <a:stretch/>
        </p:blipFill>
        <p:spPr bwMode="auto">
          <a:xfrm>
            <a:off x="1847528" y="4365104"/>
            <a:ext cx="3554468" cy="232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82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Retraktori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b="1" dirty="0" smtClean="0">
              <a:solidFill>
                <a:schemeClr val="tx1"/>
              </a:solidFill>
            </a:endParaRPr>
          </a:p>
          <a:p>
            <a:r>
              <a:rPr lang="hr-HR" b="1" dirty="0" err="1" smtClean="0">
                <a:solidFill>
                  <a:schemeClr val="tx1"/>
                </a:solidFill>
              </a:rPr>
              <a:t>Razmakivači</a:t>
            </a:r>
            <a:r>
              <a:rPr lang="hr-HR" b="1" dirty="0" smtClean="0">
                <a:solidFill>
                  <a:schemeClr val="tx1"/>
                </a:solidFill>
              </a:rPr>
              <a:t> tkiva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Operacijsko polje čine preglednijim i dostupnijim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Samostojeći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Koje pridržavamo rukom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Kuke, grablje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4" t="13317" r="42251" b="10003"/>
          <a:stretch/>
        </p:blipFill>
        <p:spPr bwMode="auto">
          <a:xfrm>
            <a:off x="1991544" y="260648"/>
            <a:ext cx="4094018" cy="633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6" t="20157" r="39367" b="3542"/>
          <a:stretch/>
        </p:blipFill>
        <p:spPr bwMode="auto">
          <a:xfrm>
            <a:off x="5951984" y="260648"/>
            <a:ext cx="430183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3" b="59555"/>
          <a:stretch/>
        </p:blipFill>
        <p:spPr bwMode="auto">
          <a:xfrm>
            <a:off x="2351584" y="1268760"/>
            <a:ext cx="7149342" cy="374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534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0" b="59141"/>
          <a:stretch/>
        </p:blipFill>
        <p:spPr bwMode="auto">
          <a:xfrm>
            <a:off x="3071664" y="1556792"/>
            <a:ext cx="5438028" cy="326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87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8" b="5158"/>
          <a:stretch/>
        </p:blipFill>
        <p:spPr bwMode="auto">
          <a:xfrm>
            <a:off x="3287688" y="1556792"/>
            <a:ext cx="5380136" cy="343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289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29" y="1924485"/>
            <a:ext cx="5895343" cy="38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29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52256" y="235528"/>
            <a:ext cx="9052358" cy="45719"/>
          </a:xfrm>
        </p:spPr>
        <p:txBody>
          <a:bodyPr>
            <a:normAutofit fontScale="90000"/>
          </a:bodyPr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2400" y="526473"/>
            <a:ext cx="11352212" cy="5384749"/>
          </a:xfrm>
        </p:spPr>
        <p:txBody>
          <a:bodyPr>
            <a:normAutofit/>
          </a:bodyPr>
          <a:lstStyle/>
          <a:p>
            <a:r>
              <a:rPr lang="hr-HR" sz="4000" dirty="0" smtClean="0"/>
              <a:t>Ishodi :</a:t>
            </a:r>
            <a:endParaRPr lang="hr-HR" sz="2000" dirty="0" smtClean="0"/>
          </a:p>
          <a:p>
            <a:r>
              <a:rPr lang="hr-HR" sz="2000" dirty="0" smtClean="0"/>
              <a:t>1. </a:t>
            </a:r>
            <a:r>
              <a:rPr lang="hr-HR" sz="2000" b="1" dirty="0" smtClean="0"/>
              <a:t>Opisati i objasniti </a:t>
            </a:r>
            <a:r>
              <a:rPr lang="hr-HR" sz="2000" dirty="0" smtClean="0"/>
              <a:t>svrhu previjanja kirurške rane.</a:t>
            </a:r>
          </a:p>
          <a:p>
            <a:r>
              <a:rPr lang="hr-HR" sz="2000" dirty="0" smtClean="0"/>
              <a:t>2. </a:t>
            </a:r>
            <a:r>
              <a:rPr lang="hr-HR" sz="2000" b="1" dirty="0"/>
              <a:t>Opisati i objasniti </a:t>
            </a:r>
            <a:r>
              <a:rPr lang="hr-HR" sz="2000" dirty="0" smtClean="0"/>
              <a:t>zadaće sestre pri previjanju kirurške rane.</a:t>
            </a:r>
          </a:p>
          <a:p>
            <a:r>
              <a:rPr lang="hr-HR" sz="2000" dirty="0" smtClean="0"/>
              <a:t>3. </a:t>
            </a:r>
            <a:r>
              <a:rPr lang="hr-HR" sz="2000" b="1" dirty="0" smtClean="0"/>
              <a:t>Objasniti pripremu i pripremiti</a:t>
            </a:r>
            <a:r>
              <a:rPr lang="hr-HR" sz="2000" dirty="0" smtClean="0"/>
              <a:t>: </a:t>
            </a:r>
            <a:r>
              <a:rPr lang="hr-HR" sz="2000" dirty="0" err="1" smtClean="0"/>
              <a:t>bolenika</a:t>
            </a:r>
            <a:r>
              <a:rPr lang="hr-HR" sz="2000" dirty="0" smtClean="0"/>
              <a:t>, prostor, osoblje, pribor za previjanje.</a:t>
            </a:r>
          </a:p>
          <a:p>
            <a:r>
              <a:rPr lang="hr-HR" sz="2000" dirty="0" smtClean="0"/>
              <a:t>4. </a:t>
            </a:r>
            <a:r>
              <a:rPr lang="hr-HR" sz="2000" b="1" dirty="0"/>
              <a:t>Opisati i objasniti </a:t>
            </a:r>
            <a:r>
              <a:rPr lang="hr-HR" sz="2000" b="1" dirty="0" smtClean="0"/>
              <a:t>i izvesti </a:t>
            </a:r>
            <a:r>
              <a:rPr lang="hr-HR" sz="2000" dirty="0" smtClean="0"/>
              <a:t>postupak previjanja kirurške rane.</a:t>
            </a:r>
          </a:p>
          <a:p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148835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24193" r="40155" b="43130"/>
          <a:stretch/>
        </p:blipFill>
        <p:spPr bwMode="auto">
          <a:xfrm>
            <a:off x="2024034" y="1072006"/>
            <a:ext cx="7786742" cy="48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13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48674"/>
            <a:ext cx="12586693" cy="573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9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1143000"/>
          </a:xfrm>
        </p:spPr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Kirurški instrument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1"/>
                </a:solidFill>
              </a:rPr>
              <a:t>Pomagalo od nehrđajućeg čelika koji se koristi pri kirurškoj operaciji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Sva oruđa koja se upotrebljavaju u operativnom polju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Materijal, oblik i veličina su prilagođeni funkciji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Imena po izumiteljima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Opći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Specijalni 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3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Zajednički zahtjevi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1"/>
                </a:solidFill>
              </a:rPr>
              <a:t>Lako i brzo čišćenje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Mogućnost autoklaviranja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Čvrstoća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Jednostavnost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Uporabnost za više vrsta operacija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Funkcionalni i držeći dio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3068960"/>
            <a:ext cx="4464498" cy="335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556792"/>
            <a:ext cx="4426694" cy="331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4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218258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Instrumenti za prekid tkiva</a:t>
            </a:r>
            <a:br>
              <a:rPr lang="hr-HR" dirty="0" smtClean="0">
                <a:solidFill>
                  <a:srgbClr val="FF0000"/>
                </a:solidFill>
              </a:rPr>
            </a:br>
            <a:r>
              <a:rPr lang="hr-HR" dirty="0" smtClean="0">
                <a:solidFill>
                  <a:srgbClr val="FF0000"/>
                </a:solidFill>
              </a:rPr>
              <a:t/>
            </a:r>
            <a:br>
              <a:rPr lang="hr-HR" dirty="0" smtClean="0">
                <a:solidFill>
                  <a:srgbClr val="FF0000"/>
                </a:solidFill>
              </a:rPr>
            </a:br>
            <a:r>
              <a:rPr lang="hr-HR" dirty="0" smtClean="0">
                <a:solidFill>
                  <a:srgbClr val="FF0000"/>
                </a:solidFill>
              </a:rPr>
              <a:t>skalpeli, škare,žlice, pile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204864"/>
            <a:ext cx="3553692" cy="266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2780929"/>
            <a:ext cx="4508921" cy="348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5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b="1" dirty="0" smtClean="0">
              <a:solidFill>
                <a:schemeClr val="tx1"/>
              </a:solidFill>
            </a:endParaRPr>
          </a:p>
          <a:p>
            <a:endParaRPr lang="hr-HR" b="1" dirty="0">
              <a:solidFill>
                <a:schemeClr val="tx1"/>
              </a:solidFill>
            </a:endParaRPr>
          </a:p>
          <a:p>
            <a:r>
              <a:rPr lang="hr-HR" b="1" dirty="0" smtClean="0">
                <a:solidFill>
                  <a:schemeClr val="tx1"/>
                </a:solidFill>
              </a:rPr>
              <a:t>Skalpel-kirurški nož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Služi za oštri prekid tkiva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Drži se kao olovka</a:t>
            </a:r>
          </a:p>
          <a:p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Škare 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tx1"/>
                </a:solidFill>
              </a:rPr>
              <a:t>Sastavljeni instrument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Tupe, zavinute, ravne, kratkokrake, dugokrake, angulirane, širokokrake, uskokrake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Funkcija je oštro prekidanje tkiva ili tupo razmicanje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</TotalTime>
  <Words>252</Words>
  <Application>Microsoft Office PowerPoint</Application>
  <PresentationFormat>Široki zaslon</PresentationFormat>
  <Paragraphs>54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Pramen</vt:lpstr>
      <vt:lpstr>Škola za medicinske sestre Vinogradska Zdravstvena njega kirurškoga bolesnika opća </vt:lpstr>
      <vt:lpstr>PowerPoint prezentacija</vt:lpstr>
      <vt:lpstr>PowerPoint prezentacija</vt:lpstr>
      <vt:lpstr>Kirurški instrument</vt:lpstr>
      <vt:lpstr>Zajednički zahtjevi</vt:lpstr>
      <vt:lpstr>Funkcionalni i držeći dio</vt:lpstr>
      <vt:lpstr>Instrumenti za prekid tkiva  skalpeli, škare,žlice, pile </vt:lpstr>
      <vt:lpstr>PowerPoint prezentacija</vt:lpstr>
      <vt:lpstr>Škare </vt:lpstr>
      <vt:lpstr>PowerPoint prezentacija</vt:lpstr>
      <vt:lpstr>Kirete </vt:lpstr>
      <vt:lpstr>Hvataljke </vt:lpstr>
      <vt:lpstr>PowerPoint prezentacija</vt:lpstr>
      <vt:lpstr>Retraktori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Škola za medicinske sestre Vinogradska Zdravstvena njega kirurškoga bolesnika opća</dc:title>
  <dc:creator>Bozic</dc:creator>
  <cp:lastModifiedBy>Bozic</cp:lastModifiedBy>
  <cp:revision>2</cp:revision>
  <dcterms:created xsi:type="dcterms:W3CDTF">2020-05-30T19:48:33Z</dcterms:created>
  <dcterms:modified xsi:type="dcterms:W3CDTF">2020-05-30T20:01:32Z</dcterms:modified>
</cp:coreProperties>
</file>