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9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31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6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15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24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7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89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4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2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38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1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7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25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0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2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7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87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6631-D552-452B-A6E5-C8FDBC784DB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B9A55E-C856-47EF-AC3D-D1259A9CB2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7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j7x4vo2bbKAhUHcBoKHeVmBLgQjRwIBw&amp;url=http://www.portaloko.hr/clanak/sto-se-tocno-dogada-s-mozgom-kada-dobijete--opcu-anesteziju-evo-sto-trebate-znati-o-tome/0/80428/&amp;psig=AFQjCNHPKzfi21E8QRFMzEOXNWhghXAsOw&amp;ust=14533212649820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r/url?sa=i&amp;rct=j&amp;q=&amp;esrc=s&amp;source=images&amp;cd=&amp;cad=rja&amp;uact=8&amp;ved=0ahUKEwiYpoyC4LbKAhUJOhoKHbSZCXsQjRwIBw&amp;url=http://www.maico.hr/uploads/proizvodi/SeptoLijek/&amp;psig=AFQjCNEmlEGQQi_7QjCM24yIXTgiHejx4w&amp;ust=145332289412821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r/url?sa=i&amp;rct=j&amp;q=&amp;esrc=s&amp;source=images&amp;cd=&amp;cad=rja&amp;uact=8&amp;ved=0ahUKEwjE__Gw37bKAhUB1BoKHbSiCugQjRwIBw&amp;url=http://orshospital.rs/mladezi-uklanjanje-mladeza.asp&amp;psig=AFQjCNFX866fy5WRy4Ze5mHJaW7j5WeX5w&amp;ust=14533227601999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hr/url?sa=i&amp;rct=j&amp;q=&amp;esrc=s&amp;source=images&amp;cd=&amp;cad=rja&amp;uact=8&amp;ved=0ahUKEwilkY2R5LbKAhVFthoKHZK7DIwQjRwIBw&amp;url=http://zazdravje.com.mk/%D0%BB%D1%83%D0%BC%D0%B1%D0%B0%D0%BB%D0%BD%D0%B0-%D0%BF%D1%83%D0%BD%D0%BA%D1%86%D0%B8%D1%98%D0%B0&amp;bvm=bv.112064104,d.ZWU&amp;psig=AFQjCNEcVULOifWblPO-pJFHVfEXuaIwpQ&amp;ust=1453324037891414" TargetMode="External"/><Relationship Id="rId7" Type="http://schemas.openxmlformats.org/officeDocument/2006/relationships/hyperlink" Target="http://www.google.hr/url?sa=i&amp;rct=j&amp;q=&amp;esrc=s&amp;source=images&amp;cd=&amp;ved=0ahUKEwjUxdDk5LbKAhVJhhoKHbo0CR0QjRwIBw&amp;url=http://www.slideshare.net/bafus/regionalna-anestezija&amp;psig=AFQjCNETiONh7xLwDlCVh2UDfMqqW674EQ&amp;ust=145332419224938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hr/url?sa=i&amp;rct=j&amp;q=&amp;esrc=s&amp;source=images&amp;cd=&amp;cad=rja&amp;uact=8&amp;ved=0ahUKEwiRiNW95LbKAhXM0xoKHTbmC4MQjRwIBw&amp;url=http://tehotenstvo.rodinka.sk/rodime/tlmenie-bolesti/epidural-ako-vyhra/&amp;psig=AFQjCNEcVULOifWblPO-pJFHVfEXuaIwpQ&amp;ust=1453324037891414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Sg66T67bKAhXM1RoKHV6cAL8QjRwIBw&amp;url=http://www.forum.hr/showthread.php?t%3D495344%26page%3D35&amp;psig=AFQjCNFNpgO2UNykitUza5s0wXhS6DKk9g&amp;ust=145332590645611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hr/url?sa=i&amp;rct=j&amp;q=&amp;esrc=s&amp;source=images&amp;cd=&amp;cad=rja&amp;uact=8&amp;ved=0ahUKEwjZ2smo67bKAhXHthoKHUYOB2YQjRwIBw&amp;url=http://www.seljacionline-forum.com/archive/index.php/t-79-p-329.html&amp;psig=AFQjCNHExdNunXa_I9dUxU-GmhC6BSGZRw&amp;ust=1453325971508609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627017" y="0"/>
            <a:ext cx="10877596" cy="2050869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4663" y="2050869"/>
            <a:ext cx="10119949" cy="3852793"/>
          </a:xfrm>
        </p:spPr>
        <p:txBody>
          <a:bodyPr>
            <a:normAutofit lnSpcReduction="10000"/>
          </a:bodyPr>
          <a:lstStyle/>
          <a:p>
            <a:r>
              <a:rPr lang="hr-HR" sz="4800" b="1" dirty="0" err="1" smtClean="0"/>
              <a:t>Zdravstevena</a:t>
            </a:r>
            <a:r>
              <a:rPr lang="hr-HR" sz="4800" b="1" dirty="0" smtClean="0"/>
              <a:t> njega bolesnika u operacijskome prostoru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800" dirty="0" smtClean="0"/>
              <a:t>                  </a:t>
            </a:r>
            <a:r>
              <a:rPr lang="hr-HR" sz="4000" dirty="0" smtClean="0"/>
              <a:t>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57036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C5C4-CEFF-49AD-9C2F-BA4F7E93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DD16AA60-BB33-4EB2-8838-6A8C3347A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765176"/>
            <a:ext cx="7558088" cy="537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4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Fotografija Medicinski seminari HR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-15601"/>
            <a:ext cx="6892119" cy="68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0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3168E-ACDE-411F-A2CA-74D8AF6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čimbenici rizika za anesteziju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D76B-886F-4ACE-8740-C2166D89C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dob,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težina,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trudnoća,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uzimanje alkohola,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pušenje,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lijekovi i droge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bubrežne i jetrene bolesti,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kardiovaskularne </a:t>
            </a:r>
            <a:r>
              <a:rPr lang="hr-HR" b="1" dirty="0" err="1">
                <a:solidFill>
                  <a:schemeClr val="tx1"/>
                </a:solidFill>
              </a:rPr>
              <a:t>bolesti..</a:t>
            </a:r>
            <a:r>
              <a:rPr lang="hr-HR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 2"/>
              <a:buChar char=""/>
              <a:defRPr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CDDC-E890-4F28-943D-552356FC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inhalacijska anestezija-opća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DA3B-5138-4505-86C1-F806BA78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54164"/>
            <a:ext cx="8686800" cy="5043487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održava se anesteticima u plinovitom obliku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dospijevaju u organizam udahnutim zrakom u pluća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koriste se smjese plinova (kisik, </a:t>
            </a:r>
            <a:r>
              <a:rPr lang="hr-HR" b="1" dirty="0" err="1">
                <a:solidFill>
                  <a:schemeClr val="tx1"/>
                </a:solidFill>
              </a:rPr>
              <a:t>oksidul</a:t>
            </a:r>
            <a:r>
              <a:rPr lang="hr-HR" b="1" dirty="0">
                <a:solidFill>
                  <a:schemeClr val="tx1"/>
                </a:solidFill>
              </a:rPr>
              <a:t>, </a:t>
            </a:r>
            <a:r>
              <a:rPr lang="hr-HR" b="1" dirty="0" err="1">
                <a:solidFill>
                  <a:schemeClr val="tx1"/>
                </a:solidFill>
              </a:rPr>
              <a:t>sevofluran..</a:t>
            </a:r>
            <a:r>
              <a:rPr lang="hr-HR" b="1" dirty="0">
                <a:solidFill>
                  <a:schemeClr val="tx1"/>
                </a:solidFill>
              </a:rPr>
              <a:t>.)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njihova smjesa se priprema u posebnom anestezijskom stroju i putem plastičnih cijevi (endotrahealni </a:t>
            </a:r>
            <a:r>
              <a:rPr lang="hr-HR" b="1" dirty="0" err="1">
                <a:solidFill>
                  <a:schemeClr val="tx1"/>
                </a:solidFill>
              </a:rPr>
              <a:t>tubus</a:t>
            </a:r>
            <a:r>
              <a:rPr lang="hr-HR" b="1" dirty="0">
                <a:solidFill>
                  <a:schemeClr val="tx1"/>
                </a:solidFill>
              </a:rPr>
              <a:t> )ili putem maske za lice u strogim uvjetima unose u dišni sustav</a:t>
            </a:r>
          </a:p>
          <a:p>
            <a:pPr>
              <a:buFont typeface="Wingdings 2"/>
              <a:buChar char=""/>
              <a:defRPr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09785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A068-8E37-401C-A4CE-5BD00C36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prednosti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656EF18-7C15-4FC0-B2EA-AC68C6C8D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brzi učinak</a:t>
            </a:r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dozirana dubina anestezije</a:t>
            </a:r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lako održavanje i kontrola brzog buđenja bolesnika iz anestezije</a:t>
            </a:r>
          </a:p>
          <a:p>
            <a:pPr eaLnBrk="1" hangingPunct="1"/>
            <a:endParaRPr lang="hr-HR" altLang="sr-Latn-RS">
              <a:solidFill>
                <a:schemeClr val="tx1"/>
              </a:solidFill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C507697B-DEBA-46CD-A80F-3D1494BD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313238"/>
            <a:ext cx="3149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9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D526-1BC3-4E1F-A6A5-0B690589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/>
              <a:t>nedostatci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7F96-52CD-4220-8619-5BC422CC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nadražaj dišnih putova uz nagon na kašalj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kod </a:t>
            </a:r>
            <a:r>
              <a:rPr lang="hr-HR" b="1" dirty="0" err="1">
                <a:solidFill>
                  <a:schemeClr val="tx1"/>
                </a:solidFill>
              </a:rPr>
              <a:t>intubacije</a:t>
            </a:r>
            <a:r>
              <a:rPr lang="hr-HR" b="1" dirty="0">
                <a:solidFill>
                  <a:schemeClr val="tx1"/>
                </a:solidFill>
              </a:rPr>
              <a:t> može se: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javiti prolazna bol u grlu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u usnoj šupljini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povraćanje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aspiracija želučanog sadržaja</a:t>
            </a:r>
          </a:p>
        </p:txBody>
      </p:sp>
    </p:spTree>
    <p:extLst>
      <p:ext uri="{BB962C8B-B14F-4D97-AF65-F5344CB8AC3E}">
        <p14:creationId xmlns:p14="http://schemas.microsoft.com/office/powerpoint/2010/main" val="418864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4820-A77D-405C-A1E6-2A2E072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 err="1">
                <a:solidFill>
                  <a:srgbClr val="C00000"/>
                </a:solidFill>
              </a:rPr>
              <a:t>intravenska</a:t>
            </a:r>
            <a:r>
              <a:rPr lang="hr-HR" dirty="0">
                <a:solidFill>
                  <a:srgbClr val="C00000"/>
                </a:solidFill>
              </a:rPr>
              <a:t> anestezija-opća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E217-CFA3-4288-8D50-70E51D99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postiže se primjenom anestetika u venu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jednostavan i lak način primjene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brzo uspavljivanje bolesnika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koristi se kao uvod u opću balansiranu anesteziju ili za održavanje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kao samostalna koristi se kod manjih zahvata,invazijskih dijagnostika,namještanja kostiju i </a:t>
            </a:r>
            <a:r>
              <a:rPr lang="hr-HR" b="1" dirty="0" err="1">
                <a:solidFill>
                  <a:schemeClr val="tx1"/>
                </a:solidFill>
              </a:rPr>
              <a:t>zglobova..</a:t>
            </a:r>
            <a:r>
              <a:rPr lang="hr-HR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90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2915-8817-4264-A077-1D8C4B0D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 err="1">
                <a:solidFill>
                  <a:srgbClr val="C00000"/>
                </a:solidFill>
              </a:rPr>
              <a:t>i.v</a:t>
            </a:r>
            <a:r>
              <a:rPr lang="hr-HR" dirty="0">
                <a:solidFill>
                  <a:srgbClr val="C00000"/>
                </a:solidFill>
              </a:rPr>
              <a:t>. anestetici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B92D-44F3-40BE-99C8-73A1D2DD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Barbiturati, sedativi, hipnotici: 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Tiopental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Propofolol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Ketamin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Midazolam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135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80D9-3927-46B7-A900-69563E43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nedostatci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8618-3922-4D87-B68C-68847627A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slaba kontrola anestetika čija sudbina ovisi o individualnoj sposobnosti organizma za njegovu razgradnju i eliminaciju iz organizma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može se javiti prolazno peckanje i bol duž vene u kojoj je </a:t>
            </a:r>
            <a:r>
              <a:rPr lang="hr-HR" b="1" dirty="0" err="1">
                <a:solidFill>
                  <a:schemeClr val="tx1"/>
                </a:solidFill>
              </a:rPr>
              <a:t>injiciran</a:t>
            </a:r>
            <a:r>
              <a:rPr lang="hr-HR" b="1" dirty="0">
                <a:solidFill>
                  <a:schemeClr val="tx1"/>
                </a:solidFill>
              </a:rPr>
              <a:t> anestetik,alergijska reakcija na tjelesna anestetik,zbunjenost,pospanost,mučnina,povišena tjelesna temperatura</a:t>
            </a:r>
          </a:p>
        </p:txBody>
      </p:sp>
    </p:spTree>
    <p:extLst>
      <p:ext uri="{BB962C8B-B14F-4D97-AF65-F5344CB8AC3E}">
        <p14:creationId xmlns:p14="http://schemas.microsoft.com/office/powerpoint/2010/main" val="87260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5B71-CF97-47B4-AAC3-3B4A3E4C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828800" y="404814"/>
            <a:ext cx="8686800" cy="5238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981C58B7-82B6-4611-AD2D-EFCEACD3B4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81" y="2133600"/>
            <a:ext cx="5969863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www.portaloko.hr/slika/178084/0/1024/0/649/1046/0/anestezija.jpg">
            <a:hlinkClick r:id="rId3"/>
            <a:extLst>
              <a:ext uri="{FF2B5EF4-FFF2-40B4-BE49-F238E27FC236}">
                <a16:creationId xmlns:a16="http://schemas.microsoft.com/office/drawing/2014/main" id="{17DA15E7-BAC3-43D5-916A-4497AA6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49275"/>
            <a:ext cx="59150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>
            <a:extLst>
              <a:ext uri="{FF2B5EF4-FFF2-40B4-BE49-F238E27FC236}">
                <a16:creationId xmlns:a16="http://schemas.microsoft.com/office/drawing/2014/main" id="{4D52A683-00BA-4EB7-A8ED-54804680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93065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9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2382982" y="578391"/>
            <a:ext cx="9121631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9382" y="748145"/>
            <a:ext cx="12053453" cy="6109855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Ishodi :</a:t>
            </a:r>
          </a:p>
          <a:p>
            <a:r>
              <a:rPr lang="hr-HR" sz="2000" dirty="0" smtClean="0"/>
              <a:t>1.</a:t>
            </a:r>
            <a:r>
              <a:rPr lang="hr-HR" sz="2000" b="1" dirty="0" smtClean="0"/>
              <a:t>Opisati</a:t>
            </a:r>
            <a:r>
              <a:rPr lang="hr-HR" sz="2000" dirty="0" smtClean="0"/>
              <a:t> pojmove: anestezija, anesteziologija, anestetici.</a:t>
            </a:r>
          </a:p>
          <a:p>
            <a:r>
              <a:rPr lang="hr-HR" sz="2000" dirty="0" smtClean="0"/>
              <a:t>2. </a:t>
            </a:r>
            <a:r>
              <a:rPr lang="hr-HR" sz="2000" b="1" dirty="0" smtClean="0"/>
              <a:t>Opisat</a:t>
            </a:r>
            <a:r>
              <a:rPr lang="hr-HR" sz="2000" dirty="0" smtClean="0"/>
              <a:t>i vrste anestezije, metode opće anestezije, metode lokalne anestezije.</a:t>
            </a:r>
          </a:p>
          <a:p>
            <a:r>
              <a:rPr lang="hr-HR" sz="2000" dirty="0" smtClean="0"/>
              <a:t>3.</a:t>
            </a:r>
            <a:r>
              <a:rPr lang="hr-HR" sz="2000" b="1" dirty="0" smtClean="0"/>
              <a:t>Objasniti</a:t>
            </a:r>
            <a:r>
              <a:rPr lang="hr-HR" sz="2000" dirty="0" smtClean="0"/>
              <a:t> rizike od anestezije. </a:t>
            </a:r>
          </a:p>
          <a:p>
            <a:r>
              <a:rPr lang="hr-HR" sz="2000" dirty="0" smtClean="0"/>
              <a:t>4. </a:t>
            </a:r>
            <a:r>
              <a:rPr lang="hr-HR" sz="2000" b="1" dirty="0" smtClean="0"/>
              <a:t>Objasniti</a:t>
            </a:r>
            <a:r>
              <a:rPr lang="hr-HR" sz="2000" dirty="0" smtClean="0"/>
              <a:t> zadaće medicinske sestre u anesteziološkom timu.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2641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468D-EA32-41CE-8EB4-75E4431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rektalna  anestezija -opća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E92D-3BAB-4E07-B16D-030FA09D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primjena anestetika preko sluznice debelog crijeva, najčešće u dječjoj dobi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primjenjuje se rijetko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7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2638-16C3-4CD7-80E2-5F20435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površinska anestezija-lokalna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ACCE-68AA-48E1-A3E8-8F61B33E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primjenjuje se na koži,sluznicama (usne šupljine,dišnih putova,mokraćnog mjehura)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koristi se kod manjih operativnih ili dijagnostičkih zahvata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anestetik u obliku: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kapi,krema(EMLA),spreja,masti,tekućine,gelovi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052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46B3-BC51-4248-8E61-2A343E6F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E64826-FE4D-4F08-B139-F178D7C48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188" y="1341438"/>
            <a:ext cx="3384550" cy="2260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>
            <a:extLst>
              <a:ext uri="{FF2B5EF4-FFF2-40B4-BE49-F238E27FC236}">
                <a16:creationId xmlns:a16="http://schemas.microsoft.com/office/drawing/2014/main" id="{01331042-52B3-4BC9-BDBC-E7AFD9DC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33826"/>
            <a:ext cx="2381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http://www.maico.hr/uploads/proizvodi/SeptoLijek/xylonor_spray.jpg">
            <a:hlinkClick r:id="rId4"/>
            <a:extLst>
              <a:ext uri="{FF2B5EF4-FFF2-40B4-BE49-F238E27FC236}">
                <a16:creationId xmlns:a16="http://schemas.microsoft.com/office/drawing/2014/main" id="{0541C73C-F267-44F1-B7C3-FAA03BA9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2590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46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1D96-F7E7-4908-9A7C-21D031F2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infiltracijska anestezija-lokalna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F74B-26C5-48A8-AEF8-C7CEF261C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injiciranje</a:t>
            </a:r>
            <a:r>
              <a:rPr lang="hr-HR" b="1" dirty="0">
                <a:solidFill>
                  <a:schemeClr val="tx1"/>
                </a:solidFill>
              </a:rPr>
              <a:t> anestetika na mjesto i oko mjesta operacijskog polja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daje se 5-10 </a:t>
            </a:r>
            <a:r>
              <a:rPr lang="hr-HR" b="1" dirty="0" err="1">
                <a:solidFill>
                  <a:schemeClr val="tx1"/>
                </a:solidFill>
              </a:rPr>
              <a:t>min.prije</a:t>
            </a:r>
            <a:r>
              <a:rPr lang="hr-HR" b="1" dirty="0">
                <a:solidFill>
                  <a:schemeClr val="tx1"/>
                </a:solidFill>
              </a:rPr>
              <a:t> zahvata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pri manjim operacijskim zahvatima: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-šivanje rane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-odstranjivanje kožnih i </a:t>
            </a:r>
            <a:r>
              <a:rPr lang="hr-HR" b="1" dirty="0" err="1">
                <a:solidFill>
                  <a:schemeClr val="tx1"/>
                </a:solidFill>
              </a:rPr>
              <a:t>podkožnih</a:t>
            </a:r>
            <a:r>
              <a:rPr lang="hr-HR" b="1" dirty="0">
                <a:solidFill>
                  <a:schemeClr val="tx1"/>
                </a:solidFill>
              </a:rPr>
              <a:t> promjena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-u stomatologiji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1722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DD8A-F63F-48D4-9EC9-4FC01C30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infiltracijska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B6C1-1607-4F82-844C-F010A9D7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s.c</a:t>
            </a:r>
            <a:r>
              <a:rPr lang="hr-HR" b="1" dirty="0">
                <a:solidFill>
                  <a:schemeClr val="tx1"/>
                </a:solidFill>
              </a:rPr>
              <a:t>. - za anesteziranje kože, okolnog tkiva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i.v</a:t>
            </a:r>
            <a:r>
              <a:rPr lang="hr-HR" b="1" dirty="0">
                <a:solidFill>
                  <a:schemeClr val="tx1"/>
                </a:solidFill>
              </a:rPr>
              <a:t>. – za anesteziranje ekstremiteta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r>
              <a:rPr lang="hr-HR" b="1" dirty="0" err="1">
                <a:solidFill>
                  <a:schemeClr val="tx1"/>
                </a:solidFill>
              </a:rPr>
              <a:t>i.a</a:t>
            </a:r>
            <a:r>
              <a:rPr lang="hr-HR" b="1" dirty="0">
                <a:solidFill>
                  <a:schemeClr val="tx1"/>
                </a:solidFill>
              </a:rPr>
              <a:t>.- za anesteziranje zgloba- </a:t>
            </a:r>
            <a:r>
              <a:rPr lang="hr-HR" b="1" dirty="0" err="1">
                <a:solidFill>
                  <a:schemeClr val="tx1"/>
                </a:solidFill>
              </a:rPr>
              <a:t>laparaskopske</a:t>
            </a:r>
            <a:r>
              <a:rPr lang="hr-HR" b="1" dirty="0">
                <a:solidFill>
                  <a:schemeClr val="tx1"/>
                </a:solidFill>
              </a:rPr>
              <a:t> operacije</a:t>
            </a:r>
          </a:p>
          <a:p>
            <a:pPr>
              <a:buFont typeface="Wingdings 2"/>
              <a:buChar char="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838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868A-EFCE-4E4A-B90A-A42E4442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32771" name="Picture 2" descr="http://orshospital.rs/img/promene-na-kozi/mladez_tretman_1.jpg">
            <a:hlinkClick r:id="rId2"/>
            <a:extLst>
              <a:ext uri="{FF2B5EF4-FFF2-40B4-BE49-F238E27FC236}">
                <a16:creationId xmlns:a16="http://schemas.microsoft.com/office/drawing/2014/main" id="{5C4B0222-9C00-42C4-9F1A-11F5C91FD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196976"/>
            <a:ext cx="2736850" cy="2447925"/>
          </a:xfrm>
        </p:spPr>
      </p:pic>
      <p:pic>
        <p:nvPicPr>
          <p:cNvPr id="32772" name="Picture 2">
            <a:extLst>
              <a:ext uri="{FF2B5EF4-FFF2-40B4-BE49-F238E27FC236}">
                <a16:creationId xmlns:a16="http://schemas.microsoft.com/office/drawing/2014/main" id="{1D3C4B1F-203B-4640-B00B-F7BFEE1B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933826"/>
            <a:ext cx="2952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9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3827-E6E2-4D91-BEF3-4EE38968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provodna anestezija-lokalna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4883-4FE4-42A1-9E73-DC200FDB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anestetik se primjenjuje na pojedinačni živac (</a:t>
            </a:r>
            <a:r>
              <a:rPr lang="hr-HR" b="1" dirty="0" err="1">
                <a:solidFill>
                  <a:schemeClr val="tx1"/>
                </a:solidFill>
              </a:rPr>
              <a:t>n.intercostalis</a:t>
            </a:r>
            <a:r>
              <a:rPr lang="hr-HR" b="1" dirty="0">
                <a:solidFill>
                  <a:schemeClr val="tx1"/>
                </a:solidFill>
              </a:rPr>
              <a:t>,</a:t>
            </a:r>
            <a:r>
              <a:rPr lang="hr-HR" b="1" dirty="0" err="1">
                <a:solidFill>
                  <a:schemeClr val="tx1"/>
                </a:solidFill>
              </a:rPr>
              <a:t>n.paravertebralis</a:t>
            </a:r>
            <a:r>
              <a:rPr lang="hr-HR" b="1" dirty="0">
                <a:solidFill>
                  <a:schemeClr val="tx1"/>
                </a:solidFill>
              </a:rPr>
              <a:t>,</a:t>
            </a:r>
            <a:r>
              <a:rPr lang="hr-HR" b="1" dirty="0" err="1">
                <a:solidFill>
                  <a:schemeClr val="tx1"/>
                </a:solidFill>
              </a:rPr>
              <a:t>n.ishiadicus</a:t>
            </a:r>
            <a:r>
              <a:rPr lang="hr-HR" b="1" dirty="0">
                <a:solidFill>
                  <a:schemeClr val="tx1"/>
                </a:solidFill>
              </a:rPr>
              <a:t>) ili snop živaca koji inerviraju jednu cijelu regiju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time se postiže neosjetljivost na bol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35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BDE4-CB60-4CEC-AF90-2D13945C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spinalna anestezija-provodna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B7330-859A-4D4E-8BD4-CD5313CAA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lokalni anestetik preko igle za lumbalnu punkciju se uštrcava u cerebrospinalni likvor koji okružuje </a:t>
            </a:r>
            <a:r>
              <a:rPr lang="hr-HR" b="1" dirty="0" err="1">
                <a:solidFill>
                  <a:schemeClr val="tx1"/>
                </a:solidFill>
              </a:rPr>
              <a:t>kralježničnu</a:t>
            </a:r>
            <a:r>
              <a:rPr lang="hr-HR" b="1" dirty="0">
                <a:solidFill>
                  <a:schemeClr val="tx1"/>
                </a:solidFill>
              </a:rPr>
              <a:t> moždinu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izvodi se u sjedećem ili bočnom položaju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indikacija su zahvati koji se izvode ispod pupka 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nakon anestezije bolesnik mora ležati 24h na ravnome i popiti najmanje 3 l tekućine na dan</a:t>
            </a:r>
          </a:p>
        </p:txBody>
      </p:sp>
    </p:spTree>
    <p:extLst>
      <p:ext uri="{BB962C8B-B14F-4D97-AF65-F5344CB8AC3E}">
        <p14:creationId xmlns:p14="http://schemas.microsoft.com/office/powerpoint/2010/main" val="2929492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2AB2-6A91-43E6-A327-98BA82F1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828800" y="404814"/>
            <a:ext cx="8686800" cy="5238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DCB86E7-8C6A-4458-8D6F-F5AA20C71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9656" y="1556792"/>
            <a:ext cx="1905000" cy="195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zazdravje.com.mk/old_images/506">
            <a:hlinkClick r:id="rId3"/>
            <a:extLst>
              <a:ext uri="{FF2B5EF4-FFF2-40B4-BE49-F238E27FC236}">
                <a16:creationId xmlns:a16="http://schemas.microsoft.com/office/drawing/2014/main" id="{732BAB0A-A724-40E0-BEBF-15E275F8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052514"/>
            <a:ext cx="2381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http://tehotenstvo.rodinka.sk/fileadmin/user_upload/rodime/tlmenie_bolesti/i-epidural.jpg">
            <a:hlinkClick r:id="rId5"/>
            <a:extLst>
              <a:ext uri="{FF2B5EF4-FFF2-40B4-BE49-F238E27FC236}">
                <a16:creationId xmlns:a16="http://schemas.microsoft.com/office/drawing/2014/main" id="{DC26BDB5-879F-471E-8A43-97E21D2C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219200"/>
            <a:ext cx="2381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http://image.slidesharecdn.com/regionalnaanestezija-110521053040-phpapp01/95/regionalna-anestezija-10-728.jpg?cb=1305956140">
            <a:hlinkClick r:id="rId7"/>
            <a:extLst>
              <a:ext uri="{FF2B5EF4-FFF2-40B4-BE49-F238E27FC236}">
                <a16:creationId xmlns:a16="http://schemas.microsoft.com/office/drawing/2014/main" id="{DB3908D1-34C7-4CE1-A0B5-89DEF3D0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16339"/>
            <a:ext cx="4991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>
            <a:extLst>
              <a:ext uri="{FF2B5EF4-FFF2-40B4-BE49-F238E27FC236}">
                <a16:creationId xmlns:a16="http://schemas.microsoft.com/office/drawing/2014/main" id="{796E32F4-08CB-4FF2-B4E3-3C486684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898900"/>
            <a:ext cx="208756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73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9A8D-F415-497B-B84B-3F28D2D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epiduralna anestezija-provodna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17F9-D351-4E9E-B4B7-B775D21A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b="1">
                <a:solidFill>
                  <a:schemeClr val="tx1"/>
                </a:solidFill>
              </a:rPr>
              <a:t>anestetik se uštrcava u prostor između kralježaka i ovojnice leđne moždine (epiduralni prostor)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solidFill>
                  <a:schemeClr val="tx1"/>
                </a:solidFill>
              </a:rPr>
              <a:t>anestezira se određena regija trupa koja postaje neosjetljiva ,dok je u ostatku trupa osjet očuvan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>
                <a:solidFill>
                  <a:schemeClr val="tx1"/>
                </a:solidFill>
              </a:rPr>
              <a:t>koristi se kod bezbolnog poroda s tim da se daju manje doze anestetika da bi se očuvala mišićna snaga, a otklonila bol</a:t>
            </a:r>
          </a:p>
        </p:txBody>
      </p:sp>
    </p:spTree>
    <p:extLst>
      <p:ext uri="{BB962C8B-B14F-4D97-AF65-F5344CB8AC3E}">
        <p14:creationId xmlns:p14="http://schemas.microsoft.com/office/powerpoint/2010/main" val="138641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25F5-28C2-4B60-8179-B07F02DF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ANESTEZIJA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36497-6D77-4453-931A-9EDB935D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/>
              <a:buChar char=""/>
              <a:defRPr/>
            </a:pPr>
            <a:r>
              <a:rPr lang="hr-HR" altLang="sr-Latn-RS" b="1" dirty="0">
                <a:solidFill>
                  <a:schemeClr val="tx1"/>
                </a:solidFill>
              </a:rPr>
              <a:t>grč. </a:t>
            </a:r>
            <a:r>
              <a:rPr lang="hr-HR" altLang="sr-Latn-RS" b="1" dirty="0" err="1">
                <a:solidFill>
                  <a:schemeClr val="tx1"/>
                </a:solidFill>
              </a:rPr>
              <a:t>an</a:t>
            </a:r>
            <a:r>
              <a:rPr lang="hr-HR" altLang="sr-Latn-RS" b="1" dirty="0">
                <a:solidFill>
                  <a:schemeClr val="tx1"/>
                </a:solidFill>
              </a:rPr>
              <a:t> </a:t>
            </a:r>
            <a:r>
              <a:rPr lang="hr-HR" altLang="sr-Latn-RS" b="1" dirty="0" err="1">
                <a:solidFill>
                  <a:schemeClr val="tx1"/>
                </a:solidFill>
              </a:rPr>
              <a:t>estos</a:t>
            </a:r>
            <a:r>
              <a:rPr lang="hr-HR" altLang="sr-Latn-RS" b="1" dirty="0">
                <a:solidFill>
                  <a:schemeClr val="tx1"/>
                </a:solidFill>
              </a:rPr>
              <a:t> = bez osjećaja ili  izvan osjećaja</a:t>
            </a: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hr-HR" altLang="sr-Latn-RS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r>
              <a:rPr lang="hr-HR" altLang="sr-Latn-RS" b="1" dirty="0">
                <a:solidFill>
                  <a:schemeClr val="tx1"/>
                </a:solidFill>
              </a:rPr>
              <a:t>primjenjuje se tijekom operativnih zahvata i drugih metoda dijagnostike i liječenja </a:t>
            </a: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endParaRPr lang="hr-HR" altLang="sr-Latn-RS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 2"/>
              <a:buChar char=""/>
              <a:defRPr/>
            </a:pPr>
            <a:r>
              <a:rPr lang="hr-HR" altLang="sr-Latn-RS" b="1" dirty="0">
                <a:solidFill>
                  <a:schemeClr val="tx1"/>
                </a:solidFill>
              </a:rPr>
              <a:t>medicinska metoda anesteziologije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hr-HR" altLang="sr-Latn-RS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ED46D335-6FEB-4EDA-B03A-31D8ED93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7148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4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8FA4-0940-4A33-B7EC-C337D4C5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36A1-BEEE-4E89-8852-1683AD5B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692151"/>
            <a:ext cx="8686800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b="1">
                <a:solidFill>
                  <a:schemeClr val="tx1"/>
                </a:solidFill>
              </a:rPr>
              <a:t>postavlja se tanka cjevčica ili kateter zbog produljenog davanja anestetika(između L2-L3-L4) </a:t>
            </a:r>
          </a:p>
          <a:p>
            <a:pPr eaLnBrk="1" hangingPunct="1"/>
            <a:r>
              <a:rPr lang="hr-HR" altLang="en-US" b="1">
                <a:solidFill>
                  <a:schemeClr val="tx1"/>
                </a:solidFill>
              </a:rPr>
              <a:t>primjenjuje se kod zahvata na nogama,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en-US" b="1">
                <a:solidFill>
                  <a:schemeClr val="tx1"/>
                </a:solidFill>
              </a:rPr>
              <a:t> zdjelici,donjem djelu trbuha,prsnom košu i   plućima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50C32486-2498-4470-90A0-05833B94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33825"/>
            <a:ext cx="35909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>
            <a:extLst>
              <a:ext uri="{FF2B5EF4-FFF2-40B4-BE49-F238E27FC236}">
                <a16:creationId xmlns:a16="http://schemas.microsoft.com/office/drawing/2014/main" id="{10C3C373-0331-49B8-A1D2-B32F1A35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511550"/>
            <a:ext cx="4826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07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324C-DDD3-4CF6-BDE1-F2E98C00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regionalni blokovi-</a:t>
            </a:r>
            <a:r>
              <a:rPr lang="hr-HR" dirty="0" err="1">
                <a:solidFill>
                  <a:srgbClr val="C00000"/>
                </a:solidFill>
              </a:rPr>
              <a:t>kaudalna</a:t>
            </a:r>
            <a:r>
              <a:rPr lang="hr-HR" dirty="0">
                <a:solidFill>
                  <a:srgbClr val="C00000"/>
                </a:solidFill>
              </a:rPr>
              <a:t>-provodna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7DE4-9B85-476A-831A-61FD4A8C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r-HR" altLang="en-US"/>
          </a:p>
          <a:p>
            <a:pPr eaLnBrk="1" hangingPunct="1"/>
            <a:r>
              <a:rPr lang="hr-HR" altLang="en-US" b="1">
                <a:solidFill>
                  <a:schemeClr val="tx1"/>
                </a:solidFill>
              </a:rPr>
              <a:t>Anesteziranje određene grupe živaca (rame, ruka, noga, stopalo)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en-US" b="1">
              <a:solidFill>
                <a:schemeClr val="tx1"/>
              </a:solidFill>
            </a:endParaRPr>
          </a:p>
          <a:p>
            <a:pPr eaLnBrk="1" hangingPunct="1"/>
            <a:r>
              <a:rPr lang="hr-HR" altLang="en-US" b="1">
                <a:solidFill>
                  <a:schemeClr val="tx1"/>
                </a:solidFill>
              </a:rPr>
              <a:t>blokada pleksusa</a:t>
            </a:r>
          </a:p>
          <a:p>
            <a:pPr eaLnBrk="1" hangingPunct="1"/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5449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7F1C-AAF2-4656-9BFA-7652585B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opasnosti(rizici) od anestezije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A113-F45C-4170-B021-C5B2D690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moguće komplikacije: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zastoj rada srca (veliki postotak smrtnosti)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nedostatna plućna ventilacija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</a:t>
            </a:r>
            <a:r>
              <a:rPr lang="hr-HR" b="1" dirty="0" err="1">
                <a:solidFill>
                  <a:schemeClr val="tx1"/>
                </a:solidFill>
              </a:rPr>
              <a:t>hipotenzija</a:t>
            </a: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aritmije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ozljede živaca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nuspojave na lijekove i anestetike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5089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DF9F-B83C-4A17-AEEA-65B17754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0F7B-C1C3-4A22-AA8B-5548EF7D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52514"/>
            <a:ext cx="8686800" cy="5329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en-US" sz="3000" b="1"/>
              <a:t>nastaju najčešće kod: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dugotrajnih zahvata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pretilih bolesnika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u poodmakloj dobi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pri hitnim zahvatima i anesteziji tijekom porođaja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en-US" sz="3000" b="1"/>
              <a:t>uzroci: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ljudska greška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loše praćenje vitalnih funkcija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neispravna oprema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3000" b="1"/>
              <a:t>- loša organizacija rada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3000"/>
          </a:p>
        </p:txBody>
      </p:sp>
    </p:spTree>
    <p:extLst>
      <p:ext uri="{BB962C8B-B14F-4D97-AF65-F5344CB8AC3E}">
        <p14:creationId xmlns:p14="http://schemas.microsoft.com/office/powerpoint/2010/main" val="279591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363B-8834-4F13-BD0C-F3B99408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4728-B3A6-43B4-92A6-2A134D05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52513"/>
            <a:ext cx="8686800" cy="5256212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endParaRPr lang="hr-HR" i="1" dirty="0"/>
          </a:p>
          <a:p>
            <a:pPr marL="0" indent="0">
              <a:buNone/>
              <a:defRPr/>
            </a:pPr>
            <a:endParaRPr lang="hr-HR" i="1" dirty="0"/>
          </a:p>
          <a:p>
            <a:pPr marL="0" indent="0" algn="ctr">
              <a:buNone/>
              <a:defRPr/>
            </a:pPr>
            <a:r>
              <a:rPr lang="hr-HR" b="1" i="1" dirty="0"/>
              <a:t> </a:t>
            </a:r>
            <a:r>
              <a:rPr lang="hr-HR" b="1" i="1" dirty="0">
                <a:solidFill>
                  <a:schemeClr val="tx1"/>
                </a:solidFill>
              </a:rPr>
              <a:t>Obavezna je kontrola vitalnih funkcija nakon  svake pa i površinske anestezije, jer je svaki anestetik vazodilatator!!!</a:t>
            </a:r>
            <a:endParaRPr lang="en-US" b="1" i="1" dirty="0">
              <a:solidFill>
                <a:schemeClr val="tx1"/>
              </a:solidFill>
            </a:endParaRPr>
          </a:p>
          <a:p>
            <a:pPr>
              <a:buFont typeface="Wingdings 2"/>
              <a:buChar char=""/>
              <a:defRPr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10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2CF9-0BAD-4F1A-ACED-3E2CABC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94797BFD-7295-4768-BD68-D08DD9274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1" y="2492376"/>
            <a:ext cx="3717925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i1272.photobucket.com/albums/y395/Medokava/Epiduralna_zps39fa78e8.jpg">
            <a:hlinkClick r:id="rId3"/>
            <a:extLst>
              <a:ext uri="{FF2B5EF4-FFF2-40B4-BE49-F238E27FC236}">
                <a16:creationId xmlns:a16="http://schemas.microsoft.com/office/drawing/2014/main" id="{1FAFD7D8-EF5C-4B7C-A1D0-791FD238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44675"/>
            <a:ext cx="4648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http://www.zaslike.com/files/02442o3kv00pqsnp948.jpg">
            <a:hlinkClick r:id="rId5"/>
            <a:extLst>
              <a:ext uri="{FF2B5EF4-FFF2-40B4-BE49-F238E27FC236}">
                <a16:creationId xmlns:a16="http://schemas.microsoft.com/office/drawing/2014/main" id="{4A26855B-4795-4EF6-83E9-DA471A8C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44676"/>
            <a:ext cx="3200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2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B144-7AC3-4385-BFC3-B210AA11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ANESTEZIOLOGIJA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132320E-0458-489C-B2FF-1DF548EA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posebna grana medicine koja prati bolesnikovo psihofizičko stanje </a:t>
            </a:r>
          </a:p>
          <a:p>
            <a:pPr eaLnBrk="1" hangingPunct="1"/>
            <a:endParaRPr lang="hr-HR" altLang="sr-Latn-RS" b="1">
              <a:solidFill>
                <a:schemeClr val="tx1"/>
              </a:solidFill>
            </a:endParaRPr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prije operacije (preoperativno) </a:t>
            </a:r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u tijeku operacije (perioperativno)</a:t>
            </a:r>
          </a:p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i poslije operacije (postoperativno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7515931-4C28-4B8A-93D2-E5225C3E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15778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C4F2-DD63-43C7-89F8-518946BA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ANESTEZIOLIGIJA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B739-ACF8-4E1C-B259-E3D12D24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Cilj anestezije: 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povratiti bolesnika u stanje prije operacijskog zahvata s minimalnim </a:t>
            </a:r>
            <a:r>
              <a:rPr lang="hr-HR" b="1" dirty="0" err="1">
                <a:solidFill>
                  <a:schemeClr val="tx1"/>
                </a:solidFill>
              </a:rPr>
              <a:t>poslijeanestezijskim</a:t>
            </a:r>
            <a:r>
              <a:rPr lang="hr-HR" b="1" dirty="0">
                <a:solidFill>
                  <a:schemeClr val="tx1"/>
                </a:solidFill>
              </a:rPr>
              <a:t> komplikacijama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Anesteziološki tim čine: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Anesteziolog (</a:t>
            </a:r>
            <a:r>
              <a:rPr lang="hr-HR" b="1" dirty="0" err="1">
                <a:solidFill>
                  <a:schemeClr val="tx1"/>
                </a:solidFill>
              </a:rPr>
              <a:t>dr.med</a:t>
            </a:r>
            <a:r>
              <a:rPr lang="hr-HR" b="1" dirty="0">
                <a:solidFill>
                  <a:schemeClr val="tx1"/>
                </a:solidFill>
              </a:rPr>
              <a:t>.)</a:t>
            </a:r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chemeClr val="tx1"/>
                </a:solidFill>
              </a:rPr>
              <a:t>Anesteziološki tehničar (bacc.med.techn.)</a:t>
            </a:r>
          </a:p>
          <a:p>
            <a:pPr marL="0" indent="0">
              <a:buNone/>
              <a:defRPr/>
            </a:pP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03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27DC-3D8D-47F2-B392-BA78CD5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A</a:t>
            </a:r>
            <a:r>
              <a:rPr lang="hr-HR" dirty="0" smtClean="0">
                <a:solidFill>
                  <a:srgbClr val="C00000"/>
                </a:solidFill>
              </a:rPr>
              <a:t>NESTETICI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C9E4CAC-5D42-45C7-8AED-BCDB9A35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solidFill>
                  <a:schemeClr val="tx1"/>
                </a:solidFill>
              </a:rPr>
              <a:t>razni oblici lijekova u plinovitom,tekućem ili drugom obliku,koji kada se unesu u organizam,dovode do gubitka svijesti i osjećaja uz minimalno štetno djelovanje i mogućnost vraćanja organizma u normalno stanje nakon prestanka djelovanja njihove primjene</a:t>
            </a:r>
          </a:p>
        </p:txBody>
      </p:sp>
    </p:spTree>
    <p:extLst>
      <p:ext uri="{BB962C8B-B14F-4D97-AF65-F5344CB8AC3E}">
        <p14:creationId xmlns:p14="http://schemas.microsoft.com/office/powerpoint/2010/main" val="29856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2583-21DE-4680-B55F-583EFDE9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1"/>
            <a:ext cx="8686800" cy="457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46E2-527C-4A14-9319-98CD2812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692151"/>
            <a:ext cx="8686800" cy="5387975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Anestetici se u organizam mogu unijeti na više načina: 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</a:t>
            </a:r>
            <a:r>
              <a:rPr lang="hr-HR" b="1" dirty="0" err="1">
                <a:solidFill>
                  <a:schemeClr val="tx1"/>
                </a:solidFill>
              </a:rPr>
              <a:t>subkutano</a:t>
            </a:r>
            <a:r>
              <a:rPr lang="hr-HR" b="1" dirty="0">
                <a:solidFill>
                  <a:schemeClr val="tx1"/>
                </a:solidFill>
              </a:rPr>
              <a:t> (</a:t>
            </a:r>
            <a:r>
              <a:rPr lang="hr-HR" b="1" dirty="0" err="1">
                <a:solidFill>
                  <a:schemeClr val="tx1"/>
                </a:solidFill>
              </a:rPr>
              <a:t>s.c</a:t>
            </a:r>
            <a:r>
              <a:rPr lang="hr-HR" b="1" dirty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</a:t>
            </a:r>
            <a:r>
              <a:rPr lang="hr-HR" b="1" dirty="0" err="1">
                <a:solidFill>
                  <a:schemeClr val="tx1"/>
                </a:solidFill>
              </a:rPr>
              <a:t>intramuskularno</a:t>
            </a:r>
            <a:r>
              <a:rPr lang="hr-HR" b="1" dirty="0">
                <a:solidFill>
                  <a:schemeClr val="tx1"/>
                </a:solidFill>
              </a:rPr>
              <a:t>, (</a:t>
            </a:r>
            <a:r>
              <a:rPr lang="hr-HR" b="1" dirty="0" err="1">
                <a:solidFill>
                  <a:schemeClr val="tx1"/>
                </a:solidFill>
              </a:rPr>
              <a:t>i.m</a:t>
            </a:r>
            <a:r>
              <a:rPr lang="hr-HR" b="1" dirty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</a:t>
            </a:r>
            <a:r>
              <a:rPr lang="hr-HR" b="1" dirty="0" err="1">
                <a:solidFill>
                  <a:schemeClr val="tx1"/>
                </a:solidFill>
              </a:rPr>
              <a:t>intravenski</a:t>
            </a:r>
            <a:r>
              <a:rPr lang="hr-HR" b="1" dirty="0">
                <a:solidFill>
                  <a:schemeClr val="tx1"/>
                </a:solidFill>
              </a:rPr>
              <a:t>, (</a:t>
            </a:r>
            <a:r>
              <a:rPr lang="hr-HR" b="1" dirty="0" err="1">
                <a:solidFill>
                  <a:schemeClr val="tx1"/>
                </a:solidFill>
              </a:rPr>
              <a:t>i.v</a:t>
            </a:r>
            <a:r>
              <a:rPr lang="hr-HR" b="1" dirty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-enteralno (oralnim ili rektalnim putem)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-inhalacijom. </a:t>
            </a:r>
          </a:p>
          <a:p>
            <a:pPr>
              <a:buFont typeface="Wingdings 2"/>
              <a:buChar char=""/>
              <a:defRPr/>
            </a:pPr>
            <a:endParaRPr lang="hr-HR" b="1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4066C8D-A39D-4E2B-825B-A4A8843B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941888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9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06E1-DE2A-4616-A458-A7FB1A2F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>
                <a:solidFill>
                  <a:srgbClr val="C00000"/>
                </a:solidFill>
              </a:rPr>
              <a:t>vrste anestezije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F634-5894-4253-B0B1-DCFB590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557338"/>
            <a:ext cx="86868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b="1" dirty="0">
                <a:solidFill>
                  <a:srgbClr val="FF0000"/>
                </a:solidFill>
              </a:rPr>
              <a:t>OPĆA  ANESTEZIJA: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 inhalacijska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</a:t>
            </a:r>
            <a:r>
              <a:rPr lang="hr-HR" b="1" dirty="0" err="1">
                <a:solidFill>
                  <a:schemeClr val="tx1"/>
                </a:solidFill>
              </a:rPr>
              <a:t>intravenska</a:t>
            </a: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rektalna</a:t>
            </a:r>
          </a:p>
          <a:p>
            <a:pPr marL="0" indent="0">
              <a:buNone/>
              <a:defRPr/>
            </a:pP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LOKALNA  ANESTEZIJA</a:t>
            </a:r>
            <a:r>
              <a:rPr lang="hr-HR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površinska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infiltracijska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provodna</a:t>
            </a:r>
          </a:p>
          <a:p>
            <a:pPr>
              <a:buFontTx/>
              <a:buChar char="-"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291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FCA1-97CB-4DDD-9992-AAB48467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B2D46-E000-48F2-A2BC-3316BD5B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836613"/>
            <a:ext cx="8686800" cy="5243512"/>
          </a:xfrm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endParaRPr lang="hr-HR" dirty="0"/>
          </a:p>
          <a:p>
            <a:pPr>
              <a:buFont typeface="Wingdings 2"/>
              <a:buChar char=""/>
              <a:defRPr/>
            </a:pPr>
            <a:r>
              <a:rPr lang="hr-HR" b="1" dirty="0">
                <a:solidFill>
                  <a:srgbClr val="FF0000"/>
                </a:solidFill>
              </a:rPr>
              <a:t>U BLIZINI KRALJEŽNIČNE MOŽDINE: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spinalna anestezija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regionalni dijelovi</a:t>
            </a:r>
          </a:p>
          <a:p>
            <a:pPr marL="0" indent="0">
              <a:buNone/>
              <a:defRPr/>
            </a:pPr>
            <a:r>
              <a:rPr lang="hr-HR" b="1" dirty="0">
                <a:solidFill>
                  <a:schemeClr val="tx1"/>
                </a:solidFill>
              </a:rPr>
              <a:t>- epiduralna</a:t>
            </a:r>
          </a:p>
        </p:txBody>
      </p:sp>
    </p:spTree>
    <p:extLst>
      <p:ext uri="{BB962C8B-B14F-4D97-AF65-F5344CB8AC3E}">
        <p14:creationId xmlns:p14="http://schemas.microsoft.com/office/powerpoint/2010/main" val="19960237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825</Words>
  <Application>Microsoft Office PowerPoint</Application>
  <PresentationFormat>Široki zaslon</PresentationFormat>
  <Paragraphs>160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Wingdings 2</vt:lpstr>
      <vt:lpstr>Wingdings 3</vt:lpstr>
      <vt:lpstr>Pramen</vt:lpstr>
      <vt:lpstr>Škola za medicinske sestre Vinogradska Zdravstvena njega kirurškoga bolesnika opća </vt:lpstr>
      <vt:lpstr>PowerPoint prezentacija</vt:lpstr>
      <vt:lpstr>ANESTEZIJA</vt:lpstr>
      <vt:lpstr>ANESTEZIOLOGIJA</vt:lpstr>
      <vt:lpstr>ANESTEZIOLIGIJA</vt:lpstr>
      <vt:lpstr>ANESTETICI</vt:lpstr>
      <vt:lpstr> </vt:lpstr>
      <vt:lpstr>vrste anestezije</vt:lpstr>
      <vt:lpstr>PowerPoint prezentacija</vt:lpstr>
      <vt:lpstr>PowerPoint prezentacija</vt:lpstr>
      <vt:lpstr>PowerPoint prezentacija</vt:lpstr>
      <vt:lpstr>čimbenici rizika za anesteziju</vt:lpstr>
      <vt:lpstr>inhalacijska anestezija-opća</vt:lpstr>
      <vt:lpstr>prednosti</vt:lpstr>
      <vt:lpstr>nedostatci</vt:lpstr>
      <vt:lpstr>intravenska anestezija-opća</vt:lpstr>
      <vt:lpstr>i.v. anestetici</vt:lpstr>
      <vt:lpstr>nedostatci</vt:lpstr>
      <vt:lpstr>PowerPoint prezentacija</vt:lpstr>
      <vt:lpstr>rektalna  anestezija -opća</vt:lpstr>
      <vt:lpstr>površinska anestezija-lokalna</vt:lpstr>
      <vt:lpstr>PowerPoint prezentacija</vt:lpstr>
      <vt:lpstr>infiltracijska anestezija-lokalna</vt:lpstr>
      <vt:lpstr>infiltracijska</vt:lpstr>
      <vt:lpstr>PowerPoint prezentacija</vt:lpstr>
      <vt:lpstr>provodna anestezija-lokalna</vt:lpstr>
      <vt:lpstr>spinalna anestezija-provodna</vt:lpstr>
      <vt:lpstr>PowerPoint prezentacija</vt:lpstr>
      <vt:lpstr>epiduralna anestezija-provodna</vt:lpstr>
      <vt:lpstr>PowerPoint prezentacija</vt:lpstr>
      <vt:lpstr>regionalni blokovi-kaudalna-provodna</vt:lpstr>
      <vt:lpstr>opasnosti(rizici) od anestezije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3</cp:revision>
  <dcterms:created xsi:type="dcterms:W3CDTF">2020-05-30T18:17:54Z</dcterms:created>
  <dcterms:modified xsi:type="dcterms:W3CDTF">2020-06-01T18:27:44Z</dcterms:modified>
</cp:coreProperties>
</file>