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799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30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2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97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989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27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44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794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75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701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45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72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639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72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953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291A-1753-4050-91A3-7DB4545E76D7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2C79464-4CA7-40C2-A7DF-97522D90C2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33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iuYc22pfE" TargetMode="External"/><Relationship Id="rId2" Type="http://schemas.openxmlformats.org/officeDocument/2006/relationships/hyperlink" Target="https://www.youtube.com/watch?v=mWq77trgvZ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627017" y="0"/>
            <a:ext cx="10877596" cy="2050869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sz="3100" b="0" dirty="0">
                <a:effectLst/>
              </a:rPr>
              <a:t>Škola za medicinske sestre Vinogradska</a:t>
            </a:r>
            <a:r>
              <a:rPr lang="hr-HR" sz="3100" b="0" dirty="0">
                <a:solidFill>
                  <a:schemeClr val="tx1"/>
                </a:solidFill>
                <a:effectLst/>
              </a:rPr>
              <a:t/>
            </a:r>
            <a:br>
              <a:rPr lang="hr-HR" sz="3100" b="0" dirty="0">
                <a:solidFill>
                  <a:schemeClr val="tx1"/>
                </a:solidFill>
                <a:effectLst/>
              </a:rPr>
            </a:br>
            <a:r>
              <a:rPr lang="hr-HR" sz="3100" b="0" dirty="0" smtClean="0">
                <a:solidFill>
                  <a:schemeClr val="tx1"/>
                </a:solidFill>
                <a:effectLst/>
              </a:rPr>
              <a:t>Zdravstvena njega kirurškoga bolesnika opća</a:t>
            </a:r>
            <a:r>
              <a:rPr lang="hr-HR" sz="3600" b="0" dirty="0">
                <a:effectLst/>
              </a:rPr>
              <a:t/>
            </a:r>
            <a:br>
              <a:rPr lang="hr-HR" sz="3600" b="0" dirty="0">
                <a:effectLst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84663" y="2050869"/>
            <a:ext cx="10119949" cy="3852793"/>
          </a:xfrm>
        </p:spPr>
        <p:txBody>
          <a:bodyPr>
            <a:normAutofit lnSpcReduction="10000"/>
          </a:bodyPr>
          <a:lstStyle/>
          <a:p>
            <a:r>
              <a:rPr lang="hr-HR" sz="4800" b="1" dirty="0" err="1" smtClean="0"/>
              <a:t>Zdravstevena</a:t>
            </a:r>
            <a:r>
              <a:rPr lang="hr-HR" sz="4800" b="1" dirty="0" smtClean="0"/>
              <a:t> njega bolesnika u operacijskome prostoru</a:t>
            </a:r>
          </a:p>
          <a:p>
            <a:r>
              <a:rPr lang="hr-HR" sz="4800" dirty="0"/>
              <a:t> </a:t>
            </a:r>
            <a:endParaRPr lang="hr-HR" sz="4800" dirty="0" smtClean="0"/>
          </a:p>
          <a:p>
            <a:endParaRPr lang="hr-HR" sz="4800" dirty="0"/>
          </a:p>
          <a:p>
            <a:r>
              <a:rPr lang="hr-HR" sz="4800" dirty="0" smtClean="0"/>
              <a:t>                  </a:t>
            </a:r>
            <a:r>
              <a:rPr lang="hr-HR" sz="4000" dirty="0" smtClean="0"/>
              <a:t>Josip Božić </a:t>
            </a:r>
            <a:r>
              <a:rPr lang="hr-HR" sz="4000" dirty="0" err="1" smtClean="0"/>
              <a:t>mag.med.tech</a:t>
            </a:r>
            <a:r>
              <a:rPr lang="hr-HR" sz="4800" dirty="0" smtClean="0"/>
              <a:t>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71330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526" y="661738"/>
            <a:ext cx="9399086" cy="3308684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uvođenjem žice vodilice se vadi igla i po žici vodilici se uvodi dilatator</a:t>
            </a:r>
          </a:p>
          <a:p>
            <a:r>
              <a:rPr lang="hr-HR" dirty="0"/>
              <a:t>prije samog prolaska dilatatora kroz kožu se pomoću skalpela uz žicu napravi ubod tako da dilatator lakše prođe kroz kožu i potkožje do punktirane vene</a:t>
            </a:r>
          </a:p>
          <a:p>
            <a:r>
              <a:rPr lang="hr-HR" dirty="0"/>
              <a:t>nakon što je dilatatorom prošireno područje kojim će prolaziti kateter dilatator se odstrani  i preko žice se uvodi CVK</a:t>
            </a:r>
          </a:p>
          <a:p>
            <a:r>
              <a:rPr lang="pl-PL" dirty="0"/>
              <a:t>vrh CVK se prevuče preko žice vodilice do oko 2 cm od kože</a:t>
            </a:r>
          </a:p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272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CVK se dalje ne uvodi već se izvlači žica vodilica dok se ne pojavi na </a:t>
            </a:r>
            <a:r>
              <a:rPr lang="hr-HR" dirty="0" err="1"/>
              <a:t>distalnom</a:t>
            </a:r>
            <a:r>
              <a:rPr lang="hr-HR" dirty="0"/>
              <a:t> kraku CVK</a:t>
            </a:r>
          </a:p>
          <a:p>
            <a:r>
              <a:rPr lang="hr-HR" dirty="0"/>
              <a:t> tada se držeći žicu na izlazu iz </a:t>
            </a:r>
            <a:r>
              <a:rPr lang="hr-HR" dirty="0" err="1"/>
              <a:t>distalnog</a:t>
            </a:r>
            <a:r>
              <a:rPr lang="hr-HR" dirty="0"/>
              <a:t> kraka kateter uvodi kroz kožu dok se ne uvede do kraja i potom se u potpunosti izvadi žica vodilica</a:t>
            </a:r>
          </a:p>
          <a:p>
            <a:r>
              <a:rPr lang="hr-HR" dirty="0"/>
              <a:t>po vađenju žice vodilice na </a:t>
            </a:r>
            <a:r>
              <a:rPr lang="hr-HR" dirty="0" err="1"/>
              <a:t>distalni</a:t>
            </a:r>
            <a:r>
              <a:rPr lang="hr-HR" dirty="0"/>
              <a:t> krak se pomoću ranije pripremljene šprice od 10 ml sa sterilnom 0,9% </a:t>
            </a:r>
            <a:r>
              <a:rPr lang="hr-HR" dirty="0" err="1"/>
              <a:t>NaCl</a:t>
            </a:r>
            <a:r>
              <a:rPr lang="hr-HR" dirty="0"/>
              <a:t> aspirira krv te se na </a:t>
            </a:r>
            <a:r>
              <a:rPr lang="hr-HR" dirty="0" err="1"/>
              <a:t>distalni</a:t>
            </a:r>
            <a:r>
              <a:rPr lang="hr-HR" dirty="0"/>
              <a:t> krak spaja sistem za infuziju sa infuzijskom otopinom</a:t>
            </a:r>
          </a:p>
          <a:p>
            <a:r>
              <a:rPr lang="hr-HR" dirty="0"/>
              <a:t>nakon što je uveden CVK prema konstituciji bolesnika se odredi duljina </a:t>
            </a:r>
            <a:r>
              <a:rPr lang="hr-HR" dirty="0" err="1"/>
              <a:t>insercije</a:t>
            </a:r>
            <a:r>
              <a:rPr lang="hr-HR" dirty="0"/>
              <a:t> te se prema potrebi dodatno fiksira pomoću leptirića koji se nalaze u setu</a:t>
            </a:r>
          </a:p>
        </p:txBody>
      </p:sp>
    </p:spTree>
    <p:extLst>
      <p:ext uri="{BB962C8B-B14F-4D97-AF65-F5344CB8AC3E}">
        <p14:creationId xmlns:p14="http://schemas.microsoft.com/office/powerpoint/2010/main" val="33874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CVK se potom fiksira kirurškim koncem</a:t>
            </a:r>
          </a:p>
          <a:p>
            <a:r>
              <a:rPr lang="hr-HR" dirty="0"/>
              <a:t>nakon što je CVK fiksiran mjesto </a:t>
            </a:r>
            <a:r>
              <a:rPr lang="hr-HR" dirty="0" err="1"/>
              <a:t>insercije</a:t>
            </a:r>
            <a:r>
              <a:rPr lang="hr-HR" dirty="0"/>
              <a:t> se prekriva sterilnim tupferom i fiksira prozirnim flasterom</a:t>
            </a:r>
          </a:p>
          <a:p>
            <a:r>
              <a:rPr lang="hr-HR" dirty="0"/>
              <a:t> po završetku postupka se mjeri CVT</a:t>
            </a:r>
          </a:p>
          <a:p>
            <a:r>
              <a:rPr lang="hr-HR" dirty="0"/>
              <a:t>medicinska sestra odbacuje sve oštre predmete u za to </a:t>
            </a:r>
            <a:r>
              <a:rPr lang="hr-HR" dirty="0" err="1"/>
              <a:t>namjenjenu</a:t>
            </a:r>
            <a:r>
              <a:rPr lang="hr-HR" dirty="0"/>
              <a:t> PVC posudu i drugi korišteni materijal u posudu s infektivnim otpadom</a:t>
            </a:r>
          </a:p>
        </p:txBody>
      </p:sp>
    </p:spTree>
    <p:extLst>
      <p:ext uri="{BB962C8B-B14F-4D97-AF65-F5344CB8AC3E}">
        <p14:creationId xmlns:p14="http://schemas.microsoft.com/office/powerpoint/2010/main" val="202671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Komplikacije CVK-a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mogu se pojaviti tijekom postavljanja ili nakon toga</a:t>
            </a:r>
          </a:p>
          <a:p>
            <a:r>
              <a:rPr lang="hr-HR" dirty="0"/>
              <a:t>komplikacije prilikom postavljanja su iznimno rijetke</a:t>
            </a:r>
          </a:p>
          <a:p>
            <a:r>
              <a:rPr lang="hr-HR" dirty="0"/>
              <a:t>u manje od 1% slučajeva moguće su ozljede pluća, dok se krvarenje javlja još rjeđe</a:t>
            </a:r>
          </a:p>
          <a:p>
            <a:r>
              <a:rPr lang="hr-HR" dirty="0"/>
              <a:t>dugoročni problem predstavlja infekcija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661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znakovi infekcije su povišena tjelesna temperatura, zimica, </a:t>
            </a:r>
            <a:r>
              <a:rPr lang="hr-HR" dirty="0" err="1"/>
              <a:t>tresavica</a:t>
            </a:r>
            <a:r>
              <a:rPr lang="hr-HR" dirty="0"/>
              <a:t> te crvenilo, otok, bol ili iscjedak u području katetera</a:t>
            </a:r>
          </a:p>
          <a:p>
            <a:r>
              <a:rPr lang="hr-HR" dirty="0"/>
              <a:t>znakove infekcije potrebno je odmah prijaviti medicinskom osoblju</a:t>
            </a:r>
          </a:p>
          <a:p>
            <a:r>
              <a:rPr lang="hr-HR" dirty="0"/>
              <a:t> u većini slučajeva infekcija se uspješno liječi antibioticima, ali katkad je potrebno odstraniti kateter</a:t>
            </a:r>
          </a:p>
        </p:txBody>
      </p:sp>
    </p:spTree>
    <p:extLst>
      <p:ext uri="{BB962C8B-B14F-4D97-AF65-F5344CB8AC3E}">
        <p14:creationId xmlns:p14="http://schemas.microsoft.com/office/powerpoint/2010/main" val="164523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https://www.youtube.com/watch?v=mWq77trgvZs</a:t>
            </a:r>
            <a:endParaRPr lang="hr-HR" dirty="0"/>
          </a:p>
          <a:p>
            <a:r>
              <a:rPr lang="hr-HR">
                <a:hlinkClick r:id="rId3"/>
              </a:rPr>
              <a:t>https://www.youtube.com/watch?v=QHiuYc22pfE</a:t>
            </a:r>
            <a:endParaRPr lang="hr-HR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376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336" y="1611924"/>
            <a:ext cx="8915399" cy="2262781"/>
          </a:xfrm>
        </p:spPr>
        <p:txBody>
          <a:bodyPr/>
          <a:lstStyle/>
          <a:p>
            <a:pPr algn="ctr"/>
            <a:r>
              <a:rPr lang="hr-HR" b="1" dirty="0">
                <a:cs typeface="Times New Roman" panose="02020603050405020304" pitchFamily="18" charset="0"/>
              </a:rPr>
              <a:t>CENTRALNI VENSKI KATETER</a:t>
            </a:r>
          </a:p>
        </p:txBody>
      </p:sp>
    </p:spTree>
    <p:extLst>
      <p:ext uri="{BB962C8B-B14F-4D97-AF65-F5344CB8AC3E}">
        <p14:creationId xmlns:p14="http://schemas.microsoft.com/office/powerpoint/2010/main" val="278266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363514"/>
            <a:ext cx="8911687" cy="5946921"/>
          </a:xfrm>
        </p:spPr>
      </p:pic>
    </p:spTree>
    <p:extLst>
      <p:ext uri="{BB962C8B-B14F-4D97-AF65-F5344CB8AC3E}">
        <p14:creationId xmlns:p14="http://schemas.microsoft.com/office/powerpoint/2010/main" val="224525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Centralni venski kateter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primjena centralnog venskog katetera važna je tema suvremene medicine, zbog lakšeg pristupa krvožilnom sustavu</a:t>
            </a:r>
          </a:p>
          <a:p>
            <a:r>
              <a:rPr lang="hr-HR" dirty="0"/>
              <a:t>ima veliku važnost za pacijente kojima je potrebno dugotrajno liječenje</a:t>
            </a:r>
          </a:p>
          <a:p>
            <a:r>
              <a:rPr lang="hr-HR" dirty="0"/>
              <a:t>za razliku od perifernog, centralni venski pristup podrazumijeva postavljanje katetera u veliku venu, najčešće na vratu ili u prsištu</a:t>
            </a:r>
          </a:p>
          <a:p>
            <a:r>
              <a:rPr lang="hr-HR" dirty="0"/>
              <a:t>ovakav pristup krvožilnom sustavu omogućuje često uzimanje uzoraka krvi za dijagnostičke pretrage, kao i primjenu citostatika, krvnih pripravaka, velikih količina tekućine, hranjivih tvari, </a:t>
            </a:r>
            <a:r>
              <a:rPr lang="hr-HR"/>
              <a:t>antibiotika i drugih </a:t>
            </a:r>
            <a:r>
              <a:rPr lang="hr-HR" dirty="0"/>
              <a:t>lijekova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391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38" y="2133600"/>
            <a:ext cx="5289550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46893"/>
            <a:ext cx="3989705" cy="39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CVK-a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primarno se dijele na katetere za kratkotrajnu i dugotrajnu primjenu</a:t>
            </a:r>
          </a:p>
          <a:p>
            <a:r>
              <a:rPr lang="hr-HR" dirty="0"/>
              <a:t>dugotrajni centralni venski kateteri mogu se podijeliti na: </a:t>
            </a:r>
          </a:p>
          <a:p>
            <a:pPr marL="0" indent="0">
              <a:buNone/>
            </a:pPr>
            <a:r>
              <a:rPr lang="hr-HR" dirty="0"/>
              <a:t>           - one koji se postavljaju putem periferne vene, </a:t>
            </a:r>
          </a:p>
          <a:p>
            <a:pPr marL="0" indent="0">
              <a:buNone/>
            </a:pPr>
            <a:r>
              <a:rPr lang="hr-HR" dirty="0"/>
              <a:t>           - vanjske katetere</a:t>
            </a:r>
          </a:p>
          <a:p>
            <a:pPr marL="0" indent="0">
              <a:buNone/>
            </a:pPr>
            <a:r>
              <a:rPr lang="hr-HR" dirty="0"/>
              <a:t>           - unutarnje(implantirane) katetere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133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Postupak uvođenja CVK-a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objasniti bolesniku postupak koji se planira provesti sa ishodom potpisivanja informiranog pristanka</a:t>
            </a:r>
          </a:p>
          <a:p>
            <a:r>
              <a:rPr lang="hr-HR" dirty="0"/>
              <a:t>prije izvođenja postupka poželjno je UZV-om pogledati venu koja se planira punktirati</a:t>
            </a:r>
          </a:p>
          <a:p>
            <a:r>
              <a:rPr lang="hr-HR" dirty="0"/>
              <a:t>liječnik i medicinska sestra koja će asistirati prije izvođenja postupka higijenski operu ruke i stave zaštitna sredstva</a:t>
            </a:r>
          </a:p>
          <a:p>
            <a:r>
              <a:rPr lang="hr-HR" dirty="0"/>
              <a:t>druga medicinska sestra priprema bolesnika za zahvat (skidanje odjeće, stavljanje bolesnika u odgovarajući položaj)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913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dezinfekcija kože mjesta gdje se planira uvesti CVK (</a:t>
            </a:r>
            <a:r>
              <a:rPr lang="hr-HR" dirty="0" err="1"/>
              <a:t>jugularno</a:t>
            </a:r>
            <a:r>
              <a:rPr lang="hr-HR" dirty="0"/>
              <a:t>, </a:t>
            </a:r>
            <a:r>
              <a:rPr lang="hr-HR" dirty="0" err="1"/>
              <a:t>potključno</a:t>
            </a:r>
            <a:r>
              <a:rPr lang="hr-HR" dirty="0"/>
              <a:t>, </a:t>
            </a:r>
            <a:r>
              <a:rPr lang="hr-HR" dirty="0" err="1"/>
              <a:t>femoralno</a:t>
            </a:r>
            <a:r>
              <a:rPr lang="hr-HR" dirty="0"/>
              <a:t>) izvodi se tako da se </a:t>
            </a:r>
            <a:r>
              <a:rPr lang="hr-HR" dirty="0" err="1"/>
              <a:t>peanom</a:t>
            </a:r>
            <a:r>
              <a:rPr lang="hr-HR" dirty="0"/>
              <a:t> uzimaju sterilni tupferi koji se namoče u </a:t>
            </a:r>
            <a:r>
              <a:rPr lang="hr-HR" dirty="0" err="1"/>
              <a:t>dezinficijska</a:t>
            </a:r>
            <a:r>
              <a:rPr lang="hr-HR" dirty="0"/>
              <a:t> sredstva</a:t>
            </a:r>
          </a:p>
          <a:p>
            <a:r>
              <a:rPr lang="hr-HR" dirty="0"/>
              <a:t>sestra dodaje liječniku sterilnu kompresu kojom se prekriva mjesto </a:t>
            </a:r>
            <a:r>
              <a:rPr lang="hr-HR" dirty="0" err="1"/>
              <a:t>insercije</a:t>
            </a:r>
            <a:endParaRPr lang="hr-HR" dirty="0"/>
          </a:p>
          <a:p>
            <a:r>
              <a:rPr lang="hr-HR" dirty="0"/>
              <a:t>nakon toga dodaje sterilnu iglu i sterilnu špricu u koji se navlači lokalni anestetik (2% </a:t>
            </a:r>
            <a:r>
              <a:rPr lang="hr-HR" dirty="0" err="1"/>
              <a:t>lidokain</a:t>
            </a:r>
            <a:r>
              <a:rPr lang="hr-HR" dirty="0"/>
              <a:t>)</a:t>
            </a:r>
          </a:p>
          <a:p>
            <a:r>
              <a:rPr lang="hr-HR" dirty="0"/>
              <a:t> liječnik primjenjuje lokalni anestetik na mjesto </a:t>
            </a:r>
            <a:r>
              <a:rPr lang="hr-HR" dirty="0" err="1"/>
              <a:t>insercije</a:t>
            </a:r>
            <a:r>
              <a:rPr lang="hr-HR" dirty="0"/>
              <a:t> i </a:t>
            </a:r>
            <a:r>
              <a:rPr lang="hr-HR" dirty="0" err="1"/>
              <a:t>upotrebljenu</a:t>
            </a:r>
            <a:r>
              <a:rPr lang="hr-HR" dirty="0"/>
              <a:t> špricu i iglu odlaže u bubrežastu posudu</a:t>
            </a:r>
          </a:p>
        </p:txBody>
      </p:sp>
    </p:spTree>
    <p:extLst>
      <p:ext uri="{BB962C8B-B14F-4D97-AF65-F5344CB8AC3E}">
        <p14:creationId xmlns:p14="http://schemas.microsoft.com/office/powerpoint/2010/main" val="311373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85011"/>
            <a:ext cx="8915400" cy="3080084"/>
          </a:xfrm>
        </p:spPr>
        <p:txBody>
          <a:bodyPr>
            <a:normAutofit/>
          </a:bodyPr>
          <a:lstStyle/>
          <a:p>
            <a:r>
              <a:rPr lang="hr-HR" dirty="0"/>
              <a:t>sestra dodaje liječniku set sa CVK</a:t>
            </a:r>
          </a:p>
          <a:p>
            <a:r>
              <a:rPr lang="hr-HR" dirty="0"/>
              <a:t>liječnik uzima dijelove seta i stavlja ih na sterilnu kompresu (igla, šprica, žica vodilica,  dilatator, CVK, leptirići za fiksaciju</a:t>
            </a:r>
          </a:p>
          <a:p>
            <a:r>
              <a:rPr lang="hr-HR" dirty="0"/>
              <a:t>sestra dodaje liječniku tri sterilne šprice od 10 ml koje se ispune sa sterilnom 0,9% </a:t>
            </a:r>
            <a:r>
              <a:rPr lang="hr-HR" dirty="0" err="1"/>
              <a:t>NaCl</a:t>
            </a:r>
            <a:endParaRPr lang="hr-HR" dirty="0"/>
          </a:p>
          <a:p>
            <a:r>
              <a:rPr lang="hr-HR" dirty="0"/>
              <a:t>nakon što je vena </a:t>
            </a:r>
            <a:r>
              <a:rPr lang="hr-HR" dirty="0" err="1"/>
              <a:t>ispunktirana</a:t>
            </a:r>
            <a:r>
              <a:rPr lang="hr-HR" dirty="0"/>
              <a:t> kroz iglu se uvodi žica vodilica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62" y="3377711"/>
            <a:ext cx="3048000" cy="3096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08" y="3543300"/>
            <a:ext cx="6154524" cy="30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55510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585</Words>
  <Application>Microsoft Office PowerPoint</Application>
  <PresentationFormat>Široki zaslon</PresentationFormat>
  <Paragraphs>55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Pramen</vt:lpstr>
      <vt:lpstr>Škola za medicinske sestre Vinogradska Zdravstvena njega kirurškoga bolesnika opća </vt:lpstr>
      <vt:lpstr>CENTRALNI VENSKI KATETER</vt:lpstr>
      <vt:lpstr>PowerPoint prezentacija</vt:lpstr>
      <vt:lpstr>Centralni venski kateter</vt:lpstr>
      <vt:lpstr>PowerPoint prezentacija</vt:lpstr>
      <vt:lpstr>Vrste CVK-a</vt:lpstr>
      <vt:lpstr>Postupak uvođenja CVK-a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Komplikacije CVK-a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Zdravstvena njega kirurškoga bolesnika opća </dc:title>
  <dc:creator>Bozic</dc:creator>
  <cp:lastModifiedBy>Bozic</cp:lastModifiedBy>
  <cp:revision>1</cp:revision>
  <dcterms:created xsi:type="dcterms:W3CDTF">2020-06-02T11:28:36Z</dcterms:created>
  <dcterms:modified xsi:type="dcterms:W3CDTF">2020-06-02T11:29:27Z</dcterms:modified>
</cp:coreProperties>
</file>