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60" r:id="rId4"/>
    <p:sldId id="261" r:id="rId5"/>
    <p:sldId id="268" r:id="rId6"/>
    <p:sldId id="262" r:id="rId7"/>
    <p:sldId id="267" r:id="rId8"/>
    <p:sldId id="263" r:id="rId9"/>
    <p:sldId id="266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1787F-B1BD-4A54-B39F-3C322446E824}" type="datetimeFigureOut">
              <a:rPr lang="hr-HR" smtClean="0"/>
              <a:t>2.6.2020.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9A00C1-C604-4977-B2A1-623CDA6260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3235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33083AE-7998-4548-8373-5C4D83FBF807}" type="slidenum">
              <a:rPr lang="hr-HR" altLang="sr-Latn-RS"/>
              <a:pPr eaLnBrk="1" hangingPunct="1">
                <a:spcBef>
                  <a:spcPct val="0"/>
                </a:spcBef>
              </a:pPr>
              <a:t>3</a:t>
            </a:fld>
            <a:endParaRPr lang="hr-HR" altLang="sr-Latn-RS"/>
          </a:p>
        </p:txBody>
      </p:sp>
      <p:sp>
        <p:nvSpPr>
          <p:cNvPr id="222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426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4BD087B-11D8-423C-9E86-E7D9DFFA0EFB}" type="slidenum">
              <a:rPr lang="hr-HR" altLang="sr-Latn-RS"/>
              <a:pPr eaLnBrk="1" hangingPunct="1">
                <a:spcBef>
                  <a:spcPct val="0"/>
                </a:spcBef>
              </a:pPr>
              <a:t>4</a:t>
            </a:fld>
            <a:endParaRPr lang="hr-HR" altLang="sr-Latn-RS"/>
          </a:p>
        </p:txBody>
      </p:sp>
      <p:sp>
        <p:nvSpPr>
          <p:cNvPr id="223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311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B1430C0-DE24-4529-A633-76BABFBA0704}" type="slidenum">
              <a:rPr lang="hr-HR" altLang="sr-Latn-RS"/>
              <a:pPr eaLnBrk="1" hangingPunct="1">
                <a:spcBef>
                  <a:spcPct val="0"/>
                </a:spcBef>
              </a:pPr>
              <a:t>6</a:t>
            </a:fld>
            <a:endParaRPr lang="hr-HR" altLang="sr-Latn-RS"/>
          </a:p>
        </p:txBody>
      </p:sp>
      <p:sp>
        <p:nvSpPr>
          <p:cNvPr id="224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765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50B4297-840B-45F9-84D3-B6D0A057B11A}" type="slidenum">
              <a:rPr lang="hr-HR" altLang="sr-Latn-RS"/>
              <a:pPr eaLnBrk="1" hangingPunct="1">
                <a:spcBef>
                  <a:spcPct val="0"/>
                </a:spcBef>
              </a:pPr>
              <a:t>8</a:t>
            </a:fld>
            <a:endParaRPr lang="hr-HR" altLang="sr-Latn-RS"/>
          </a:p>
        </p:txBody>
      </p:sp>
      <p:sp>
        <p:nvSpPr>
          <p:cNvPr id="225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793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536AFC6-9DD1-4240-BE83-E858D3C9C16A}" type="slidenum">
              <a:rPr lang="hr-HR" altLang="sr-Latn-RS"/>
              <a:pPr eaLnBrk="1" hangingPunct="1">
                <a:spcBef>
                  <a:spcPct val="0"/>
                </a:spcBef>
              </a:pPr>
              <a:t>9</a:t>
            </a:fld>
            <a:endParaRPr lang="hr-HR" altLang="sr-Latn-RS"/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588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D01A2-7D69-46E3-AC31-A573265DD2B2}" type="datetimeFigureOut">
              <a:rPr lang="hr-HR" smtClean="0"/>
              <a:t>2.6.2020.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F9B0195-ACB1-4533-824B-7ECFD27AF9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610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D01A2-7D69-46E3-AC31-A573265DD2B2}" type="datetimeFigureOut">
              <a:rPr lang="hr-HR" smtClean="0"/>
              <a:t>2.6.2020.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9B0195-ACB1-4533-824B-7ECFD27AF9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901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D01A2-7D69-46E3-AC31-A573265DD2B2}" type="datetimeFigureOut">
              <a:rPr lang="hr-HR" smtClean="0"/>
              <a:t>2.6.2020.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9B0195-ACB1-4533-824B-7ECFD27AF941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7502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D01A2-7D69-46E3-AC31-A573265DD2B2}" type="datetimeFigureOut">
              <a:rPr lang="hr-HR" smtClean="0"/>
              <a:t>2.6.2020.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9B0195-ACB1-4533-824B-7ECFD27AF9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2786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D01A2-7D69-46E3-AC31-A573265DD2B2}" type="datetimeFigureOut">
              <a:rPr lang="hr-HR" smtClean="0"/>
              <a:t>2.6.2020.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9B0195-ACB1-4533-824B-7ECFD27AF941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814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D01A2-7D69-46E3-AC31-A573265DD2B2}" type="datetimeFigureOut">
              <a:rPr lang="hr-HR" smtClean="0"/>
              <a:t>2.6.2020.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9B0195-ACB1-4533-824B-7ECFD27AF9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0161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D01A2-7D69-46E3-AC31-A573265DD2B2}" type="datetimeFigureOut">
              <a:rPr lang="hr-HR" smtClean="0"/>
              <a:t>2.6.2020.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B0195-ACB1-4533-824B-7ECFD27AF9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7005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D01A2-7D69-46E3-AC31-A573265DD2B2}" type="datetimeFigureOut">
              <a:rPr lang="hr-HR" smtClean="0"/>
              <a:t>2.6.2020.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B0195-ACB1-4533-824B-7ECFD27AF9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336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D01A2-7D69-46E3-AC31-A573265DD2B2}" type="datetimeFigureOut">
              <a:rPr lang="hr-HR" smtClean="0"/>
              <a:t>2.6.2020.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B0195-ACB1-4533-824B-7ECFD27AF9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5108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D01A2-7D69-46E3-AC31-A573265DD2B2}" type="datetimeFigureOut">
              <a:rPr lang="hr-HR" smtClean="0"/>
              <a:t>2.6.2020.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9B0195-ACB1-4533-824B-7ECFD27AF9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266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D01A2-7D69-46E3-AC31-A573265DD2B2}" type="datetimeFigureOut">
              <a:rPr lang="hr-HR" smtClean="0"/>
              <a:t>2.6.2020.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F9B0195-ACB1-4533-824B-7ECFD27AF9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7841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D01A2-7D69-46E3-AC31-A573265DD2B2}" type="datetimeFigureOut">
              <a:rPr lang="hr-HR" smtClean="0"/>
              <a:t>2.6.2020.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F9B0195-ACB1-4533-824B-7ECFD27AF9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442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D01A2-7D69-46E3-AC31-A573265DD2B2}" type="datetimeFigureOut">
              <a:rPr lang="hr-HR" smtClean="0"/>
              <a:t>2.6.2020.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B0195-ACB1-4533-824B-7ECFD27AF9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696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D01A2-7D69-46E3-AC31-A573265DD2B2}" type="datetimeFigureOut">
              <a:rPr lang="hr-HR" smtClean="0"/>
              <a:t>2.6.2020.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B0195-ACB1-4533-824B-7ECFD27AF9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193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D01A2-7D69-46E3-AC31-A573265DD2B2}" type="datetimeFigureOut">
              <a:rPr lang="hr-HR" smtClean="0"/>
              <a:t>2.6.2020.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B0195-ACB1-4533-824B-7ECFD27AF9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113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D01A2-7D69-46E3-AC31-A573265DD2B2}" type="datetimeFigureOut">
              <a:rPr lang="hr-HR" smtClean="0"/>
              <a:t>2.6.2020.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9B0195-ACB1-4533-824B-7ECFD27AF9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6202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D01A2-7D69-46E3-AC31-A573265DD2B2}" type="datetimeFigureOut">
              <a:rPr lang="hr-HR" smtClean="0"/>
              <a:t>2.6.2020.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F9B0195-ACB1-4533-824B-7ECFD27AF9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8091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ctrTitle"/>
          </p:nvPr>
        </p:nvSpPr>
        <p:spPr>
          <a:xfrm>
            <a:off x="705393" y="0"/>
            <a:ext cx="10799219" cy="1972491"/>
          </a:xfrm>
          <a:prstGeom prst="rect">
            <a:avLst/>
          </a:prstGeom>
        </p:spPr>
        <p:txBody>
          <a:bodyPr vert="horz" lIns="45720" rIns="45720" bIns="45720" anchor="b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hr-HR" sz="3100" b="0" dirty="0">
                <a:effectLst/>
              </a:rPr>
              <a:t>Škola za medicinske sestre Vinogradska</a:t>
            </a:r>
            <a:r>
              <a:rPr lang="hr-HR" sz="3100" b="0" dirty="0">
                <a:solidFill>
                  <a:schemeClr val="tx1"/>
                </a:solidFill>
                <a:effectLst/>
              </a:rPr>
              <a:t/>
            </a:r>
            <a:br>
              <a:rPr lang="hr-HR" sz="3100" b="0" dirty="0">
                <a:solidFill>
                  <a:schemeClr val="tx1"/>
                </a:solidFill>
                <a:effectLst/>
              </a:rPr>
            </a:br>
            <a:r>
              <a:rPr lang="hr-HR" sz="3100" b="0" dirty="0" smtClean="0">
                <a:solidFill>
                  <a:schemeClr val="tx1"/>
                </a:solidFill>
                <a:effectLst/>
              </a:rPr>
              <a:t>Zdravstvena njega kirurškoga bolesnika opća</a:t>
            </a:r>
            <a:r>
              <a:rPr lang="hr-HR" sz="3600" b="0" dirty="0">
                <a:effectLst/>
              </a:rPr>
              <a:t/>
            </a:r>
            <a:br>
              <a:rPr lang="hr-HR" sz="3600" b="0" dirty="0">
                <a:effectLst/>
              </a:rPr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04109" y="3061855"/>
            <a:ext cx="9800503" cy="2841807"/>
          </a:xfrm>
        </p:spPr>
        <p:txBody>
          <a:bodyPr>
            <a:normAutofit fontScale="55000" lnSpcReduction="20000"/>
          </a:bodyPr>
          <a:lstStyle/>
          <a:p>
            <a:r>
              <a:rPr lang="hr-HR" sz="8700" dirty="0" smtClean="0"/>
              <a:t>Neposredna </a:t>
            </a:r>
            <a:r>
              <a:rPr lang="hr-HR" sz="8700" dirty="0" err="1" smtClean="0"/>
              <a:t>prijeoperacijska</a:t>
            </a:r>
            <a:r>
              <a:rPr lang="hr-HR" sz="8700" dirty="0" smtClean="0"/>
              <a:t> priprema bolesnika</a:t>
            </a:r>
          </a:p>
          <a:p>
            <a:r>
              <a:rPr lang="hr-HR" sz="4800" dirty="0"/>
              <a:t> </a:t>
            </a:r>
            <a:endParaRPr lang="hr-HR" sz="4800" dirty="0" smtClean="0"/>
          </a:p>
          <a:p>
            <a:endParaRPr lang="hr-HR" sz="4800" dirty="0"/>
          </a:p>
          <a:p>
            <a:r>
              <a:rPr lang="hr-HR" sz="4800" dirty="0" smtClean="0"/>
              <a:t>                                                     Josip Božić </a:t>
            </a:r>
            <a:r>
              <a:rPr lang="hr-HR" sz="4800" dirty="0" err="1" smtClean="0"/>
              <a:t>mag.med.tech</a:t>
            </a:r>
            <a:r>
              <a:rPr lang="hr-HR" sz="4800" dirty="0" smtClean="0"/>
              <a:t>.</a:t>
            </a:r>
            <a:endParaRPr lang="hr-HR" sz="4800" dirty="0"/>
          </a:p>
        </p:txBody>
      </p:sp>
    </p:spTree>
    <p:extLst>
      <p:ext uri="{BB962C8B-B14F-4D97-AF65-F5344CB8AC3E}">
        <p14:creationId xmlns:p14="http://schemas.microsoft.com/office/powerpoint/2010/main" val="1480049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8873" y="235527"/>
            <a:ext cx="11249891" cy="63453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4000" dirty="0" smtClean="0"/>
              <a:t>Ishodi:</a:t>
            </a:r>
          </a:p>
          <a:p>
            <a:pPr marL="0" indent="0">
              <a:buNone/>
            </a:pPr>
            <a:r>
              <a:rPr lang="hr-HR" sz="2000" dirty="0" smtClean="0"/>
              <a:t>1</a:t>
            </a:r>
            <a:r>
              <a:rPr lang="hr-HR" sz="2000" b="1" dirty="0" smtClean="0"/>
              <a:t>.Opisati, objasniti i primijeniti </a:t>
            </a:r>
            <a:r>
              <a:rPr lang="hr-HR" sz="2000" dirty="0" smtClean="0"/>
              <a:t>sestrinske intervencije u zbrinjavanju </a:t>
            </a:r>
            <a:r>
              <a:rPr lang="hr-HR" sz="2000" dirty="0" err="1" smtClean="0"/>
              <a:t>bolenika</a:t>
            </a:r>
            <a:r>
              <a:rPr lang="hr-HR" sz="2000" dirty="0" smtClean="0"/>
              <a:t> dan prije operacije</a:t>
            </a:r>
          </a:p>
          <a:p>
            <a:pPr marL="0" indent="0">
              <a:buNone/>
            </a:pPr>
            <a:r>
              <a:rPr lang="hr-HR" sz="2000" dirty="0" smtClean="0"/>
              <a:t>2. </a:t>
            </a:r>
            <a:r>
              <a:rPr lang="hr-HR" sz="2000" b="1" dirty="0"/>
              <a:t>Opisati, objasniti i primijeniti </a:t>
            </a:r>
            <a:r>
              <a:rPr lang="hr-HR" sz="2000" dirty="0" smtClean="0"/>
              <a:t>sestrinske intervencije u zbrinjavanju bolesnika na dan operacije.</a:t>
            </a:r>
          </a:p>
          <a:p>
            <a:pPr marL="0" indent="0">
              <a:buNone/>
            </a:pPr>
            <a:r>
              <a:rPr lang="hr-HR" sz="2000" dirty="0" smtClean="0"/>
              <a:t>3. </a:t>
            </a:r>
            <a:r>
              <a:rPr lang="hr-HR" sz="2000" b="1" dirty="0"/>
              <a:t>Opisati, objasniti i </a:t>
            </a:r>
            <a:r>
              <a:rPr lang="hr-HR" sz="2000" b="1" dirty="0" smtClean="0"/>
              <a:t>provesti </a:t>
            </a:r>
            <a:r>
              <a:rPr lang="hr-HR" sz="2000" dirty="0" smtClean="0"/>
              <a:t>pripremu operacijskoga polja/područja(brijanje).</a:t>
            </a:r>
          </a:p>
        </p:txBody>
      </p:sp>
    </p:spTree>
    <p:extLst>
      <p:ext uri="{BB962C8B-B14F-4D97-AF65-F5344CB8AC3E}">
        <p14:creationId xmlns:p14="http://schemas.microsoft.com/office/powerpoint/2010/main" val="2950502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r-HR" sz="3200" b="1" dirty="0">
                <a:latin typeface="Times New Roman" pitchFamily="18" charset="0"/>
              </a:rPr>
              <a:t>Priprema bolesnika dan prije operacije – zadaci </a:t>
            </a:r>
            <a:r>
              <a:rPr lang="hr-HR" sz="3200" b="1" dirty="0" err="1">
                <a:latin typeface="Times New Roman" pitchFamily="18" charset="0"/>
              </a:rPr>
              <a:t>ms</a:t>
            </a:r>
            <a:r>
              <a:rPr lang="hr-HR" sz="3200" b="1" dirty="0">
                <a:latin typeface="Times New Roman" pitchFamily="18" charset="0"/>
              </a:rPr>
              <a:t>/</a:t>
            </a:r>
            <a:r>
              <a:rPr lang="hr-HR" sz="3200" b="1" dirty="0" err="1">
                <a:latin typeface="Times New Roman" pitchFamily="18" charset="0"/>
              </a:rPr>
              <a:t>mt</a:t>
            </a:r>
            <a:endParaRPr lang="hr-HR" sz="3200" b="1" dirty="0">
              <a:latin typeface="Times New Roman" pitchFamily="18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91069" y="1143000"/>
            <a:ext cx="11313543" cy="4768222"/>
          </a:xfrm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400" b="1" dirty="0">
                <a:latin typeface="Times New Roman" panose="02020603050405020304" pitchFamily="18" charset="0"/>
              </a:rPr>
              <a:t>kompletiranje dokumentacije za </a:t>
            </a:r>
            <a:r>
              <a:rPr lang="hr-HR" altLang="sr-Latn-RS" sz="2400" b="1" dirty="0" err="1">
                <a:latin typeface="Times New Roman" panose="02020603050405020304" pitchFamily="18" charset="0"/>
              </a:rPr>
              <a:t>op</a:t>
            </a:r>
            <a:r>
              <a:rPr lang="hr-HR" altLang="sr-Latn-RS" sz="2400" b="1" dirty="0">
                <a:latin typeface="Times New Roman" panose="02020603050405020304" pitchFamily="18" charset="0"/>
              </a:rPr>
              <a:t>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400" b="1" dirty="0">
                <a:latin typeface="Times New Roman" panose="02020603050405020304" pitchFamily="18" charset="0"/>
              </a:rPr>
              <a:t>pregled anesteziologa – ispunjavanje liste za </a:t>
            </a:r>
            <a:r>
              <a:rPr lang="hr-HR" altLang="sr-Latn-RS" sz="2400" b="1" dirty="0" err="1">
                <a:latin typeface="Times New Roman" panose="02020603050405020304" pitchFamily="18" charset="0"/>
              </a:rPr>
              <a:t>premedikaciju</a:t>
            </a:r>
            <a:r>
              <a:rPr lang="hr-HR" altLang="sr-Latn-RS" sz="2400" b="1" dirty="0">
                <a:latin typeface="Times New Roman" panose="02020603050405020304" pitchFamily="18" charset="0"/>
              </a:rPr>
              <a:t> – </a:t>
            </a:r>
            <a:r>
              <a:rPr lang="hr-HR" altLang="sr-Latn-RS" sz="2400" b="1" dirty="0" err="1">
                <a:latin typeface="Times New Roman" panose="02020603050405020304" pitchFamily="18" charset="0"/>
              </a:rPr>
              <a:t>pp</a:t>
            </a:r>
            <a:r>
              <a:rPr lang="hr-HR" altLang="sr-Latn-RS" sz="2400" b="1" dirty="0">
                <a:latin typeface="Times New Roman" panose="02020603050405020304" pitchFamily="18" charset="0"/>
              </a:rPr>
              <a:t> posebni nalozi med. sestri/</a:t>
            </a:r>
            <a:r>
              <a:rPr lang="hr-HR" altLang="sr-Latn-RS" sz="2400" b="1" dirty="0" err="1">
                <a:latin typeface="Times New Roman" panose="02020603050405020304" pitchFamily="18" charset="0"/>
              </a:rPr>
              <a:t>teh</a:t>
            </a:r>
            <a:r>
              <a:rPr lang="hr-HR" altLang="sr-Latn-RS" sz="2400" b="1" dirty="0">
                <a:latin typeface="Times New Roman" panose="02020603050405020304" pitchFamily="18" charset="0"/>
              </a:rPr>
              <a:t>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400" b="1" dirty="0">
                <a:latin typeface="Times New Roman" panose="02020603050405020304" pitchFamily="18" charset="0"/>
              </a:rPr>
              <a:t>kontrola vitalnih funkcija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400" b="1" dirty="0">
                <a:latin typeface="Times New Roman" panose="02020603050405020304" pitchFamily="18" charset="0"/>
              </a:rPr>
              <a:t>psihološka podrška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400" b="1" dirty="0">
                <a:latin typeface="Times New Roman" panose="02020603050405020304" pitchFamily="18" charset="0"/>
              </a:rPr>
              <a:t>vađenje krvi za </a:t>
            </a:r>
            <a:r>
              <a:rPr lang="hr-HR" altLang="sr-Latn-RS" sz="2400" b="1" dirty="0" err="1">
                <a:latin typeface="Times New Roman" panose="02020603050405020304" pitchFamily="18" charset="0"/>
              </a:rPr>
              <a:t>interreakciju</a:t>
            </a:r>
            <a:endParaRPr lang="hr-HR" altLang="sr-Latn-RS" sz="2400" b="1" dirty="0"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400" b="1" dirty="0">
                <a:latin typeface="Times New Roman" panose="02020603050405020304" pitchFamily="18" charset="0"/>
              </a:rPr>
              <a:t>priprema probavnog trakta – abdomen - trauma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400" b="1" dirty="0">
                <a:latin typeface="Times New Roman" panose="02020603050405020304" pitchFamily="18" charset="0"/>
              </a:rPr>
              <a:t>osobna higijena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400" b="1" dirty="0">
                <a:latin typeface="Times New Roman" panose="02020603050405020304" pitchFamily="18" charset="0"/>
              </a:rPr>
              <a:t>specifični postupci kod nekih </a:t>
            </a:r>
            <a:r>
              <a:rPr lang="hr-HR" altLang="sr-Latn-RS" sz="2400" b="1" dirty="0" err="1">
                <a:latin typeface="Times New Roman" panose="02020603050405020304" pitchFamily="18" charset="0"/>
              </a:rPr>
              <a:t>op</a:t>
            </a:r>
            <a:r>
              <a:rPr lang="hr-HR" altLang="sr-Latn-RS" sz="2400" b="1" dirty="0">
                <a:latin typeface="Times New Roman" panose="02020603050405020304" pitchFamily="18" charset="0"/>
              </a:rPr>
              <a:t>. zahvata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400" b="1" dirty="0">
                <a:latin typeface="Times New Roman" panose="02020603050405020304" pitchFamily="18" charset="0"/>
              </a:rPr>
              <a:t>ponavljanje nekih </a:t>
            </a:r>
            <a:r>
              <a:rPr lang="hr-HR" altLang="sr-Latn-RS" sz="2400" b="1" dirty="0" err="1">
                <a:latin typeface="Times New Roman" panose="02020603050405020304" pitchFamily="18" charset="0"/>
              </a:rPr>
              <a:t>lab</a:t>
            </a:r>
            <a:r>
              <a:rPr lang="hr-HR" altLang="sr-Latn-RS" sz="2400" b="1" dirty="0">
                <a:latin typeface="Times New Roman" panose="02020603050405020304" pitchFamily="18" charset="0"/>
              </a:rPr>
              <a:t>. nalaza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400" b="1" dirty="0">
                <a:latin typeface="Times New Roman" panose="02020603050405020304" pitchFamily="18" charset="0"/>
              </a:rPr>
              <a:t>savjeti bolesniku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400" b="1" dirty="0">
                <a:latin typeface="Times New Roman" panose="02020603050405020304" pitchFamily="18" charset="0"/>
              </a:rPr>
              <a:t>zaštita bolesnika od tromboze – prema odredbi liječnika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hr-HR" altLang="sr-Latn-RS" sz="2400" b="1" dirty="0">
                <a:latin typeface="Times New Roman" panose="02020603050405020304" pitchFamily="18" charset="0"/>
              </a:rPr>
              <a:t>         ( </a:t>
            </a:r>
            <a:r>
              <a:rPr lang="hr-HR" altLang="sr-Latn-RS" sz="2400" b="1" dirty="0" err="1">
                <a:latin typeface="Times New Roman" panose="02020603050405020304" pitchFamily="18" charset="0"/>
              </a:rPr>
              <a:t>s.c</a:t>
            </a:r>
            <a:r>
              <a:rPr lang="hr-HR" altLang="sr-Latn-RS" sz="2400" b="1" dirty="0">
                <a:latin typeface="Times New Roman" panose="02020603050405020304" pitchFamily="18" charset="0"/>
              </a:rPr>
              <a:t>. – </a:t>
            </a:r>
            <a:r>
              <a:rPr lang="hr-HR" altLang="sr-Latn-RS" sz="2400" b="1" dirty="0" err="1">
                <a:latin typeface="Times New Roman" panose="02020603050405020304" pitchFamily="18" charset="0"/>
              </a:rPr>
              <a:t>niskomolekularni</a:t>
            </a:r>
            <a:r>
              <a:rPr lang="hr-HR" altLang="sr-Latn-RS" sz="2400" b="1" dirty="0">
                <a:latin typeface="Times New Roman" panose="02020603050405020304" pitchFamily="18" charset="0"/>
              </a:rPr>
              <a:t> </a:t>
            </a:r>
            <a:r>
              <a:rPr lang="hr-HR" altLang="sr-Latn-RS" sz="2400" b="1" dirty="0" err="1">
                <a:latin typeface="Times New Roman" panose="02020603050405020304" pitchFamily="18" charset="0"/>
              </a:rPr>
              <a:t>heparin</a:t>
            </a:r>
            <a:r>
              <a:rPr lang="hr-HR" altLang="sr-Latn-RS" sz="2400" b="1" dirty="0">
                <a:latin typeface="Times New Roman" panose="02020603050405020304" pitchFamily="18" charset="0"/>
              </a:rPr>
              <a:t> – npr. </a:t>
            </a:r>
            <a:r>
              <a:rPr lang="hr-HR" altLang="sr-Latn-RS" sz="2400" b="1" dirty="0" err="1">
                <a:latin typeface="Times New Roman" panose="02020603050405020304" pitchFamily="18" charset="0"/>
              </a:rPr>
              <a:t>Clivarin</a:t>
            </a:r>
            <a:r>
              <a:rPr lang="hr-HR" altLang="sr-Latn-RS" sz="2400" b="1" dirty="0">
                <a:latin typeface="Times New Roman" panose="02020603050405020304" pitchFamily="18" charset="0"/>
              </a:rPr>
              <a:t> a 1750 j. )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hr-HR" altLang="sr-Latn-RS" sz="2400" b="1" dirty="0">
                <a:latin typeface="Times New Roman" panose="02020603050405020304" pitchFamily="18" charset="0"/>
              </a:rPr>
              <a:t>12.    osiguranje dobrog sna ( liječnik - barbiturati 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hr-HR" altLang="sr-Latn-RS" sz="2400" b="1" dirty="0">
              <a:solidFill>
                <a:srgbClr val="00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451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b="1">
                <a:latin typeface="Times New Roman" pitchFamily="18" charset="0"/>
              </a:rPr>
              <a:t>pitanja 4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hr-HR" altLang="sr-Latn-RS" sz="2400" b="1">
                <a:latin typeface="Times New Roman" panose="02020603050405020304" pitchFamily="18" charset="0"/>
              </a:rPr>
              <a:t>Što se želi postići dobrom preoperativnom  pripremom ?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 sz="2400" b="1">
                <a:latin typeface="Times New Roman" panose="02020603050405020304" pitchFamily="18" charset="0"/>
              </a:rPr>
              <a:t>Kako djelimo preoperativnu pripremu ?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 sz="2400" b="1">
                <a:latin typeface="Times New Roman" panose="02020603050405020304" pitchFamily="18" charset="0"/>
              </a:rPr>
              <a:t>Što se postiže psihičkom pripremom i kako je ostvariti ?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 sz="2400" b="1">
                <a:latin typeface="Times New Roman" panose="02020603050405020304" pitchFamily="18" charset="0"/>
              </a:rPr>
              <a:t>Što spada u fizičku preoperativnu pripremu ?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 sz="2400" b="1">
                <a:latin typeface="Times New Roman" panose="02020603050405020304" pitchFamily="18" charset="0"/>
              </a:rPr>
              <a:t>Koje su rutinske preoperativne pretrage?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 sz="2400" b="1">
                <a:latin typeface="Times New Roman" panose="02020603050405020304" pitchFamily="18" charset="0"/>
              </a:rPr>
              <a:t>O ćemu ovisi duljina preoperativne pripreme ?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 sz="2400" b="1">
                <a:latin typeface="Times New Roman" panose="02020603050405020304" pitchFamily="18" charset="0"/>
              </a:rPr>
              <a:t>Što je sve potrebno učiniti dan prije op. zahvata ?</a:t>
            </a:r>
          </a:p>
        </p:txBody>
      </p:sp>
    </p:spTree>
    <p:extLst>
      <p:ext uri="{BB962C8B-B14F-4D97-AF65-F5344CB8AC3E}">
        <p14:creationId xmlns:p14="http://schemas.microsoft.com/office/powerpoint/2010/main" val="3096961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6386" name="Picture 2" descr="Medicinska sestra traži posao | Srbij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24" y="0"/>
            <a:ext cx="4813201" cy="6647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8" name="Picture 4" descr="Poklic: Medicinska sestra | Slovene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845" y="2756849"/>
            <a:ext cx="5650173" cy="3890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559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r-HR" sz="3200" b="1" dirty="0">
                <a:latin typeface="Times New Roman" pitchFamily="18" charset="0"/>
              </a:rPr>
              <a:t>Priprema bolesnika na dan operativnog zahvata – zadaci </a:t>
            </a:r>
            <a:r>
              <a:rPr lang="hr-HR" sz="3200" b="1" dirty="0" err="1">
                <a:latin typeface="Times New Roman" pitchFamily="18" charset="0"/>
              </a:rPr>
              <a:t>ms</a:t>
            </a:r>
            <a:r>
              <a:rPr lang="hr-HR" sz="3200" b="1" dirty="0">
                <a:latin typeface="Times New Roman" pitchFamily="18" charset="0"/>
              </a:rPr>
              <a:t>/</a:t>
            </a:r>
            <a:r>
              <a:rPr lang="hr-HR" sz="3200" b="1" dirty="0" err="1">
                <a:latin typeface="Times New Roman" pitchFamily="18" charset="0"/>
              </a:rPr>
              <a:t>mt</a:t>
            </a:r>
            <a:r>
              <a:rPr lang="hr-HR" sz="4000" dirty="0"/>
              <a:t>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899118" y="1143000"/>
            <a:ext cx="10515600" cy="548981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FontTx/>
              <a:buAutoNum type="arabicPeriod"/>
            </a:pPr>
            <a:r>
              <a:rPr lang="hr-HR" altLang="sr-Latn-RS" sz="2000" dirty="0" smtClean="0">
                <a:latin typeface="Times New Roman" panose="02020603050405020304" pitchFamily="18" charset="0"/>
              </a:rPr>
              <a:t>       Osobna </a:t>
            </a:r>
            <a:r>
              <a:rPr lang="hr-HR" altLang="sr-Latn-RS" sz="2000" dirty="0">
                <a:latin typeface="Times New Roman" panose="02020603050405020304" pitchFamily="18" charset="0"/>
              </a:rPr>
              <a:t>higijena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000" dirty="0">
                <a:latin typeface="Times New Roman" panose="02020603050405020304" pitchFamily="18" charset="0"/>
              </a:rPr>
              <a:t>Vitalni znaci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000" dirty="0" smtClean="0">
                <a:latin typeface="Times New Roman" panose="02020603050405020304" pitchFamily="18" charset="0"/>
              </a:rPr>
              <a:t>Natašte – djeca, duševni bolesnici, mentalno zaostali, dijabetičari ??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000" dirty="0" smtClean="0">
                <a:latin typeface="Times New Roman" panose="02020603050405020304" pitchFamily="18" charset="0"/>
              </a:rPr>
              <a:t>Kontrola </a:t>
            </a:r>
            <a:r>
              <a:rPr lang="hr-HR" altLang="sr-Latn-RS" sz="2000" dirty="0">
                <a:latin typeface="Times New Roman" panose="02020603050405020304" pitchFamily="18" charset="0"/>
              </a:rPr>
              <a:t>dokumentacije – liste za </a:t>
            </a:r>
            <a:r>
              <a:rPr lang="hr-HR" altLang="sr-Latn-RS" sz="2000" dirty="0" err="1">
                <a:latin typeface="Times New Roman" panose="02020603050405020304" pitchFamily="18" charset="0"/>
              </a:rPr>
              <a:t>premedikaciju</a:t>
            </a:r>
            <a:r>
              <a:rPr lang="hr-HR" altLang="sr-Latn-RS" sz="2000" dirty="0">
                <a:latin typeface="Times New Roman" panose="02020603050405020304" pitchFamily="18" charset="0"/>
              </a:rPr>
              <a:t>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000" dirty="0">
                <a:latin typeface="Times New Roman" panose="02020603050405020304" pitchFamily="18" charset="0"/>
              </a:rPr>
              <a:t>Ponavljanje nekih </a:t>
            </a:r>
            <a:r>
              <a:rPr lang="hr-HR" altLang="sr-Latn-RS" sz="2000" dirty="0" err="1">
                <a:latin typeface="Times New Roman" panose="02020603050405020304" pitchFamily="18" charset="0"/>
              </a:rPr>
              <a:t>lab</a:t>
            </a:r>
            <a:r>
              <a:rPr lang="hr-HR" altLang="sr-Latn-RS" sz="2000" dirty="0">
                <a:latin typeface="Times New Roman" panose="02020603050405020304" pitchFamily="18" charset="0"/>
              </a:rPr>
              <a:t>. nalaza prema odredbi liječnika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000" dirty="0">
                <a:latin typeface="Times New Roman" panose="02020603050405020304" pitchFamily="18" charset="0"/>
              </a:rPr>
              <a:t>PP skidanje nakita, umjet. zubala, leće, kozmetičke preparate , ukosnice i sl.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000" dirty="0">
                <a:latin typeface="Times New Roman" panose="02020603050405020304" pitchFamily="18" charset="0"/>
              </a:rPr>
              <a:t>Priprema operativnog polja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000" dirty="0">
                <a:latin typeface="Times New Roman" panose="02020603050405020304" pitchFamily="18" charset="0"/>
              </a:rPr>
              <a:t>Operacijska odjeća – kapa/marama (kosa ?)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000" dirty="0">
                <a:latin typeface="Times New Roman" panose="02020603050405020304" pitchFamily="18" charset="0"/>
              </a:rPr>
              <a:t>Mokrenje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000" dirty="0">
                <a:latin typeface="Times New Roman" panose="02020603050405020304" pitchFamily="18" charset="0"/>
              </a:rPr>
              <a:t>Dodatna zaštita od tromboze/</a:t>
            </a:r>
            <a:r>
              <a:rPr lang="hr-HR" altLang="sr-Latn-RS" sz="2000" dirty="0" err="1">
                <a:latin typeface="Times New Roman" panose="02020603050405020304" pitchFamily="18" charset="0"/>
              </a:rPr>
              <a:t>tromboembolije</a:t>
            </a:r>
            <a:r>
              <a:rPr lang="hr-HR" altLang="sr-Latn-RS" sz="2000" dirty="0">
                <a:latin typeface="Times New Roman" panose="02020603050405020304" pitchFamily="18" charset="0"/>
              </a:rPr>
              <a:t> – elastični povoji na noge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000" dirty="0">
                <a:latin typeface="Times New Roman" panose="02020603050405020304" pitchFamily="18" charset="0"/>
              </a:rPr>
              <a:t>Eventualno – zaštita od infekcije – antibioticima širokog spektra djelovanja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000" dirty="0">
                <a:latin typeface="Times New Roman" panose="02020603050405020304" pitchFamily="18" charset="0"/>
              </a:rPr>
              <a:t>     ( operacije crijeva ? 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000" dirty="0" err="1">
                <a:latin typeface="Times New Roman" panose="02020603050405020304" pitchFamily="18" charset="0"/>
              </a:rPr>
              <a:t>Premedikacija</a:t>
            </a:r>
            <a:r>
              <a:rPr lang="hr-HR" altLang="sr-Latn-RS" sz="2000" dirty="0">
                <a:latin typeface="Times New Roman" panose="02020603050405020304" pitchFamily="18" charset="0"/>
              </a:rPr>
              <a:t> – prema odredbi liječnika – 30-45 min. prije operacije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000" dirty="0">
                <a:latin typeface="Times New Roman" panose="02020603050405020304" pitchFamily="18" charset="0"/>
              </a:rPr>
              <a:t>Mirovanje bolesnika u krevetu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000" dirty="0">
                <a:latin typeface="Times New Roman" panose="02020603050405020304" pitchFamily="18" charset="0"/>
              </a:rPr>
              <a:t>Prijevoz bolesnika u operacijsku </a:t>
            </a:r>
            <a:r>
              <a:rPr lang="hr-HR" altLang="sr-Latn-RS" sz="2000" dirty="0" smtClean="0">
                <a:latin typeface="Times New Roman" panose="02020603050405020304" pitchFamily="18" charset="0"/>
              </a:rPr>
              <a:t>salu - </a:t>
            </a:r>
            <a:r>
              <a:rPr lang="hr-HR" altLang="sr-Latn-RS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PRIMOPREDAJA</a:t>
            </a:r>
            <a:endParaRPr lang="hr-HR" altLang="sr-Latn-RS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hr-HR" altLang="sr-Latn-RS" sz="2000" dirty="0">
                <a:solidFill>
                  <a:srgbClr val="FF0000"/>
                </a:solidFill>
              </a:rPr>
              <a:t> </a:t>
            </a:r>
          </a:p>
          <a:p>
            <a:pPr marL="609600" indent="-609600">
              <a:lnSpc>
                <a:spcPct val="80000"/>
              </a:lnSpc>
            </a:pPr>
            <a:endParaRPr lang="hr-HR" altLang="sr-Latn-RS" sz="1400" dirty="0"/>
          </a:p>
        </p:txBody>
      </p:sp>
    </p:spTree>
    <p:extLst>
      <p:ext uri="{BB962C8B-B14F-4D97-AF65-F5344CB8AC3E}">
        <p14:creationId xmlns:p14="http://schemas.microsoft.com/office/powerpoint/2010/main" val="3925596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 descr="medicinska sestra valjevo -- Mali Oglasi # Goglasi.co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227" y="277739"/>
            <a:ext cx="8156382" cy="610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896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200" b="1">
                <a:latin typeface="Times New Roman" pitchFamily="18" charset="0"/>
              </a:rPr>
              <a:t>Pitanja 5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1600" b="1">
                <a:latin typeface="Times New Roman" panose="02020603050405020304" pitchFamily="18" charset="0"/>
              </a:rPr>
              <a:t>Koji su poslovi medicinske sestre u pripremi bolesnika za operaciju na dan operativnog zahvata 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1600" b="1">
                <a:latin typeface="Times New Roman" panose="02020603050405020304" pitchFamily="18" charset="0"/>
              </a:rPr>
              <a:t>Kako ćemo pripremiti probavni trakt za operaciju ( opći zadaci ) 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1600" b="1">
                <a:latin typeface="Times New Roman" panose="02020603050405020304" pitchFamily="18" charset="0"/>
              </a:rPr>
              <a:t>Što znaš o zaštiti bolesnika od tromboembolije prije i nakon operacije 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1600" b="1">
                <a:latin typeface="Times New Roman" panose="02020603050405020304" pitchFamily="18" charset="0"/>
              </a:rPr>
              <a:t>Što je to premedikacija, kada započinje, koja joj je namjena?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1600" b="1">
                <a:latin typeface="Times New Roman" panose="02020603050405020304" pitchFamily="18" charset="0"/>
              </a:rPr>
              <a:t>Priprema operacijskog polja – kada i kako 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1600" b="1">
                <a:latin typeface="Times New Roman" panose="02020603050405020304" pitchFamily="18" charset="0"/>
              </a:rPr>
              <a:t>Zadaci sestre u ranoj postoperativnoj njezi ? O ćemu ovisi smještaj bolesnika u “recovery room” 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1600" b="1">
                <a:latin typeface="Times New Roman" panose="02020603050405020304" pitchFamily="18" charset="0"/>
              </a:rPr>
              <a:t>Što je osnovni i zajednički cilj u ranoj postoperativnoj njezi i kako ga ostvarujemo ? ( Nabroji poslove ms u ranoj postoperativnoj njezi )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1600" b="1">
                <a:latin typeface="Times New Roman" panose="02020603050405020304" pitchFamily="18" charset="0"/>
              </a:rPr>
              <a:t>O čemu ovisi postoperativna prehrana  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1600" b="1">
                <a:latin typeface="Times New Roman" panose="02020603050405020304" pitchFamily="18" charset="0"/>
              </a:rPr>
              <a:t>Što spada u tekuću dijetu i kada je indicirana 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1600" b="1">
                <a:latin typeface="Times New Roman" panose="02020603050405020304" pitchFamily="18" charset="0"/>
              </a:rPr>
              <a:t>Kakva je to “sonda dijeta”, kako je možemo primjenjivati i kada je indicirana 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1600" b="1">
                <a:latin typeface="Times New Roman" panose="02020603050405020304" pitchFamily="18" charset="0"/>
              </a:rPr>
              <a:t>Kakva je prehrana uobičajena nakon operacije probavnih putova 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1600" b="1">
                <a:latin typeface="Times New Roman" panose="02020603050405020304" pitchFamily="18" charset="0"/>
              </a:rPr>
              <a:t>Kada će bolesnik već nekoliko sati iza  op. zahvata ( navečer )  dobiti malo čaja ?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1600" b="1">
                <a:latin typeface="Times New Roman" panose="02020603050405020304" pitchFamily="18" charset="0"/>
              </a:rPr>
              <a:t>Što je drenaža rane i kako dijelimo drenažu ?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1600" b="1">
                <a:latin typeface="Times New Roman" panose="02020603050405020304" pitchFamily="18" charset="0"/>
              </a:rPr>
              <a:t>Što se koristi u svrhu drenaže i koji su zadaci sestre kod  bolesnika s drenažom 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hr-HR" altLang="sr-Latn-RS" sz="1600" b="1"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hr-HR" altLang="sr-Latn-RS" sz="14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hr-HR" altLang="sr-Latn-RS" sz="1400"/>
          </a:p>
        </p:txBody>
      </p:sp>
    </p:spTree>
    <p:extLst>
      <p:ext uri="{BB962C8B-B14F-4D97-AF65-F5344CB8AC3E}">
        <p14:creationId xmlns:p14="http://schemas.microsoft.com/office/powerpoint/2010/main" val="2409033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200" b="1" dirty="0">
                <a:latin typeface="Times New Roman" pitchFamily="18" charset="0"/>
              </a:rPr>
              <a:t>Priprema operacijskog polja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hr-HR" altLang="sr-Latn-RS" sz="2400" b="1" dirty="0">
                <a:latin typeface="Times New Roman" panose="02020603050405020304" pitchFamily="18" charset="0"/>
              </a:rPr>
              <a:t>Na dan operacije 1-2 sata prije </a:t>
            </a:r>
            <a:r>
              <a:rPr lang="hr-HR" altLang="sr-Latn-RS" sz="2400" b="1" dirty="0" err="1">
                <a:latin typeface="Times New Roman" panose="02020603050405020304" pitchFamily="18" charset="0"/>
              </a:rPr>
              <a:t>op</a:t>
            </a:r>
            <a:r>
              <a:rPr lang="hr-HR" altLang="sr-Latn-RS" sz="2400" b="1" dirty="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hr-HR" altLang="sr-Latn-RS" sz="2400" b="1" dirty="0">
                <a:latin typeface="Times New Roman" panose="02020603050405020304" pitchFamily="18" charset="0"/>
              </a:rPr>
              <a:t>         </a:t>
            </a:r>
          </a:p>
          <a:p>
            <a:pPr eaLnBrk="1" hangingPunct="1">
              <a:buFontTx/>
              <a:buNone/>
            </a:pPr>
            <a:r>
              <a:rPr lang="hr-HR" altLang="sr-Latn-RS" sz="24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Cilj</a:t>
            </a:r>
            <a:r>
              <a:rPr lang="hr-HR" altLang="sr-Latn-RS" sz="2400" b="1" dirty="0">
                <a:latin typeface="Times New Roman" panose="02020603050405020304" pitchFamily="18" charset="0"/>
              </a:rPr>
              <a:t> – očistiti, dezinficirati i obrijati </a:t>
            </a:r>
            <a:r>
              <a:rPr lang="hr-HR" altLang="sr-Latn-RS" sz="2400" b="1" dirty="0" err="1">
                <a:latin typeface="Times New Roman" panose="02020603050405020304" pitchFamily="18" charset="0"/>
              </a:rPr>
              <a:t>op</a:t>
            </a:r>
            <a:r>
              <a:rPr lang="hr-HR" altLang="sr-Latn-RS" sz="2400" b="1" dirty="0">
                <a:latin typeface="Times New Roman" panose="02020603050405020304" pitchFamily="18" charset="0"/>
              </a:rPr>
              <a:t>. područje –  20 cm od</a:t>
            </a:r>
          </a:p>
          <a:p>
            <a:pPr eaLnBrk="1" hangingPunct="1">
              <a:buFontTx/>
              <a:buNone/>
            </a:pPr>
            <a:r>
              <a:rPr lang="hr-HR" altLang="sr-Latn-RS" sz="2400" b="1" dirty="0">
                <a:latin typeface="Times New Roman" panose="02020603050405020304" pitchFamily="18" charset="0"/>
              </a:rPr>
              <a:t>           predviđenog operativnog reza</a:t>
            </a:r>
          </a:p>
          <a:p>
            <a:pPr eaLnBrk="1" hangingPunct="1">
              <a:buFontTx/>
              <a:buNone/>
            </a:pPr>
            <a:r>
              <a:rPr lang="hr-HR" altLang="sr-Latn-RS" sz="2400" b="1" dirty="0">
                <a:latin typeface="Times New Roman" panose="02020603050405020304" pitchFamily="18" charset="0"/>
              </a:rPr>
              <a:t>           ( smanjujemo mogućnost infekcije </a:t>
            </a:r>
            <a:r>
              <a:rPr lang="hr-HR" altLang="sr-Latn-RS" sz="2400" b="1" dirty="0" err="1">
                <a:latin typeface="Times New Roman" panose="02020603050405020304" pitchFamily="18" charset="0"/>
              </a:rPr>
              <a:t>op</a:t>
            </a:r>
            <a:r>
              <a:rPr lang="hr-HR" altLang="sr-Latn-RS" sz="2400" b="1" dirty="0">
                <a:latin typeface="Times New Roman" panose="02020603050405020304" pitchFamily="18" charset="0"/>
              </a:rPr>
              <a:t>. područja )</a:t>
            </a:r>
          </a:p>
          <a:p>
            <a:pPr eaLnBrk="1" hangingPunct="1">
              <a:buFontTx/>
              <a:buNone/>
            </a:pPr>
            <a:r>
              <a:rPr lang="hr-HR" altLang="sr-Latn-RS" sz="2400" b="1" dirty="0">
                <a:latin typeface="Times New Roman" panose="02020603050405020304" pitchFamily="18" charset="0"/>
              </a:rPr>
              <a:t>Upotreba aparata za šišanje/brijanje ( </a:t>
            </a:r>
            <a:r>
              <a:rPr lang="hr-HR" altLang="sr-Latn-RS" sz="2400" b="1" dirty="0" err="1">
                <a:latin typeface="Times New Roman" panose="02020603050405020304" pitchFamily="18" charset="0"/>
              </a:rPr>
              <a:t>cliper</a:t>
            </a:r>
            <a:r>
              <a:rPr lang="hr-HR" altLang="sr-Latn-RS" sz="2400" b="1" dirty="0">
                <a:latin typeface="Times New Roman" panose="02020603050405020304" pitchFamily="18" charset="0"/>
              </a:rPr>
              <a:t> ) – sterilan</a:t>
            </a:r>
          </a:p>
          <a:p>
            <a:pPr eaLnBrk="1" hangingPunct="1">
              <a:buFontTx/>
              <a:buNone/>
            </a:pPr>
            <a:r>
              <a:rPr lang="hr-HR" altLang="sr-Latn-RS" sz="2400" b="1" dirty="0">
                <a:latin typeface="Times New Roman" panose="02020603050405020304" pitchFamily="18" charset="0"/>
              </a:rPr>
              <a:t>Event. korištenje krema za depilaciju</a:t>
            </a:r>
          </a:p>
          <a:p>
            <a:pPr eaLnBrk="1" hangingPunct="1">
              <a:buFontTx/>
              <a:buNone/>
            </a:pPr>
            <a:r>
              <a:rPr lang="hr-HR" altLang="sr-Latn-RS" sz="2400" b="1" dirty="0">
                <a:latin typeface="Times New Roman" panose="02020603050405020304" pitchFamily="18" charset="0"/>
              </a:rPr>
              <a:t>Opasnosti brijanja </a:t>
            </a:r>
            <a:r>
              <a:rPr lang="hr-HR" altLang="sr-Latn-RS" sz="2400" b="1" dirty="0" err="1" smtClean="0">
                <a:latin typeface="Times New Roman" panose="02020603050405020304" pitchFamily="18" charset="0"/>
              </a:rPr>
              <a:t>britvom,žiletom</a:t>
            </a:r>
            <a:r>
              <a:rPr lang="hr-HR" altLang="sr-Latn-RS" sz="2400" b="1" dirty="0" smtClean="0">
                <a:latin typeface="Times New Roman" panose="02020603050405020304" pitchFamily="18" charset="0"/>
              </a:rPr>
              <a:t>  </a:t>
            </a:r>
            <a:r>
              <a:rPr lang="hr-HR" altLang="sr-Latn-R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NE</a:t>
            </a:r>
            <a:endParaRPr lang="hr-HR" altLang="sr-Latn-R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hr-HR" altLang="sr-Latn-RS" sz="2400" b="1" dirty="0">
                <a:latin typeface="Times New Roman" panose="02020603050405020304" pitchFamily="18" charset="0"/>
              </a:rPr>
              <a:t>Tuširanje pjenušavim </a:t>
            </a:r>
            <a:r>
              <a:rPr lang="hr-HR" altLang="sr-Latn-RS" sz="2400" b="1" dirty="0" err="1">
                <a:latin typeface="Times New Roman" panose="02020603050405020304" pitchFamily="18" charset="0"/>
              </a:rPr>
              <a:t>Klorheksidinom</a:t>
            </a:r>
            <a:r>
              <a:rPr lang="hr-HR" altLang="sr-Latn-RS" sz="2400" b="1" dirty="0">
                <a:latin typeface="Times New Roman" panose="02020603050405020304" pitchFamily="18" charset="0"/>
              </a:rPr>
              <a:t> (</a:t>
            </a:r>
            <a:r>
              <a:rPr lang="hr-HR" altLang="sr-Latn-RS" sz="2400" b="1" dirty="0" err="1">
                <a:latin typeface="Times New Roman" panose="02020603050405020304" pitchFamily="18" charset="0"/>
              </a:rPr>
              <a:t>Plivasept</a:t>
            </a:r>
            <a:r>
              <a:rPr lang="hr-HR" altLang="sr-Latn-RS" sz="2400" b="1" dirty="0">
                <a:latin typeface="Times New Roman" panose="02020603050405020304" pitchFamily="18" charset="0"/>
              </a:rPr>
              <a:t> pjenušavi)</a:t>
            </a:r>
          </a:p>
          <a:p>
            <a:pPr eaLnBrk="1" hangingPunct="1">
              <a:buFontTx/>
              <a:buNone/>
            </a:pPr>
            <a:endParaRPr lang="hr-HR" altLang="sr-Latn-RS" sz="2400" b="1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hr-HR" altLang="sr-Latn-RS" sz="24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490532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</TotalTime>
  <Words>580</Words>
  <Application>Microsoft Office PowerPoint</Application>
  <PresentationFormat>Široki zaslon</PresentationFormat>
  <Paragraphs>79</Paragraphs>
  <Slides>9</Slides>
  <Notes>5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Pramen</vt:lpstr>
      <vt:lpstr>Škola za medicinske sestre Vinogradska Zdravstvena njega kirurškoga bolesnika opća </vt:lpstr>
      <vt:lpstr>PowerPoint prezentacija</vt:lpstr>
      <vt:lpstr>Priprema bolesnika dan prije operacije – zadaci ms/mt</vt:lpstr>
      <vt:lpstr>pitanja 4</vt:lpstr>
      <vt:lpstr>PowerPoint prezentacija</vt:lpstr>
      <vt:lpstr>Priprema bolesnika na dan operativnog zahvata – zadaci ms/mt </vt:lpstr>
      <vt:lpstr>PowerPoint prezentacija</vt:lpstr>
      <vt:lpstr>Pitanja 5</vt:lpstr>
      <vt:lpstr>Priprema operacijskog polja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Škola za medicinske sestre Vinogradska Zdravstvena njega kirurškoga bolesnika opća</dc:title>
  <dc:creator>Bozic</dc:creator>
  <cp:lastModifiedBy>Bozic</cp:lastModifiedBy>
  <cp:revision>2</cp:revision>
  <dcterms:created xsi:type="dcterms:W3CDTF">2020-05-31T16:32:52Z</dcterms:created>
  <dcterms:modified xsi:type="dcterms:W3CDTF">2020-06-02T11:16:10Z</dcterms:modified>
</cp:coreProperties>
</file>