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98" r:id="rId4"/>
    <p:sldId id="299" r:id="rId5"/>
    <p:sldId id="26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61" r:id="rId32"/>
    <p:sldId id="262" r:id="rId33"/>
    <p:sldId id="264" r:id="rId34"/>
    <p:sldId id="265" r:id="rId35"/>
    <p:sldId id="266" r:id="rId36"/>
    <p:sldId id="267" r:id="rId37"/>
    <p:sldId id="268" r:id="rId38"/>
    <p:sldId id="270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314BB-353E-4A44-9CD9-2D523D1278C4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6DA3D-91A2-4AD9-8BA0-74B3E0C506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5325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543D115-5A95-44EB-8F33-87355B46F768}" type="slidenum">
              <a:rPr lang="hr-HR" altLang="sr-Latn-RS"/>
              <a:pPr eaLnBrk="1" hangingPunct="1"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218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99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608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925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964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943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35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8483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5715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843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408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162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A44F82-A832-479C-8FB6-608BFDD13406}" type="slidenum">
              <a:rPr lang="hr-HR" altLang="sr-Latn-RS"/>
              <a:pPr eaLnBrk="1" hangingPunct="1">
                <a:spcBef>
                  <a:spcPct val="0"/>
                </a:spcBef>
              </a:pPr>
              <a:t>4</a:t>
            </a:fld>
            <a:endParaRPr lang="hr-HR" altLang="sr-Latn-RS"/>
          </a:p>
        </p:txBody>
      </p:sp>
      <p:sp>
        <p:nvSpPr>
          <p:cNvPr id="219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79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81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004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587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459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710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97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581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06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007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BCEBF-6A7B-4FBC-BE93-6FAE7EB10A21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498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685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221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566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943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68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476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4399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70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05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608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36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22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133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49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32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63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1ADB2-3EE2-42CF-BE89-F09181399C4A}" type="datetimeFigureOut">
              <a:rPr lang="hr-HR" smtClean="0"/>
              <a:t>31.5.2020.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46ED38-4DB5-45D7-8921-ADCCBCBE95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168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cipladoc.com/html/eom/imgs/COPD0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cipladoc.com/html/eom/imgs/COPD01.jpg" TargetMode="External"/><Relationship Id="rId5" Type="http://schemas.openxmlformats.org/officeDocument/2006/relationships/image" Target="../media/image16.jpeg"/><Relationship Id="rId4" Type="http://schemas.openxmlformats.org/officeDocument/2006/relationships/image" Target="http://www.cipladoc.com/html/eom/imgs/COPD04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cipladoc.com/html/eom/imgs/COPD02.jpg" TargetMode="External"/><Relationship Id="rId5" Type="http://schemas.openxmlformats.org/officeDocument/2006/relationships/image" Target="../media/image20.jpeg"/><Relationship Id="rId4" Type="http://schemas.openxmlformats.org/officeDocument/2006/relationships/image" Target="http://www.cipladoc.com/html/eom/imgs/COPD05.jp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ctrTitle"/>
          </p:nvPr>
        </p:nvSpPr>
        <p:spPr>
          <a:xfrm>
            <a:off x="-222069" y="0"/>
            <a:ext cx="11726682" cy="1933303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hr-HR" sz="3100" b="0" dirty="0">
                <a:effectLst/>
              </a:rPr>
              <a:t>Škola za medicinske sestre Vinogradska</a:t>
            </a:r>
            <a:r>
              <a:rPr lang="hr-HR" sz="3100" b="0" dirty="0">
                <a:solidFill>
                  <a:schemeClr val="tx1"/>
                </a:solidFill>
                <a:effectLst/>
              </a:rPr>
              <a:t/>
            </a:r>
            <a:br>
              <a:rPr lang="hr-HR" sz="3100" b="0" dirty="0">
                <a:solidFill>
                  <a:schemeClr val="tx1"/>
                </a:solidFill>
                <a:effectLst/>
              </a:rPr>
            </a:br>
            <a:r>
              <a:rPr lang="hr-HR" sz="3100" b="0" dirty="0" smtClean="0">
                <a:solidFill>
                  <a:schemeClr val="tx1"/>
                </a:solidFill>
                <a:effectLst/>
              </a:rPr>
              <a:t>Zdravstvena njega kirurškoga bolesnika opća</a:t>
            </a:r>
            <a:r>
              <a:rPr lang="hr-HR" sz="3600" b="0" dirty="0">
                <a:effectLst/>
              </a:rPr>
              <a:t/>
            </a:r>
            <a:br>
              <a:rPr lang="hr-HR" sz="3600" b="0" dirty="0">
                <a:effectLst/>
              </a:rPr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76549" y="2090057"/>
            <a:ext cx="9728063" cy="3813605"/>
          </a:xfrm>
        </p:spPr>
        <p:txBody>
          <a:bodyPr>
            <a:normAutofit lnSpcReduction="10000"/>
          </a:bodyPr>
          <a:lstStyle/>
          <a:p>
            <a:r>
              <a:rPr lang="hr-HR" sz="4800" b="1" dirty="0" smtClean="0"/>
              <a:t>Opća </a:t>
            </a:r>
            <a:r>
              <a:rPr lang="hr-HR" sz="4800" b="1" dirty="0" err="1" smtClean="0"/>
              <a:t>prijeoperacijska</a:t>
            </a:r>
            <a:r>
              <a:rPr lang="hr-HR" sz="4800" b="1" dirty="0" smtClean="0"/>
              <a:t> priprema bolesnika </a:t>
            </a:r>
          </a:p>
          <a:p>
            <a:r>
              <a:rPr lang="hr-HR" sz="4800" dirty="0"/>
              <a:t> </a:t>
            </a:r>
            <a:endParaRPr lang="hr-HR" sz="4800" dirty="0" smtClean="0"/>
          </a:p>
          <a:p>
            <a:endParaRPr lang="hr-HR" sz="4800" dirty="0"/>
          </a:p>
          <a:p>
            <a:r>
              <a:rPr lang="hr-HR" sz="4000" dirty="0" smtClean="0"/>
              <a:t>                    Josip Božić </a:t>
            </a:r>
            <a:r>
              <a:rPr lang="hr-HR" sz="4000" dirty="0" err="1" smtClean="0"/>
              <a:t>mag.med.tech</a:t>
            </a:r>
            <a:r>
              <a:rPr lang="hr-HR" sz="4800" dirty="0" smtClean="0"/>
              <a:t>.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78830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33266" y="109182"/>
            <a:ext cx="9077578" cy="832514"/>
          </a:xfrm>
        </p:spPr>
        <p:txBody>
          <a:bodyPr>
            <a:noAutofit/>
          </a:bodyPr>
          <a:lstStyle/>
          <a:p>
            <a:r>
              <a:rPr lang="hr-HR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dubokog disanja</a:t>
            </a:r>
            <a:endParaRPr lang="hr-HR" sz="3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Objasniti 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3 – 4 x 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Upozoriti → polako disati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vrtoglavica, nesvjestica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Posjesti? Naslon 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dijafragma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prsni mišić</a:t>
            </a:r>
            <a:r>
              <a:rPr lang="hr-HR" sz="3600" dirty="0">
                <a:solidFill>
                  <a:srgbClr val="0070C0"/>
                </a:solidFill>
                <a:cs typeface="Arial" pitchFamily="34" charset="0"/>
              </a:rPr>
              <a:t>i</a:t>
            </a: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3600" b="1" dirty="0"/>
              <a:t>                                                                    </a:t>
            </a:r>
          </a:p>
          <a:p>
            <a:pPr>
              <a:buNone/>
            </a:pPr>
            <a:endParaRPr lang="hr-HR" sz="3600" b="1" dirty="0"/>
          </a:p>
          <a:p>
            <a:pPr>
              <a:buNone/>
            </a:pPr>
            <a:r>
              <a:rPr lang="hr-HR" sz="3600" b="1" dirty="0"/>
              <a:t>                                                                 </a:t>
            </a: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44" y="3786191"/>
            <a:ext cx="4429156" cy="276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809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968991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dubokog disanja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Saviti noge?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napetost mišića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Opustite se!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↓ mišići</a:t>
            </a:r>
          </a:p>
          <a:p>
            <a:endParaRPr lang="hr-HR" sz="3600" dirty="0">
              <a:solidFill>
                <a:srgbClr val="0070C0"/>
              </a:solidFill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hr-HR" sz="3600" b="1" dirty="0"/>
              <a:t>                                                                    </a:t>
            </a:r>
          </a:p>
          <a:p>
            <a:pPr>
              <a:buNone/>
            </a:pPr>
            <a:endParaRPr lang="hr-HR" sz="3600" b="1" dirty="0"/>
          </a:p>
          <a:p>
            <a:pPr>
              <a:buNone/>
            </a:pPr>
            <a:r>
              <a:rPr lang="hr-HR" sz="3600" b="1" dirty="0"/>
              <a:t>                                                                 </a:t>
            </a: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http://www.cipladoc.com/html/eom/imgs/COPD03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452926" y="3947502"/>
            <a:ext cx="2928958" cy="291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072562" cy="727806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dubokog disanja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Položite ruke ruke na trbuh</a:t>
            </a:r>
          </a:p>
          <a:p>
            <a:endParaRPr lang="hr-HR" sz="36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None/>
            </a:pPr>
            <a:r>
              <a:rPr lang="hr-HR" sz="3600" b="1" dirty="0">
                <a:solidFill>
                  <a:schemeClr val="tx1"/>
                </a:solidFill>
              </a:rPr>
              <a:t>                                                                </a:t>
            </a:r>
          </a:p>
          <a:p>
            <a:pPr>
              <a:buNone/>
            </a:pPr>
            <a:r>
              <a:rPr lang="hr-HR" sz="3600" b="1" dirty="0">
                <a:solidFill>
                  <a:schemeClr val="tx1"/>
                </a:solidFill>
              </a:rPr>
              <a:t>    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→dijafragmalno </a:t>
            </a:r>
            <a:r>
              <a:rPr lang="hr-HR" sz="3600" dirty="0" smtClean="0">
                <a:solidFill>
                  <a:schemeClr val="tx1"/>
                </a:solidFill>
                <a:cs typeface="Arial" pitchFamily="34" charset="0"/>
              </a:rPr>
              <a:t>disanje</a:t>
            </a:r>
            <a:r>
              <a:rPr lang="hr-HR" sz="3600" b="1" dirty="0" smtClean="0">
                <a:solidFill>
                  <a:schemeClr val="tx1"/>
                </a:solidFill>
              </a:rPr>
              <a:t>                                                                 </a:t>
            </a:r>
            <a:endParaRPr lang="hr-H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68" y="2143116"/>
            <a:ext cx="1857388" cy="216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://upload.wikimedia.org/wikipedia/commons/thumb/9/9c/Diaphragmatic_breathing.gif/220px-Diaphragmatic_breath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3190" y="4727848"/>
            <a:ext cx="2928958" cy="213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86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dubokog disanja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20" descr="Deep Breath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926" y="1357298"/>
            <a:ext cx="3214710" cy="1944292"/>
          </a:xfrm>
          <a:prstGeom prst="rect">
            <a:avLst/>
          </a:prstGeom>
          <a:noFill/>
        </p:spPr>
      </p:pic>
      <p:pic>
        <p:nvPicPr>
          <p:cNvPr id="5" name="Picture 22" descr="Deep Breat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86190"/>
            <a:ext cx="3286981" cy="2000264"/>
          </a:xfrm>
          <a:prstGeom prst="rect">
            <a:avLst/>
          </a:prstGeom>
          <a:noFill/>
        </p:spPr>
      </p:pic>
      <p:pic>
        <p:nvPicPr>
          <p:cNvPr id="6" name="Picture 24" descr="Deep Breat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1788" y="3786190"/>
            <a:ext cx="3526213" cy="214314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524000" y="1357298"/>
            <a:ext cx="221457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/>
              <a:t>Većina ljudi diše OVAKO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53422" y="1428736"/>
            <a:ext cx="221457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>
                <a:solidFill>
                  <a:srgbClr val="FF0000"/>
                </a:solidFill>
              </a:rPr>
              <a:t>KRIVO!!!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809984" y="1571612"/>
            <a:ext cx="978408" cy="339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ounded Rectangle 12"/>
          <p:cNvSpPr/>
          <p:nvPr/>
        </p:nvSpPr>
        <p:spPr>
          <a:xfrm>
            <a:off x="4881554" y="4929174"/>
            <a:ext cx="221457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rgbClr val="92D050"/>
                </a:solidFill>
              </a:rPr>
              <a:t>ISPRAVNO!!!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310446" y="1571612"/>
            <a:ext cx="978408" cy="339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ight Arrow 14"/>
          <p:cNvSpPr/>
          <p:nvPr/>
        </p:nvSpPr>
        <p:spPr>
          <a:xfrm rot="8971035">
            <a:off x="7564615" y="6214858"/>
            <a:ext cx="978408" cy="339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ight Arrow 15"/>
          <p:cNvSpPr/>
          <p:nvPr/>
        </p:nvSpPr>
        <p:spPr>
          <a:xfrm rot="2291759">
            <a:off x="3452794" y="6143644"/>
            <a:ext cx="978408" cy="339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93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9618" y="0"/>
            <a:ext cx="9057564" cy="900752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dubokog disanja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Duboko udahnite</a:t>
            </a:r>
          </a:p>
          <a:p>
            <a:endParaRPr lang="hr-HR" sz="3600" dirty="0">
              <a:solidFill>
                <a:schemeClr val="tx1"/>
              </a:solidFill>
              <a:cs typeface="Arial" pitchFamily="34" charset="0"/>
            </a:endParaRPr>
          </a:p>
          <a:p>
            <a:endParaRPr lang="hr-HR" sz="3600" dirty="0">
              <a:solidFill>
                <a:schemeClr val="tx1"/>
              </a:solidFill>
              <a:cs typeface="Arial" pitchFamily="34" charset="0"/>
            </a:endParaRPr>
          </a:p>
          <a:p>
            <a:endParaRPr lang="hr-HR" sz="3600" dirty="0">
              <a:solidFill>
                <a:schemeClr val="tx1"/>
              </a:solidFill>
              <a:cs typeface="Arial" pitchFamily="34" charset="0"/>
            </a:endParaRPr>
          </a:p>
          <a:p>
            <a:endParaRPr lang="hr-HR" sz="36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guraj trbuh van!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→broji do...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dijafragma se spušta → pluća se šire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http://www.cipladoc.com/html/eom/imgs/COPD04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024562" y="1785927"/>
            <a:ext cx="2857520" cy="2877953"/>
          </a:xfrm>
          <a:prstGeom prst="rect">
            <a:avLst/>
          </a:prstGeom>
          <a:noFill/>
        </p:spPr>
      </p:pic>
      <p:pic>
        <p:nvPicPr>
          <p:cNvPr id="7" name="Picture 10" descr="http://www.cipladoc.com/html/eom/imgs/COPD01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381224" y="1857365"/>
            <a:ext cx="2500330" cy="2554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79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76178"/>
            <a:ext cx="9144000" cy="1281120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dubokog disanja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071546"/>
            <a:ext cx="9144000" cy="5786454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Zadržite dah!</a:t>
            </a:r>
          </a:p>
          <a:p>
            <a:endParaRPr lang="hr-HR" sz="3600" dirty="0">
              <a:solidFill>
                <a:srgbClr val="0070C0"/>
              </a:solidFill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cs typeface="Arial" pitchFamily="34" charset="0"/>
            </a:endParaRP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pomaže otvaranju malih dišnih putova 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056" y="2214555"/>
            <a:ext cx="3077498" cy="314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48" y="1071546"/>
            <a:ext cx="4436716" cy="479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846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2931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dubokog disanja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64943" y="1020154"/>
            <a:ext cx="9144000" cy="5715016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chemeClr val="tx1"/>
                </a:solidFill>
                <a:cs typeface="Arial" pitchFamily="34" charset="0"/>
              </a:rPr>
              <a:t>Pritisnite </a:t>
            </a:r>
            <a:r>
              <a:rPr lang="hr-HR" dirty="0">
                <a:solidFill>
                  <a:schemeClr val="tx1"/>
                </a:solidFill>
                <a:cs typeface="Arial" pitchFamily="34" charset="0"/>
              </a:rPr>
              <a:t>trbuh i izdahnite</a:t>
            </a:r>
          </a:p>
          <a:p>
            <a:endParaRPr lang="hr-HR" dirty="0">
              <a:solidFill>
                <a:schemeClr val="tx1"/>
              </a:solidFill>
              <a:cs typeface="Arial" pitchFamily="34" charset="0"/>
            </a:endParaRPr>
          </a:p>
          <a:p>
            <a:endParaRPr lang="hr-HR" dirty="0">
              <a:solidFill>
                <a:schemeClr val="tx1"/>
              </a:solidFill>
              <a:cs typeface="Arial" pitchFamily="34" charset="0"/>
            </a:endParaRPr>
          </a:p>
          <a:p>
            <a:endParaRPr lang="hr-HR" dirty="0">
              <a:solidFill>
                <a:schemeClr val="tx1"/>
              </a:solidFill>
              <a:cs typeface="Arial" pitchFamily="34" charset="0"/>
            </a:endParaRPr>
          </a:p>
          <a:p>
            <a:endParaRPr lang="hr-HR" dirty="0">
              <a:solidFill>
                <a:schemeClr val="tx1"/>
              </a:solidFill>
              <a:cs typeface="Arial" pitchFamily="34" charset="0"/>
            </a:endParaRPr>
          </a:p>
          <a:p>
            <a:endParaRPr lang="hr-HR" dirty="0">
              <a:solidFill>
                <a:schemeClr val="tx1"/>
              </a:solidFill>
              <a:cs typeface="Arial" pitchFamily="34" charset="0"/>
            </a:endParaRPr>
          </a:p>
          <a:p>
            <a:pPr>
              <a:buNone/>
            </a:pPr>
            <a:r>
              <a:rPr lang="hr-HR" dirty="0">
                <a:solidFill>
                  <a:schemeClr val="tx1"/>
                </a:solidFill>
                <a:cs typeface="Arial" pitchFamily="34" charset="0"/>
              </a:rPr>
              <a:t>→ trbuh se spušta!</a:t>
            </a:r>
          </a:p>
          <a:p>
            <a:pPr>
              <a:buNone/>
            </a:pPr>
            <a:endParaRPr lang="hr-HR" dirty="0">
              <a:solidFill>
                <a:schemeClr val="tx1"/>
              </a:solidFill>
              <a:cs typeface="Arial" pitchFamily="34" charset="0"/>
            </a:endParaRPr>
          </a:p>
          <a:p>
            <a:endParaRPr lang="hr-HR" dirty="0">
              <a:solidFill>
                <a:srgbClr val="0070C0"/>
              </a:solidFill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9" descr="http://www.cipladoc.com/html/eom/imgs/COPD05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524628" y="2143117"/>
            <a:ext cx="2428892" cy="2476469"/>
          </a:xfrm>
          <a:prstGeom prst="rect">
            <a:avLst/>
          </a:prstGeom>
          <a:noFill/>
        </p:spPr>
      </p:pic>
      <p:pic>
        <p:nvPicPr>
          <p:cNvPr id="18" name="Picture 11" descr="http://www.cipladoc.com/html/eom/imgs/COPD02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738414" y="2143117"/>
            <a:ext cx="2571768" cy="2535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1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dubokog disanja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Podražajni spirometar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4" descr="http://img.webmd.com/dtmcms/live/webmd/consumer_assets/site_images/media/medical/hw/h9991824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88" y="2000241"/>
            <a:ext cx="3428992" cy="2236299"/>
          </a:xfrm>
          <a:prstGeom prst="rect">
            <a:avLst/>
          </a:prstGeom>
          <a:noFill/>
        </p:spPr>
      </p:pic>
      <p:pic>
        <p:nvPicPr>
          <p:cNvPr id="12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1857364"/>
            <a:ext cx="2828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4740" y="1714488"/>
            <a:ext cx="3243260" cy="252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329248"/>
            <a:ext cx="2928926" cy="25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2992" y="4429132"/>
            <a:ext cx="307276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4826" y="4395865"/>
            <a:ext cx="2643174" cy="246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332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dubokog disanja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Najmanje svaka dva sata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U bolnici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Kod kuće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dok se disanje ne normalizira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dok bolesnik nije pokretan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zašto?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3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iskašljavanja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Svrha?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Objasniti važnost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Sjedeći položaj, nagnut malo prema naprijed?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olakšava iskašljavanje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Položaj na boku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694" y="3270016"/>
            <a:ext cx="3643306" cy="358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05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6691" y="624110"/>
            <a:ext cx="10617921" cy="5582726"/>
          </a:xfrm>
        </p:spPr>
        <p:txBody>
          <a:bodyPr>
            <a:normAutofit/>
          </a:bodyPr>
          <a:lstStyle/>
          <a:p>
            <a:r>
              <a:rPr lang="hr-HR" dirty="0" smtClean="0"/>
              <a:t>Ishodi:</a:t>
            </a:r>
            <a:br>
              <a:rPr lang="hr-HR" dirty="0" smtClean="0"/>
            </a:br>
            <a:r>
              <a:rPr lang="hr-HR" sz="2000" dirty="0" smtClean="0"/>
              <a:t>1. </a:t>
            </a:r>
            <a:r>
              <a:rPr lang="hr-HR" sz="2000" b="1" dirty="0" smtClean="0"/>
              <a:t>Objasniti i opisati </a:t>
            </a:r>
            <a:r>
              <a:rPr lang="hr-HR" sz="2000" dirty="0" smtClean="0"/>
              <a:t>opću </a:t>
            </a:r>
            <a:r>
              <a:rPr lang="hr-HR" sz="2000" dirty="0" err="1" smtClean="0"/>
              <a:t>prijeopercijsku</a:t>
            </a:r>
            <a:r>
              <a:rPr lang="hr-HR" sz="2000" dirty="0" smtClean="0"/>
              <a:t> pripremu bolesnika.</a:t>
            </a:r>
            <a:br>
              <a:rPr lang="hr-HR" sz="2000" dirty="0" smtClean="0"/>
            </a:br>
            <a:r>
              <a:rPr lang="hr-HR" sz="2000" dirty="0" smtClean="0"/>
              <a:t>2. </a:t>
            </a:r>
            <a:r>
              <a:rPr lang="hr-HR" sz="2000" b="1" dirty="0"/>
              <a:t>O</a:t>
            </a:r>
            <a:r>
              <a:rPr lang="hr-HR" sz="2000" b="1" dirty="0" smtClean="0"/>
              <a:t>pisati i objasniti</a:t>
            </a:r>
            <a:r>
              <a:rPr lang="hr-HR" sz="2000" dirty="0" smtClean="0"/>
              <a:t> psihološku pripremu bolesnika za operaciju.</a:t>
            </a:r>
            <a:br>
              <a:rPr lang="hr-HR" sz="2000" dirty="0" smtClean="0"/>
            </a:br>
            <a:r>
              <a:rPr lang="hr-HR" sz="2000" dirty="0" smtClean="0"/>
              <a:t>3. </a:t>
            </a:r>
            <a:r>
              <a:rPr lang="hr-HR" sz="2000" b="1" dirty="0" smtClean="0"/>
              <a:t>Opisati i objasniti </a:t>
            </a:r>
            <a:r>
              <a:rPr lang="hr-HR" sz="2000" dirty="0" smtClean="0"/>
              <a:t>fizičku pripremu </a:t>
            </a:r>
            <a:r>
              <a:rPr lang="hr-HR" sz="2000" dirty="0" err="1" smtClean="0"/>
              <a:t>boleniska</a:t>
            </a:r>
            <a:r>
              <a:rPr lang="hr-HR" sz="2000" dirty="0" smtClean="0"/>
              <a:t> za kirurški zahvat.</a:t>
            </a:r>
            <a:br>
              <a:rPr lang="hr-HR" sz="2000" dirty="0" smtClean="0"/>
            </a:br>
            <a:r>
              <a:rPr lang="hr-HR" sz="2000" dirty="0" smtClean="0"/>
              <a:t>4. </a:t>
            </a:r>
            <a:r>
              <a:rPr lang="hr-HR" sz="2000" b="1" dirty="0" smtClean="0"/>
              <a:t>Opisati i objasniti </a:t>
            </a:r>
            <a:r>
              <a:rPr lang="hr-HR" sz="2000" dirty="0" smtClean="0"/>
              <a:t>važnost pretraga(općih i posebnih)te pripravu bolesnika.</a:t>
            </a:r>
            <a:br>
              <a:rPr lang="hr-HR" sz="2000" dirty="0" smtClean="0"/>
            </a:br>
            <a:r>
              <a:rPr lang="hr-HR" sz="2000" dirty="0" smtClean="0"/>
              <a:t>5. </a:t>
            </a:r>
            <a:r>
              <a:rPr lang="hr-HR" sz="2000" b="1" dirty="0" smtClean="0"/>
              <a:t>Opisati i objasniti </a:t>
            </a:r>
            <a:r>
              <a:rPr lang="hr-HR" sz="2000" dirty="0" smtClean="0"/>
              <a:t>pripremu bolesnika pri </a:t>
            </a:r>
            <a:r>
              <a:rPr lang="hr-HR" sz="2000" dirty="0" err="1" smtClean="0"/>
              <a:t>htinom</a:t>
            </a:r>
            <a:r>
              <a:rPr lang="hr-HR" sz="2000" dirty="0" smtClean="0"/>
              <a:t> slučaju.</a:t>
            </a:r>
            <a:br>
              <a:rPr lang="hr-HR" sz="2000" dirty="0" smtClean="0"/>
            </a:br>
            <a:r>
              <a:rPr lang="hr-HR" sz="2000" dirty="0" smtClean="0"/>
              <a:t>6. </a:t>
            </a:r>
            <a:r>
              <a:rPr lang="hr-HR" sz="2000" b="1" dirty="0" smtClean="0"/>
              <a:t>Opisati i objasniti </a:t>
            </a:r>
            <a:r>
              <a:rPr lang="hr-HR" sz="2000" dirty="0" smtClean="0"/>
              <a:t>prehranu bolesnika prije i nakon kirurških zahvata.</a:t>
            </a:r>
            <a:br>
              <a:rPr lang="hr-HR" sz="2000" dirty="0" smtClean="0"/>
            </a:br>
            <a:r>
              <a:rPr lang="hr-HR" sz="2000" dirty="0" smtClean="0"/>
              <a:t>7. </a:t>
            </a:r>
            <a:r>
              <a:rPr lang="hr-HR" sz="2000" b="1" dirty="0" smtClean="0"/>
              <a:t>Opisati, objasniti i primijeniti </a:t>
            </a:r>
            <a:r>
              <a:rPr lang="hr-HR" sz="2000" dirty="0" smtClean="0"/>
              <a:t>vježbe dubokog disanja i vježbe iskašljavanja.</a:t>
            </a:r>
            <a:br>
              <a:rPr lang="hr-HR" sz="2000" dirty="0" smtClean="0"/>
            </a:br>
            <a:r>
              <a:rPr lang="hr-HR" sz="2000" dirty="0" smtClean="0"/>
              <a:t>8. </a:t>
            </a:r>
            <a:r>
              <a:rPr lang="hr-HR" sz="2000" b="1" dirty="0" smtClean="0"/>
              <a:t>Opisati, objasniti i primijeniti </a:t>
            </a:r>
            <a:r>
              <a:rPr lang="hr-HR" sz="2000" dirty="0" smtClean="0"/>
              <a:t>vježbe nogu/stopala.</a:t>
            </a:r>
            <a:br>
              <a:rPr lang="hr-HR" sz="2000" dirty="0" smtClean="0"/>
            </a:br>
            <a:r>
              <a:rPr lang="hr-HR" sz="2000" dirty="0" smtClean="0"/>
              <a:t>9. </a:t>
            </a:r>
            <a:r>
              <a:rPr lang="hr-HR" sz="2000" b="1" dirty="0" smtClean="0"/>
              <a:t>Opisati, objasniti i primijeniti </a:t>
            </a:r>
            <a:r>
              <a:rPr lang="hr-HR" sz="2000" dirty="0" smtClean="0"/>
              <a:t>pripremu probavnoga trakta za kirurški zahvat. </a:t>
            </a:r>
            <a:br>
              <a:rPr lang="hr-HR" sz="2000" dirty="0" smtClean="0"/>
            </a:br>
            <a:r>
              <a:rPr lang="hr-HR" sz="2000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3275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36979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iskašljavanja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015" y="736979"/>
            <a:ext cx="19360789" cy="10853203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Rukama pritisni ranu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koju, gdje?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zašto?</a:t>
            </a:r>
          </a:p>
          <a:p>
            <a:pPr>
              <a:buNone/>
            </a:pPr>
            <a:endParaRPr lang="hr-HR" sz="36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Kašljite 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http://cdn.physorg.com/newman/gfx/news/hires/2009/thedecisi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49" y="939989"/>
            <a:ext cx="3810000" cy="2857500"/>
          </a:xfrm>
          <a:prstGeom prst="rect">
            <a:avLst/>
          </a:prstGeom>
          <a:noFill/>
        </p:spPr>
      </p:pic>
      <p:pic>
        <p:nvPicPr>
          <p:cNvPr id="4098" name="Picture 2" descr="ŠTO ZNAČI BOJA VAŠEG ISPLJUVKA? Kad ste prehlađeni, iskašljavat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135" y="3052689"/>
            <a:ext cx="5735418" cy="37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2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iskašljavanja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Ili → duboko udahnite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Izdišite 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otvorenih usta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isplažena jezika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Dok izdišete zakašljite 2-3x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Ponovite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Izbjegavati jako kašljanje!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zašto?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spot_imag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02" y="470193"/>
            <a:ext cx="4286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y_acc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674" y="2824154"/>
            <a:ext cx="42862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nogu i stopala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1069" y="1255594"/>
            <a:ext cx="10476931" cy="560240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Objasniti važnost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Ležeći položaj s laganom uzdignom glavom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savijanje koljenja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savijanje nožnih prstiju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ubrzava cirkulaciju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sprječava trombozu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Prevencija Proširenih Vena - Vježbe za Vene - Moje-Ven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95549"/>
            <a:ext cx="48768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2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nogu i stopala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Savijte i ispružite prste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663" y="2428868"/>
            <a:ext cx="7711723" cy="33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632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nogu i stopala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Okrećite stopalo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2" descr="leg exercise illustration cir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24" y="2285992"/>
            <a:ext cx="7232866" cy="3633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3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nogu i stopala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Ispruži i uzdigni stopala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4" descr="leg exercise illustration flex 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6976" y="2424616"/>
            <a:ext cx="6215106" cy="3490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9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nogu i stopala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tx1"/>
                </a:solidFill>
                <a:cs typeface="Arial" pitchFamily="34" charset="0"/>
              </a:rPr>
              <a:t>Prekrižite nogu preko noge</a:t>
            </a:r>
          </a:p>
          <a:p>
            <a:pPr>
              <a:buNone/>
            </a:pPr>
            <a:endParaRPr lang="hr-HR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6" descr="leg exercise illustration sciss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01" y="2285993"/>
            <a:ext cx="6589147" cy="3700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4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nogu i stopala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Savijte noge u koljenu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8" descr="Neck and back exercise for psoriatic arthr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0" y="2071678"/>
            <a:ext cx="7125648" cy="3996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9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nogu i stopala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Dignite nogu koliko možete</a:t>
            </a: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428868"/>
            <a:ext cx="4816860" cy="246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2250" y="2357431"/>
            <a:ext cx="4195751" cy="271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223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Vježbe nogu i stopala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5 x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Najmanje svaka 2 sata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zamjena za kretanje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u bolnici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kod kuće</a:t>
            </a:r>
          </a:p>
          <a:p>
            <a:pPr>
              <a:buNone/>
            </a:pPr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→ dok nije pokretan</a:t>
            </a:r>
          </a:p>
          <a:p>
            <a:pPr>
              <a:buNone/>
            </a:pPr>
            <a:endParaRPr lang="hr-HR" sz="3600" dirty="0">
              <a:solidFill>
                <a:schemeClr val="tx1"/>
              </a:solidFill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28" y="5143512"/>
            <a:ext cx="592096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71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>
                <a:solidFill>
                  <a:schemeClr val="hlink"/>
                </a:solidFill>
                <a:latin typeface="Times New Roman" pitchFamily="18" charset="0"/>
              </a:rPr>
              <a:t>Opća preoperativna priprema</a:t>
            </a:r>
            <a:r>
              <a:rPr lang="hr-HR" b="1">
                <a:latin typeface="Times New Roman" pitchFamily="18" charset="0"/>
              </a:rPr>
              <a:t> -- zadaci medicinske sestre - tehničara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C"/>
            </a:pPr>
            <a:r>
              <a:rPr lang="hr-HR" altLang="sr-Latn-RS" sz="2800" b="1">
                <a:solidFill>
                  <a:srgbClr val="FF9966"/>
                </a:solidFill>
                <a:latin typeface="Times New Roman" panose="02020603050405020304" pitchFamily="18" charset="0"/>
              </a:rPr>
              <a:t>Važnost cjelovite preoperativne pripreme: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400" b="1">
                <a:latin typeface="Times New Roman" panose="02020603050405020304" pitchFamily="18" charset="0"/>
              </a:rPr>
              <a:t>                       - važnost ocjene psihičkog i fizičkog zdravlja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400" b="1">
                <a:latin typeface="Times New Roman" panose="02020603050405020304" pitchFamily="18" charset="0"/>
              </a:rPr>
              <a:t>                       - sanacija i/ili stabilizacija potrebnog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400" b="1">
                <a:latin typeface="Times New Roman" panose="02020603050405020304" pitchFamily="18" charset="0"/>
              </a:rPr>
              <a:t>                       </a:t>
            </a:r>
          </a:p>
          <a:p>
            <a:pPr eaLnBrk="1" hangingPunct="1">
              <a:buFont typeface="Wingdings" panose="05000000000000000000" pitchFamily="2" charset="2"/>
              <a:buChar char="C"/>
            </a:pPr>
            <a:r>
              <a:rPr lang="hr-HR" altLang="sr-Latn-RS" sz="2800" b="1">
                <a:solidFill>
                  <a:srgbClr val="FF9966"/>
                </a:solidFill>
                <a:latin typeface="Times New Roman" panose="02020603050405020304" pitchFamily="18" charset="0"/>
              </a:rPr>
              <a:t>Ciljevi</a:t>
            </a:r>
            <a:r>
              <a:rPr lang="hr-HR" altLang="sr-Latn-RS" sz="2800" b="1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hr-HR" altLang="sr-Latn-RS" sz="2400" b="1">
                <a:latin typeface="Times New Roman" panose="02020603050405020304" pitchFamily="18" charset="0"/>
              </a:rPr>
              <a:t>– što bolje psiho-fizički pripremiti bolesnika za  operativni zahvat – kako bi ga on “što bolje podnio”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sr-Latn-RS" sz="2400" b="1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400" b="1">
                <a:solidFill>
                  <a:srgbClr val="FF9966"/>
                </a:solidFill>
                <a:latin typeface="Times New Roman" panose="02020603050405020304" pitchFamily="18" charset="0"/>
              </a:rPr>
              <a:t>Podjela preoperativne pripreme</a:t>
            </a:r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7032626" y="4581526"/>
            <a:ext cx="3311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</a:pPr>
            <a:r>
              <a:rPr lang="hr-HR" altLang="sr-Latn-RS" sz="1800">
                <a:solidFill>
                  <a:schemeClr val="hlink"/>
                </a:solidFill>
                <a:latin typeface="Times New Roman" panose="02020603050405020304" pitchFamily="18" charset="0"/>
              </a:rPr>
              <a:t>psihička priprema bolesnika</a:t>
            </a: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7104063" y="5300663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tx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</a:pPr>
            <a:r>
              <a:rPr lang="hr-HR" altLang="sr-Latn-RS" sz="1800">
                <a:solidFill>
                  <a:schemeClr val="hlink"/>
                </a:solidFill>
                <a:latin typeface="Times New Roman" panose="02020603050405020304" pitchFamily="18" charset="0"/>
              </a:rPr>
              <a:t>fizička priprema bolesnika</a:t>
            </a: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 flipV="1">
            <a:off x="6383338" y="4797426"/>
            <a:ext cx="576262" cy="1444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>
            <a:off x="6383338" y="5084763"/>
            <a:ext cx="576262" cy="360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91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57298"/>
          </a:xfrm>
        </p:spPr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Priprema probavnog sustava</a:t>
            </a:r>
            <a:endParaRPr lang="hr-HR" sz="3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142984"/>
            <a:ext cx="9144000" cy="5715016"/>
          </a:xfrm>
        </p:spPr>
        <p:txBody>
          <a:bodyPr>
            <a:noAutofit/>
          </a:bodyPr>
          <a:lstStyle/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Čišćenje crijeva</a:t>
            </a:r>
          </a:p>
          <a:p>
            <a:r>
              <a:rPr lang="hr-HR" sz="3600" dirty="0">
                <a:solidFill>
                  <a:schemeClr val="tx1"/>
                </a:solidFill>
                <a:cs typeface="Arial" pitchFamily="34" charset="0"/>
              </a:rPr>
              <a:t>Nihil!!!</a:t>
            </a:r>
          </a:p>
          <a:p>
            <a:pPr marL="0" indent="0" fontAlgn="b">
              <a:buNone/>
            </a:pPr>
            <a:r>
              <a:rPr lang="hr-HR" sz="3600" b="1" dirty="0" err="1" smtClean="0">
                <a:solidFill>
                  <a:schemeClr val="tx1"/>
                </a:solidFill>
              </a:rPr>
              <a:t>Karencija</a:t>
            </a:r>
            <a:r>
              <a:rPr lang="hr-HR" sz="3600" dirty="0">
                <a:solidFill>
                  <a:schemeClr val="tx1"/>
                </a:solidFill>
              </a:rPr>
              <a:t> znači nedostatak, manjak nekog elementa koji je neophodan za normalan život</a:t>
            </a:r>
          </a:p>
          <a:p>
            <a:pPr fontAlgn="b"/>
            <a:r>
              <a:rPr lang="hr-HR" sz="3600" dirty="0">
                <a:solidFill>
                  <a:schemeClr val="tx1"/>
                </a:solidFill>
              </a:rPr>
              <a:t> </a:t>
            </a:r>
            <a:r>
              <a:rPr lang="hr-HR" sz="3600" b="1" dirty="0">
                <a:solidFill>
                  <a:schemeClr val="tx1"/>
                </a:solidFill>
              </a:rPr>
              <a:t>Alimentarna karencija - </a:t>
            </a:r>
            <a:r>
              <a:rPr lang="hr-HR" sz="3600" dirty="0">
                <a:solidFill>
                  <a:schemeClr val="tx1"/>
                </a:solidFill>
              </a:rPr>
              <a:t>to</a:t>
            </a:r>
            <a:r>
              <a:rPr lang="hr-HR" sz="3600" b="1" dirty="0">
                <a:solidFill>
                  <a:schemeClr val="tx1"/>
                </a:solidFill>
              </a:rPr>
              <a:t> </a:t>
            </a:r>
            <a:r>
              <a:rPr lang="hr-HR" sz="3600" dirty="0">
                <a:solidFill>
                  <a:schemeClr val="tx1"/>
                </a:solidFill>
              </a:rPr>
              <a:t>je insuficijencija ili potpun nedostatak izvesnih faktora u ishrani, neophodnih za ravnotežu i razvoj tkiva</a:t>
            </a:r>
            <a:endParaRPr lang="hr-HR" sz="3600" dirty="0">
              <a:solidFill>
                <a:schemeClr val="tx1"/>
              </a:solidFill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hr-HR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2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200" dirty="0">
                <a:solidFill>
                  <a:schemeClr val="tx1"/>
                </a:solidFill>
              </a:rPr>
              <a:t>Duljina </a:t>
            </a:r>
            <a:r>
              <a:rPr lang="hr-HR" altLang="sr-Latn-RS" sz="3200" dirty="0" err="1">
                <a:solidFill>
                  <a:schemeClr val="tx1"/>
                </a:solidFill>
              </a:rPr>
              <a:t>preoperativne</a:t>
            </a:r>
            <a:r>
              <a:rPr lang="hr-HR" altLang="sr-Latn-RS" sz="3200" dirty="0">
                <a:solidFill>
                  <a:schemeClr val="tx1"/>
                </a:solidFill>
              </a:rPr>
              <a:t> pripreme</a:t>
            </a:r>
            <a:r>
              <a:rPr lang="hr-HR" altLang="sr-Latn-R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r-HR" altLang="sr-Latn-RS" dirty="0">
                <a:solidFill>
                  <a:srgbClr val="0000CC"/>
                </a:solidFill>
              </a:rPr>
              <a:t>    </a:t>
            </a:r>
            <a:r>
              <a:rPr lang="hr-HR" altLang="sr-Latn-RS" b="1" dirty="0">
                <a:solidFill>
                  <a:schemeClr val="tx1"/>
                </a:solidFill>
              </a:rPr>
              <a:t>ovisi o prisutnosti rizičnih čimbenika za</a:t>
            </a:r>
          </a:p>
          <a:p>
            <a:pPr>
              <a:buFontTx/>
              <a:buNone/>
            </a:pPr>
            <a:r>
              <a:rPr lang="hr-HR" altLang="sr-Latn-RS" b="1" dirty="0">
                <a:solidFill>
                  <a:schemeClr val="tx1"/>
                </a:solidFill>
              </a:rPr>
              <a:t>     </a:t>
            </a:r>
            <a:r>
              <a:rPr lang="hr-HR" altLang="sr-Latn-RS" b="1" dirty="0" err="1">
                <a:solidFill>
                  <a:schemeClr val="tx1"/>
                </a:solidFill>
              </a:rPr>
              <a:t>op</a:t>
            </a:r>
            <a:r>
              <a:rPr lang="hr-HR" altLang="sr-Latn-RS" b="1" dirty="0">
                <a:solidFill>
                  <a:schemeClr val="tx1"/>
                </a:solidFill>
              </a:rPr>
              <a:t>. zahvat :</a:t>
            </a:r>
          </a:p>
          <a:p>
            <a:pPr>
              <a:buFontTx/>
              <a:buNone/>
            </a:pPr>
            <a:endParaRPr lang="hr-HR" altLang="sr-Latn-RS" b="1" dirty="0"/>
          </a:p>
          <a:p>
            <a:pPr>
              <a:buFontTx/>
              <a:buNone/>
            </a:pPr>
            <a:endParaRPr lang="hr-HR" altLang="sr-Latn-RS" b="1" dirty="0">
              <a:latin typeface="Times New Roman" panose="02020603050405020304" pitchFamily="18" charset="0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1524000" y="3733800"/>
            <a:ext cx="2089150" cy="71913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r>
              <a:rPr kumimoji="1" lang="hr-HR" altLang="sr-Latn-RS" dirty="0"/>
              <a:t>dob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640013" y="4797425"/>
            <a:ext cx="2089150" cy="71913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3" algn="ctr">
              <a:spcBef>
                <a:spcPct val="20000"/>
              </a:spcBef>
              <a:buFontTx/>
              <a:buChar char="•"/>
            </a:pPr>
            <a:r>
              <a:rPr kumimoji="1" lang="hr-HR" altLang="sr-Latn-RS" dirty="0"/>
              <a:t>psihofizička</a:t>
            </a:r>
          </a:p>
          <a:p>
            <a:pPr algn="ctr">
              <a:spcBef>
                <a:spcPct val="20000"/>
              </a:spcBef>
            </a:pPr>
            <a:r>
              <a:rPr kumimoji="1" lang="hr-HR" altLang="sr-Latn-RS" dirty="0">
                <a:solidFill>
                  <a:schemeClr val="hlink"/>
                </a:solidFill>
              </a:rPr>
              <a:t> </a:t>
            </a:r>
            <a:r>
              <a:rPr kumimoji="1" lang="hr-HR" altLang="sr-Latn-RS" dirty="0"/>
              <a:t>kondicija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375275" y="5084764"/>
            <a:ext cx="2089150" cy="719137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2" algn="ctr">
              <a:spcBef>
                <a:spcPct val="20000"/>
              </a:spcBef>
              <a:buFontTx/>
              <a:buChar char="•"/>
            </a:pPr>
            <a:r>
              <a:rPr kumimoji="1" lang="hr-HR" altLang="sr-Latn-RS" dirty="0"/>
              <a:t>vrsta </a:t>
            </a:r>
            <a:r>
              <a:rPr kumimoji="1" lang="hr-HR" altLang="sr-Latn-RS" dirty="0" err="1"/>
              <a:t>op</a:t>
            </a:r>
            <a:r>
              <a:rPr kumimoji="1" lang="hr-HR" altLang="sr-Latn-RS" dirty="0"/>
              <a:t>.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r>
              <a:rPr kumimoji="1" lang="hr-HR" altLang="sr-Latn-RS" dirty="0"/>
              <a:t>zahvata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7824788" y="4797425"/>
            <a:ext cx="2089150" cy="71913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kumimoji="1" lang="hr-HR" altLang="sr-Latn-RS" dirty="0"/>
          </a:p>
          <a:p>
            <a:pPr lvl="2" algn="ctr">
              <a:spcBef>
                <a:spcPct val="20000"/>
              </a:spcBef>
              <a:buFontTx/>
              <a:buChar char="•"/>
            </a:pPr>
            <a:r>
              <a:rPr kumimoji="1" lang="hr-HR" altLang="sr-Latn-RS" dirty="0"/>
              <a:t>pretilost ?</a:t>
            </a:r>
          </a:p>
          <a:p>
            <a:pPr algn="ctr">
              <a:spcBef>
                <a:spcPct val="20000"/>
              </a:spcBef>
            </a:pPr>
            <a:r>
              <a:rPr kumimoji="1" lang="hr-HR" altLang="sr-Latn-RS" dirty="0" err="1"/>
              <a:t>kaheksija</a:t>
            </a:r>
            <a:r>
              <a:rPr kumimoji="1" lang="hr-HR" altLang="sr-Latn-RS" dirty="0"/>
              <a:t> ?</a:t>
            </a:r>
          </a:p>
          <a:p>
            <a:pPr algn="ctr">
              <a:spcBef>
                <a:spcPct val="20000"/>
              </a:spcBef>
              <a:buFontTx/>
              <a:buChar char="•"/>
            </a:pPr>
            <a:endParaRPr kumimoji="1" lang="hr-HR" altLang="sr-Latn-RS" b="1" dirty="0">
              <a:latin typeface="Times New Roman" panose="02020603050405020304" pitchFamily="18" charset="0"/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8578850" y="3644900"/>
            <a:ext cx="2089150" cy="71913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3" algn="ctr">
              <a:spcBef>
                <a:spcPct val="20000"/>
              </a:spcBef>
              <a:buFontTx/>
              <a:buChar char="•"/>
            </a:pPr>
            <a:r>
              <a:rPr kumimoji="1" lang="hr-HR" altLang="sr-Latn-RS" dirty="0"/>
              <a:t>kronične bolesti ?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5334000" y="2852738"/>
            <a:ext cx="3276600" cy="9572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4800601" y="2895601"/>
            <a:ext cx="3319463" cy="19780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419601" y="3048000"/>
            <a:ext cx="1604963" cy="18938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3863976" y="2971801"/>
            <a:ext cx="250825" cy="16811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2782888" y="2895600"/>
            <a:ext cx="950912" cy="6048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79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050878"/>
          </a:xfrm>
        </p:spPr>
        <p:txBody>
          <a:bodyPr>
            <a:normAutofit fontScale="90000"/>
          </a:bodyPr>
          <a:lstStyle/>
          <a:p>
            <a:r>
              <a:rPr lang="hr-HR" altLang="sr-Latn-R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Priprema bolesnika dan prije operacije – zadaci </a:t>
            </a:r>
            <a:r>
              <a:rPr lang="hr-HR" altLang="sr-Latn-R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ms</a:t>
            </a:r>
            <a:r>
              <a:rPr lang="hr-HR" altLang="sr-Latn-R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hr-HR" altLang="sr-Latn-R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mt</a:t>
            </a:r>
            <a:endParaRPr lang="hr-HR" altLang="sr-Latn-R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0500" y="1705970"/>
            <a:ext cx="11591499" cy="5152029"/>
          </a:xfrm>
        </p:spPr>
        <p:txBody>
          <a:bodyPr>
            <a:normAutofit fontScale="32500" lnSpcReduction="2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8000" dirty="0">
                <a:solidFill>
                  <a:schemeClr val="tx1"/>
                </a:solidFill>
              </a:rPr>
              <a:t>kompletiranje dokumentacije za operaciju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8000" dirty="0">
                <a:solidFill>
                  <a:schemeClr val="tx1"/>
                </a:solidFill>
              </a:rPr>
              <a:t>pregled anesteziologa – ispunjavanje liste za </a:t>
            </a:r>
            <a:r>
              <a:rPr lang="hr-HR" altLang="sr-Latn-RS" sz="8000" dirty="0" err="1">
                <a:solidFill>
                  <a:schemeClr val="tx1"/>
                </a:solidFill>
              </a:rPr>
              <a:t>premedikaciju</a:t>
            </a:r>
            <a:r>
              <a:rPr lang="hr-HR" altLang="sr-Latn-RS" sz="8000" dirty="0">
                <a:solidFill>
                  <a:schemeClr val="tx1"/>
                </a:solidFill>
              </a:rPr>
              <a:t> – </a:t>
            </a:r>
            <a:r>
              <a:rPr lang="hr-HR" altLang="sr-Latn-RS" sz="8000" dirty="0" err="1">
                <a:solidFill>
                  <a:schemeClr val="tx1"/>
                </a:solidFill>
              </a:rPr>
              <a:t>pp</a:t>
            </a:r>
            <a:r>
              <a:rPr lang="hr-HR" altLang="sr-Latn-RS" sz="8000" dirty="0">
                <a:solidFill>
                  <a:schemeClr val="tx1"/>
                </a:solidFill>
              </a:rPr>
              <a:t> posebni nalozi med. sestri/</a:t>
            </a:r>
            <a:r>
              <a:rPr lang="hr-HR" altLang="sr-Latn-RS" sz="8000" dirty="0" err="1">
                <a:solidFill>
                  <a:schemeClr val="tx1"/>
                </a:solidFill>
              </a:rPr>
              <a:t>teh</a:t>
            </a:r>
            <a:r>
              <a:rPr lang="hr-HR" altLang="sr-Latn-RS" sz="8000" dirty="0">
                <a:solidFill>
                  <a:schemeClr val="tx1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8000" dirty="0">
                <a:solidFill>
                  <a:schemeClr val="tx1"/>
                </a:solidFill>
              </a:rPr>
              <a:t>kontrola vitalnih funkcija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8000" dirty="0">
                <a:solidFill>
                  <a:schemeClr val="tx1"/>
                </a:solidFill>
              </a:rPr>
              <a:t>psihološka podrška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8000" dirty="0">
                <a:solidFill>
                  <a:schemeClr val="tx1"/>
                </a:solidFill>
              </a:rPr>
              <a:t>vađenje krvi za </a:t>
            </a:r>
            <a:r>
              <a:rPr lang="hr-HR" altLang="sr-Latn-RS" sz="8000" dirty="0" err="1">
                <a:solidFill>
                  <a:schemeClr val="tx1"/>
                </a:solidFill>
              </a:rPr>
              <a:t>interreakciju</a:t>
            </a:r>
            <a:endParaRPr lang="hr-HR" altLang="sr-Latn-RS" sz="8000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8000" dirty="0">
                <a:solidFill>
                  <a:schemeClr val="tx1"/>
                </a:solidFill>
              </a:rPr>
              <a:t>priprema probavnog trakta – abdomen - trauma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8000" dirty="0">
                <a:solidFill>
                  <a:schemeClr val="tx1"/>
                </a:solidFill>
              </a:rPr>
              <a:t>osobna higijena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8000" dirty="0">
                <a:solidFill>
                  <a:schemeClr val="tx1"/>
                </a:solidFill>
              </a:rPr>
              <a:t>specifični postupci kod nekih </a:t>
            </a:r>
            <a:r>
              <a:rPr lang="hr-HR" altLang="sr-Latn-RS" sz="8000" dirty="0" err="1">
                <a:solidFill>
                  <a:schemeClr val="tx1"/>
                </a:solidFill>
              </a:rPr>
              <a:t>op</a:t>
            </a:r>
            <a:r>
              <a:rPr lang="hr-HR" altLang="sr-Latn-RS" sz="8000" dirty="0">
                <a:solidFill>
                  <a:schemeClr val="tx1"/>
                </a:solidFill>
              </a:rPr>
              <a:t>. zahvata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8000" dirty="0">
                <a:solidFill>
                  <a:schemeClr val="tx1"/>
                </a:solidFill>
              </a:rPr>
              <a:t>ponavljanje nekih </a:t>
            </a:r>
            <a:r>
              <a:rPr lang="hr-HR" altLang="sr-Latn-RS" sz="8000" dirty="0" err="1">
                <a:solidFill>
                  <a:schemeClr val="tx1"/>
                </a:solidFill>
              </a:rPr>
              <a:t>lab</a:t>
            </a:r>
            <a:r>
              <a:rPr lang="hr-HR" altLang="sr-Latn-RS" sz="8000" dirty="0">
                <a:solidFill>
                  <a:schemeClr val="tx1"/>
                </a:solidFill>
              </a:rPr>
              <a:t>. nalaza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8000" dirty="0">
                <a:solidFill>
                  <a:schemeClr val="tx1"/>
                </a:solidFill>
              </a:rPr>
              <a:t>savjeti bolesniku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8000" dirty="0">
                <a:solidFill>
                  <a:schemeClr val="tx1"/>
                </a:solidFill>
              </a:rPr>
              <a:t>zaštita bolesnika od tromboze – prema odredbi liječnika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altLang="sr-Latn-RS" sz="8000" dirty="0">
                <a:solidFill>
                  <a:schemeClr val="tx1"/>
                </a:solidFill>
              </a:rPr>
              <a:t>         ( </a:t>
            </a:r>
            <a:r>
              <a:rPr lang="hr-HR" altLang="sr-Latn-RS" sz="8000" dirty="0" err="1">
                <a:solidFill>
                  <a:schemeClr val="tx1"/>
                </a:solidFill>
              </a:rPr>
              <a:t>s.c</a:t>
            </a:r>
            <a:r>
              <a:rPr lang="hr-HR" altLang="sr-Latn-RS" sz="8000" dirty="0">
                <a:solidFill>
                  <a:schemeClr val="tx1"/>
                </a:solidFill>
              </a:rPr>
              <a:t>. – </a:t>
            </a:r>
            <a:r>
              <a:rPr lang="hr-HR" altLang="sr-Latn-RS" sz="8000" dirty="0" err="1">
                <a:solidFill>
                  <a:schemeClr val="tx1"/>
                </a:solidFill>
              </a:rPr>
              <a:t>niskomolekularni</a:t>
            </a:r>
            <a:r>
              <a:rPr lang="hr-HR" altLang="sr-Latn-RS" sz="8000" dirty="0">
                <a:solidFill>
                  <a:schemeClr val="tx1"/>
                </a:solidFill>
              </a:rPr>
              <a:t> </a:t>
            </a:r>
            <a:r>
              <a:rPr lang="hr-HR" altLang="sr-Latn-RS" sz="8000" dirty="0" err="1">
                <a:solidFill>
                  <a:schemeClr val="tx1"/>
                </a:solidFill>
              </a:rPr>
              <a:t>heparin</a:t>
            </a:r>
            <a:r>
              <a:rPr lang="hr-HR" altLang="sr-Latn-RS" sz="8000" dirty="0">
                <a:solidFill>
                  <a:schemeClr val="tx1"/>
                </a:solidFill>
              </a:rPr>
              <a:t> – npr. </a:t>
            </a:r>
            <a:r>
              <a:rPr lang="hr-HR" altLang="sr-Latn-RS" sz="8000" dirty="0" err="1">
                <a:solidFill>
                  <a:schemeClr val="tx1"/>
                </a:solidFill>
              </a:rPr>
              <a:t>Clivarin</a:t>
            </a:r>
            <a:r>
              <a:rPr lang="hr-HR" altLang="sr-Latn-RS" sz="8000" dirty="0">
                <a:solidFill>
                  <a:schemeClr val="tx1"/>
                </a:solidFill>
              </a:rPr>
              <a:t> a 1750 j. 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altLang="sr-Latn-RS" sz="8000" dirty="0">
                <a:solidFill>
                  <a:schemeClr val="tx1"/>
                </a:solidFill>
              </a:rPr>
              <a:t>12.    osiguranje dobrog sna ( liječnik - barbiturati </a:t>
            </a:r>
            <a:r>
              <a:rPr lang="hr-HR" altLang="sr-Latn-RS" sz="2000" dirty="0">
                <a:solidFill>
                  <a:schemeClr val="tx1"/>
                </a:solidFill>
              </a:rPr>
              <a:t>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hr-HR" altLang="sr-Latn-R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59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28299"/>
          </a:xfrm>
        </p:spPr>
        <p:txBody>
          <a:bodyPr>
            <a:normAutofit/>
          </a:bodyPr>
          <a:lstStyle/>
          <a:p>
            <a:r>
              <a:rPr lang="hr-HR" altLang="sr-Latn-RS" sz="3200" b="1">
                <a:solidFill>
                  <a:schemeClr val="tx1"/>
                </a:solidFill>
              </a:rPr>
              <a:t>Priprema bolesnika na dan operativnog zahvata – zadaci </a:t>
            </a:r>
            <a:r>
              <a:rPr lang="hr-HR" altLang="sr-Latn-RS" sz="3200" b="1" dirty="0" err="1">
                <a:solidFill>
                  <a:schemeClr val="tx1"/>
                </a:solidFill>
              </a:rPr>
              <a:t>ms</a:t>
            </a:r>
            <a:r>
              <a:rPr lang="hr-HR" altLang="sr-Latn-RS" sz="3200" b="1" dirty="0">
                <a:solidFill>
                  <a:schemeClr val="tx1"/>
                </a:solidFill>
              </a:rPr>
              <a:t>/</a:t>
            </a:r>
            <a:r>
              <a:rPr lang="hr-HR" altLang="sr-Latn-RS" sz="3200" b="1" dirty="0" err="1">
                <a:solidFill>
                  <a:schemeClr val="tx1"/>
                </a:solidFill>
              </a:rPr>
              <a:t>mt</a:t>
            </a:r>
            <a:r>
              <a:rPr lang="hr-HR" altLang="sr-Latn-R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77922" y="1692322"/>
            <a:ext cx="9299528" cy="5775278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Natašte – djeca, duševni bolesnici, mentalno zaostali, dijabetičari ??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Osobna higijena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Vitalni znaci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Kontrola dokumentacije – liste za </a:t>
            </a:r>
            <a:r>
              <a:rPr lang="hr-HR" altLang="sr-Latn-RS" sz="2400" dirty="0" err="1">
                <a:solidFill>
                  <a:schemeClr val="tx1"/>
                </a:solidFill>
              </a:rPr>
              <a:t>premedikaciju</a:t>
            </a:r>
            <a:r>
              <a:rPr lang="hr-HR" altLang="sr-Latn-RS" sz="2400" dirty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Ponavljanje nekih </a:t>
            </a:r>
            <a:r>
              <a:rPr lang="hr-HR" altLang="sr-Latn-RS" sz="2400" dirty="0" err="1">
                <a:solidFill>
                  <a:schemeClr val="tx1"/>
                </a:solidFill>
              </a:rPr>
              <a:t>lab</a:t>
            </a:r>
            <a:r>
              <a:rPr lang="hr-HR" altLang="sr-Latn-RS" sz="2400" dirty="0">
                <a:solidFill>
                  <a:schemeClr val="tx1"/>
                </a:solidFill>
              </a:rPr>
              <a:t>. nalaza prema odredbi liječnika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PP skidanje nakita</a:t>
            </a:r>
            <a:r>
              <a:rPr lang="hr-HR" altLang="sr-Latn-RS" sz="2400" dirty="0" smtClean="0">
                <a:solidFill>
                  <a:schemeClr val="tx1"/>
                </a:solidFill>
              </a:rPr>
              <a:t>,(evidentiranje ), </a:t>
            </a:r>
            <a:r>
              <a:rPr lang="hr-HR" altLang="sr-Latn-RS" sz="2400" dirty="0">
                <a:solidFill>
                  <a:schemeClr val="tx1"/>
                </a:solidFill>
              </a:rPr>
              <a:t>umjet. zubala, leće, kozmetičke preparate , ukosnice i sl.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Priprema operativnog polja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Operacijska odjeća – kapa/marama (kosa ?)</a:t>
            </a:r>
          </a:p>
        </p:txBody>
      </p:sp>
    </p:spTree>
    <p:extLst>
      <p:ext uri="{BB962C8B-B14F-4D97-AF65-F5344CB8AC3E}">
        <p14:creationId xmlns:p14="http://schemas.microsoft.com/office/powerpoint/2010/main" val="2797765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828800"/>
            <a:ext cx="8382000" cy="4267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9.   Mokrenje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10. Dodatna zaštita od tromboze/</a:t>
            </a:r>
            <a:r>
              <a:rPr lang="hr-HR" altLang="sr-Latn-RS" sz="2400" dirty="0" err="1">
                <a:solidFill>
                  <a:schemeClr val="tx1"/>
                </a:solidFill>
              </a:rPr>
              <a:t>tromboembolije</a:t>
            </a:r>
            <a:r>
              <a:rPr lang="hr-HR" altLang="sr-Latn-RS" sz="2400" dirty="0">
                <a:solidFill>
                  <a:schemeClr val="tx1"/>
                </a:solidFill>
              </a:rPr>
              <a:t> – elastični povoji na noge- elastične čarape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11.  Eventualno – zaštita od infekcije – antibioticima širokog spektra djelovanja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       ( operacije crijeva ? 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12. </a:t>
            </a:r>
            <a:r>
              <a:rPr lang="hr-HR" altLang="sr-Latn-RS" sz="2400" dirty="0" err="1">
                <a:solidFill>
                  <a:schemeClr val="tx1"/>
                </a:solidFill>
              </a:rPr>
              <a:t>Premedikacija</a:t>
            </a:r>
            <a:r>
              <a:rPr lang="hr-HR" altLang="sr-Latn-RS" sz="2400" dirty="0">
                <a:solidFill>
                  <a:schemeClr val="tx1"/>
                </a:solidFill>
              </a:rPr>
              <a:t> – prema odredbi liječnika – 30-45 min. prije operacije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13. Mirovanje bolesnika u krevetu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14. Prijevoz bolesnika u operacijsku salu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altLang="sr-Latn-RS" sz="1600" dirty="0"/>
              <a:t>  </a:t>
            </a:r>
          </a:p>
          <a:p>
            <a:pPr marL="609600" indent="-609600">
              <a:lnSpc>
                <a:spcPct val="80000"/>
              </a:lnSpc>
            </a:pPr>
            <a:endParaRPr lang="hr-HR" altLang="sr-Latn-RS" sz="1600" dirty="0"/>
          </a:p>
        </p:txBody>
      </p:sp>
    </p:spTree>
    <p:extLst>
      <p:ext uri="{BB962C8B-B14F-4D97-AF65-F5344CB8AC3E}">
        <p14:creationId xmlns:p14="http://schemas.microsoft.com/office/powerpoint/2010/main" val="34259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"/>
            <a:ext cx="6870700" cy="709684"/>
          </a:xfrm>
        </p:spPr>
        <p:txBody>
          <a:bodyPr/>
          <a:lstStyle/>
          <a:p>
            <a:r>
              <a:rPr lang="hr-HR" altLang="sr-Latn-RS" sz="3600" b="1" dirty="0">
                <a:solidFill>
                  <a:schemeClr val="tx1"/>
                </a:solidFill>
              </a:rPr>
              <a:t>O </a:t>
            </a:r>
            <a:r>
              <a:rPr lang="hr-HR" altLang="sr-Latn-RS" sz="3600" b="1" dirty="0" err="1">
                <a:solidFill>
                  <a:schemeClr val="tx1"/>
                </a:solidFill>
              </a:rPr>
              <a:t>premedikaciji</a:t>
            </a:r>
            <a:endParaRPr lang="hr-HR" altLang="sr-Latn-RS" sz="3600" b="1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73457"/>
            <a:ext cx="10210800" cy="5146343"/>
          </a:xfrm>
        </p:spPr>
        <p:txBody>
          <a:bodyPr>
            <a:normAutofit lnSpcReduction="10000"/>
          </a:bodyPr>
          <a:lstStyle/>
          <a:p>
            <a:r>
              <a:rPr lang="hr-HR" altLang="sr-Latn-RS" sz="2400" dirty="0" err="1"/>
              <a:t>Medikamentozna</a:t>
            </a:r>
            <a:r>
              <a:rPr lang="hr-HR" altLang="sr-Latn-RS" sz="2400" dirty="0"/>
              <a:t> priprema bolesnika za operaciju</a:t>
            </a:r>
          </a:p>
          <a:p>
            <a:r>
              <a:rPr lang="hr-HR" altLang="sr-Latn-RS" sz="2400" dirty="0"/>
              <a:t>Odredba liječnika anesteziologa</a:t>
            </a:r>
          </a:p>
          <a:p>
            <a:r>
              <a:rPr lang="hr-HR" altLang="sr-Latn-RS" sz="2400" dirty="0"/>
              <a:t>Početak – </a:t>
            </a:r>
            <a:r>
              <a:rPr lang="hr-HR" altLang="sr-Latn-RS" sz="2400" dirty="0">
                <a:solidFill>
                  <a:schemeClr val="tx2"/>
                </a:solidFill>
              </a:rPr>
              <a:t>uvečer prije </a:t>
            </a:r>
            <a:r>
              <a:rPr lang="hr-HR" altLang="sr-Latn-RS" sz="2400" dirty="0" err="1">
                <a:solidFill>
                  <a:schemeClr val="tx2"/>
                </a:solidFill>
              </a:rPr>
              <a:t>op</a:t>
            </a:r>
            <a:r>
              <a:rPr lang="hr-HR" altLang="sr-Latn-RS" sz="2400" dirty="0">
                <a:solidFill>
                  <a:schemeClr val="tx2"/>
                </a:solidFill>
              </a:rPr>
              <a:t>.</a:t>
            </a:r>
            <a:r>
              <a:rPr lang="hr-HR" altLang="sr-Latn-RS" sz="2400" dirty="0"/>
              <a:t> – </a:t>
            </a:r>
            <a:r>
              <a:rPr lang="hr-HR" altLang="sr-Latn-RS" sz="2400" b="1" dirty="0">
                <a:solidFill>
                  <a:schemeClr val="hlink"/>
                </a:solidFill>
              </a:rPr>
              <a:t>za bolji san</a:t>
            </a:r>
          </a:p>
          <a:p>
            <a:pPr>
              <a:buFontTx/>
              <a:buNone/>
            </a:pPr>
            <a:r>
              <a:rPr lang="hr-HR" altLang="sr-Latn-RS" sz="2400" dirty="0"/>
              <a:t>                     ( blagi hipnotici, sedativi - liječnik)</a:t>
            </a:r>
          </a:p>
          <a:p>
            <a:pPr>
              <a:buFontTx/>
              <a:buNone/>
            </a:pPr>
            <a:r>
              <a:rPr lang="hr-HR" altLang="sr-Latn-RS" sz="2400" dirty="0"/>
              <a:t>                    -- </a:t>
            </a:r>
            <a:r>
              <a:rPr lang="hr-HR" altLang="sr-Latn-RS" sz="2400" dirty="0">
                <a:solidFill>
                  <a:schemeClr val="tx2"/>
                </a:solidFill>
              </a:rPr>
              <a:t>30-45 min. prije</a:t>
            </a:r>
            <a:r>
              <a:rPr lang="hr-HR" altLang="sr-Latn-RS" sz="2400" dirty="0"/>
              <a:t> operacije</a:t>
            </a:r>
          </a:p>
          <a:p>
            <a:pPr>
              <a:buFontTx/>
              <a:buNone/>
            </a:pPr>
            <a:r>
              <a:rPr lang="hr-HR" altLang="sr-Latn-RS" sz="2400" dirty="0"/>
              <a:t>                                    </a:t>
            </a:r>
            <a:r>
              <a:rPr lang="hr-HR" altLang="sr-Latn-RS" sz="2400" dirty="0" smtClean="0"/>
              <a:t>- </a:t>
            </a:r>
            <a:r>
              <a:rPr lang="hr-HR" altLang="sr-Latn-RS" sz="2400" b="1" dirty="0">
                <a:solidFill>
                  <a:schemeClr val="hlink"/>
                </a:solidFill>
              </a:rPr>
              <a:t>za smirenje </a:t>
            </a:r>
            <a:r>
              <a:rPr lang="hr-HR" altLang="sr-Latn-RS" sz="2400" b="1" dirty="0" smtClean="0">
                <a:solidFill>
                  <a:schemeClr val="hlink"/>
                </a:solidFill>
              </a:rPr>
              <a:t>bola. </a:t>
            </a:r>
            <a:r>
              <a:rPr lang="hr-HR" altLang="sr-Latn-RS" sz="2400" dirty="0">
                <a:solidFill>
                  <a:schemeClr val="hlink"/>
                </a:solidFill>
              </a:rPr>
              <a:t>- </a:t>
            </a:r>
            <a:r>
              <a:rPr lang="hr-HR" altLang="sr-Latn-RS" sz="2400" b="1" dirty="0">
                <a:solidFill>
                  <a:schemeClr val="hlink"/>
                </a:solidFill>
              </a:rPr>
              <a:t>relaksacija </a:t>
            </a:r>
          </a:p>
          <a:p>
            <a:pPr>
              <a:buFontTx/>
              <a:buNone/>
            </a:pPr>
            <a:r>
              <a:rPr lang="hr-HR" altLang="sr-Latn-RS" sz="2400" b="1" dirty="0">
                <a:solidFill>
                  <a:schemeClr val="hlink"/>
                </a:solidFill>
              </a:rPr>
              <a:t>                                          </a:t>
            </a:r>
            <a:r>
              <a:rPr lang="hr-HR" altLang="sr-Latn-RS" sz="2400" b="1" dirty="0" smtClean="0">
                <a:solidFill>
                  <a:schemeClr val="hlink"/>
                </a:solidFill>
              </a:rPr>
              <a:t>- </a:t>
            </a:r>
            <a:r>
              <a:rPr lang="hr-HR" altLang="sr-Latn-RS" sz="2400" b="1" dirty="0">
                <a:solidFill>
                  <a:schemeClr val="hlink"/>
                </a:solidFill>
              </a:rPr>
              <a:t>smanjenje metabolizma</a:t>
            </a:r>
          </a:p>
          <a:p>
            <a:pPr>
              <a:buFontTx/>
              <a:buNone/>
            </a:pPr>
            <a:r>
              <a:rPr lang="hr-HR" altLang="sr-Latn-RS" sz="2400" b="1" dirty="0">
                <a:solidFill>
                  <a:schemeClr val="hlink"/>
                </a:solidFill>
              </a:rPr>
              <a:t>                                          -- smanjenje praga </a:t>
            </a:r>
            <a:r>
              <a:rPr lang="hr-HR" altLang="sr-Latn-RS" sz="2400" b="1" dirty="0" err="1">
                <a:solidFill>
                  <a:schemeClr val="hlink"/>
                </a:solidFill>
              </a:rPr>
              <a:t>podraž</a:t>
            </a:r>
            <a:r>
              <a:rPr lang="hr-HR" altLang="sr-Latn-RS" sz="2400" b="1" dirty="0">
                <a:solidFill>
                  <a:schemeClr val="hlink"/>
                </a:solidFill>
              </a:rPr>
              <a:t>. za </a:t>
            </a:r>
          </a:p>
          <a:p>
            <a:pPr>
              <a:buFontTx/>
              <a:buNone/>
            </a:pPr>
            <a:r>
              <a:rPr lang="hr-HR" altLang="sr-Latn-RS" sz="2400" b="1" dirty="0">
                <a:solidFill>
                  <a:schemeClr val="hlink"/>
                </a:solidFill>
              </a:rPr>
              <a:t>                                               bol</a:t>
            </a:r>
          </a:p>
          <a:p>
            <a:pPr>
              <a:buFontTx/>
              <a:buNone/>
            </a:pPr>
            <a:r>
              <a:rPr lang="hr-HR" altLang="sr-Latn-RS" sz="2400" dirty="0">
                <a:solidFill>
                  <a:schemeClr val="hlink"/>
                </a:solidFill>
              </a:rPr>
              <a:t>                                          -- smanjenje</a:t>
            </a:r>
            <a:r>
              <a:rPr lang="hr-HR" altLang="sr-Latn-RS" sz="2400" b="1" dirty="0">
                <a:solidFill>
                  <a:schemeClr val="hlink"/>
                </a:solidFill>
              </a:rPr>
              <a:t> salivacije</a:t>
            </a:r>
          </a:p>
          <a:p>
            <a:pPr>
              <a:buFontTx/>
              <a:buNone/>
            </a:pPr>
            <a:r>
              <a:rPr lang="hr-HR" altLang="sr-Latn-RS" sz="24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hr-HR" altLang="sr-Latn-RS" sz="2400" b="1" dirty="0" err="1">
                <a:solidFill>
                  <a:srgbClr val="00B050"/>
                </a:solidFill>
              </a:rPr>
              <a:t>Premedikacija</a:t>
            </a:r>
            <a:r>
              <a:rPr lang="hr-HR" altLang="sr-Latn-RS" sz="2400" b="1" dirty="0">
                <a:solidFill>
                  <a:srgbClr val="00B050"/>
                </a:solidFill>
              </a:rPr>
              <a:t> = uvod u anesteziju</a:t>
            </a:r>
          </a:p>
          <a:p>
            <a:pPr>
              <a:buFontTx/>
              <a:buNone/>
            </a:pPr>
            <a:endParaRPr lang="hr-HR" altLang="sr-Latn-RS" sz="2400" b="1" dirty="0">
              <a:solidFill>
                <a:srgbClr val="00B05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1" y="2938818"/>
            <a:ext cx="1524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21" y="3932831"/>
            <a:ext cx="21336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www.hagioterapija-split.hr/images/za-hagiohr/Fea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88" y="33692"/>
            <a:ext cx="4287433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766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2925" y="0"/>
            <a:ext cx="8911687" cy="573206"/>
          </a:xfrm>
        </p:spPr>
        <p:txBody>
          <a:bodyPr/>
          <a:lstStyle/>
          <a:p>
            <a:r>
              <a:rPr lang="hr-HR" altLang="sr-Latn-RS" sz="2400" b="1" dirty="0">
                <a:latin typeface="Times New Roman" panose="02020603050405020304" pitchFamily="18" charset="0"/>
              </a:rPr>
              <a:t>Lista </a:t>
            </a:r>
            <a:r>
              <a:rPr lang="hr-HR" altLang="sr-Latn-RS" sz="2400" b="1" dirty="0" err="1">
                <a:latin typeface="Times New Roman" panose="02020603050405020304" pitchFamily="18" charset="0"/>
              </a:rPr>
              <a:t>premedikacije</a:t>
            </a:r>
            <a:endParaRPr lang="hr-HR" altLang="sr-Latn-RS" sz="2400" b="1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927350" y="875427"/>
            <a:ext cx="11673385" cy="600584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hr-HR" altLang="sr-Latn-RS" sz="1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Opća bolnica Varaždin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1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Djelatnost za anesteziju i reanimaciju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000" dirty="0">
                <a:solidFill>
                  <a:schemeClr val="accent2"/>
                </a:solidFill>
              </a:rPr>
              <a:t>                      </a:t>
            </a:r>
            <a:r>
              <a:rPr lang="hr-HR" altLang="sr-Latn-R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PREMEDIKACIJA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Za ________________________  </a:t>
            </a:r>
            <a:r>
              <a:rPr lang="hr-HR" altLang="sr-Latn-RS" sz="12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god. </a:t>
            </a:r>
            <a:r>
              <a:rPr lang="hr-HR" altLang="sr-Latn-RS" sz="12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rođ</a:t>
            </a:r>
            <a:r>
              <a:rPr lang="hr-HR" altLang="sr-Latn-R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  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Anestezija ________________________________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Ništa </a:t>
            </a:r>
            <a:r>
              <a:rPr lang="hr-HR" altLang="sr-Latn-RS" sz="16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per</a:t>
            </a:r>
            <a:r>
              <a:rPr lang="hr-HR" altLang="sr-Latn-R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os iza 24 sata !!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Na večer uoči operacije _____________________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Ujutro dne : ______________    u _________  sati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1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              ____________</a:t>
            </a:r>
            <a:r>
              <a:rPr lang="hr-HR" altLang="sr-Latn-RS" sz="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                                    _______________________ mg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                                    _______________________ mg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          Ordinirao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  ___________________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Dala </a:t>
            </a:r>
            <a:r>
              <a:rPr lang="hr-HR" altLang="sr-Latn-RS" sz="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sc</a:t>
            </a:r>
            <a:r>
              <a:rPr lang="hr-HR" altLang="sr-Latn-RS" sz="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im, iv, </a:t>
            </a:r>
            <a:r>
              <a:rPr lang="hr-HR" altLang="sr-Latn-RS" sz="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per</a:t>
            </a:r>
            <a:r>
              <a:rPr lang="hr-HR" altLang="sr-Latn-RS" sz="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os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Medicinska sestra/medicinski tehničar  _______________________________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NAPOMENE :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solidFill>
                <a:srgbClr val="00FF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800" b="1" dirty="0">
                <a:latin typeface="Times New Roman" panose="02020603050405020304" pitchFamily="18" charset="0"/>
              </a:rPr>
              <a:t>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800" b="1" dirty="0">
              <a:latin typeface="Times New Roman" panose="02020603050405020304" pitchFamily="18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2927350" y="1196976"/>
            <a:ext cx="0" cy="460851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757357" y="801190"/>
            <a:ext cx="5040313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967663" y="1268414"/>
            <a:ext cx="0" cy="45370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2176723" y="6732895"/>
            <a:ext cx="4997450" cy="1428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02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870700" cy="1600200"/>
          </a:xfrm>
        </p:spPr>
        <p:txBody>
          <a:bodyPr/>
          <a:lstStyle/>
          <a:p>
            <a:r>
              <a:rPr lang="hr-HR" altLang="sr-Latn-RS" sz="3200" b="1">
                <a:solidFill>
                  <a:srgbClr val="000068"/>
                </a:solidFill>
              </a:rPr>
              <a:t>Priprema operacijskog polja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828800"/>
            <a:ext cx="8077200" cy="3657600"/>
          </a:xfrm>
        </p:spPr>
        <p:txBody>
          <a:bodyPr>
            <a:normAutofit fontScale="92500" lnSpcReduction="20000"/>
          </a:bodyPr>
          <a:lstStyle/>
          <a:p>
            <a:r>
              <a:rPr lang="hr-HR" altLang="sr-Latn-RS" sz="2400" dirty="0">
                <a:solidFill>
                  <a:schemeClr val="tx1"/>
                </a:solidFill>
              </a:rPr>
              <a:t>Na dan operacije 1-2 sata prije </a:t>
            </a:r>
            <a:r>
              <a:rPr lang="hr-HR" altLang="sr-Latn-RS" sz="2400" dirty="0" err="1">
                <a:solidFill>
                  <a:schemeClr val="tx1"/>
                </a:solidFill>
              </a:rPr>
              <a:t>op</a:t>
            </a:r>
            <a:r>
              <a:rPr lang="hr-HR" altLang="sr-Latn-RS" sz="2400" dirty="0">
                <a:solidFill>
                  <a:schemeClr val="tx1"/>
                </a:solidFill>
              </a:rPr>
              <a:t>.</a:t>
            </a:r>
          </a:p>
          <a:p>
            <a:pPr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 </a:t>
            </a:r>
            <a:r>
              <a:rPr lang="hr-HR" altLang="sr-Latn-RS" sz="2400" b="1" dirty="0">
                <a:solidFill>
                  <a:schemeClr val="tx1"/>
                </a:solidFill>
              </a:rPr>
              <a:t>Cilj </a:t>
            </a:r>
            <a:r>
              <a:rPr lang="hr-HR" altLang="sr-Latn-RS" sz="2400" dirty="0">
                <a:solidFill>
                  <a:schemeClr val="tx1"/>
                </a:solidFill>
              </a:rPr>
              <a:t>– očistiti, dezinficirati i obrijati </a:t>
            </a:r>
            <a:r>
              <a:rPr lang="hr-HR" altLang="sr-Latn-RS" sz="2400" dirty="0" err="1">
                <a:solidFill>
                  <a:schemeClr val="tx1"/>
                </a:solidFill>
              </a:rPr>
              <a:t>op</a:t>
            </a:r>
            <a:r>
              <a:rPr lang="hr-HR" altLang="sr-Latn-RS" sz="2400" dirty="0">
                <a:solidFill>
                  <a:schemeClr val="tx1"/>
                </a:solidFill>
              </a:rPr>
              <a:t>. područje –  </a:t>
            </a:r>
          </a:p>
          <a:p>
            <a:pPr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           20 cm od predviđenog operativnog reza</a:t>
            </a:r>
          </a:p>
          <a:p>
            <a:pPr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           ( smanjujemo mogućnost infekcije </a:t>
            </a:r>
            <a:r>
              <a:rPr lang="hr-HR" altLang="sr-Latn-RS" sz="2400" dirty="0" err="1">
                <a:solidFill>
                  <a:schemeClr val="tx1"/>
                </a:solidFill>
              </a:rPr>
              <a:t>op</a:t>
            </a:r>
            <a:r>
              <a:rPr lang="hr-HR" altLang="sr-Latn-RS" sz="2400" dirty="0">
                <a:solidFill>
                  <a:schemeClr val="tx1"/>
                </a:solidFill>
              </a:rPr>
              <a:t>. područja )</a:t>
            </a:r>
          </a:p>
          <a:p>
            <a:pPr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Upotreba aparata za šišanje/brijanje ( </a:t>
            </a:r>
            <a:r>
              <a:rPr lang="hr-HR" altLang="sr-Latn-RS" sz="2400" dirty="0" err="1">
                <a:solidFill>
                  <a:schemeClr val="tx1"/>
                </a:solidFill>
              </a:rPr>
              <a:t>clipper</a:t>
            </a:r>
            <a:r>
              <a:rPr lang="hr-HR" altLang="sr-Latn-RS" sz="2400" dirty="0">
                <a:solidFill>
                  <a:schemeClr val="tx1"/>
                </a:solidFill>
              </a:rPr>
              <a:t> ) – sterilan</a:t>
            </a:r>
          </a:p>
          <a:p>
            <a:pPr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* eventualno korištenje krema za depilaciju</a:t>
            </a:r>
          </a:p>
          <a:p>
            <a:pPr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                 * opasnosti brijanja britvom</a:t>
            </a:r>
          </a:p>
          <a:p>
            <a:pPr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                 * tuširanje pjenušavim </a:t>
            </a:r>
            <a:r>
              <a:rPr lang="hr-HR" altLang="sr-Latn-RS" sz="2400" dirty="0" err="1">
                <a:solidFill>
                  <a:schemeClr val="tx1"/>
                </a:solidFill>
              </a:rPr>
              <a:t>Klorheksidinom</a:t>
            </a:r>
            <a:endParaRPr lang="hr-HR" altLang="sr-Latn-RS" sz="24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hr-HR" altLang="sr-Latn-RS" sz="2400" dirty="0">
                <a:solidFill>
                  <a:schemeClr val="tx1"/>
                </a:solidFill>
              </a:rPr>
              <a:t>                      (Pjenušavi </a:t>
            </a:r>
            <a:r>
              <a:rPr lang="hr-HR" altLang="sr-Latn-RS" sz="2400" dirty="0" err="1">
                <a:solidFill>
                  <a:schemeClr val="tx1"/>
                </a:solidFill>
              </a:rPr>
              <a:t>plivasept</a:t>
            </a:r>
            <a:r>
              <a:rPr lang="hr-HR" altLang="sr-Latn-RS" sz="2400" dirty="0">
                <a:solidFill>
                  <a:schemeClr val="tx1"/>
                </a:solidFill>
              </a:rPr>
              <a:t>)</a:t>
            </a:r>
          </a:p>
          <a:p>
            <a:pPr>
              <a:buFontTx/>
              <a:buNone/>
            </a:pPr>
            <a:endParaRPr lang="hr-HR" altLang="sr-Latn-RS" sz="2400" dirty="0">
              <a:solidFill>
                <a:srgbClr val="0000CC"/>
              </a:solidFill>
            </a:endParaRPr>
          </a:p>
          <a:p>
            <a:pPr>
              <a:buFontTx/>
              <a:buNone/>
            </a:pPr>
            <a:endParaRPr lang="hr-HR" altLang="sr-Latn-RS" sz="2400" b="1" dirty="0">
              <a:latin typeface="Times New Roman" panose="02020603050405020304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6576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05401"/>
            <a:ext cx="9985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9296400" y="5105400"/>
            <a:ext cx="990600" cy="1524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9296400" y="5105400"/>
            <a:ext cx="990600" cy="1447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881063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46319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156" y="173734"/>
            <a:ext cx="8911687" cy="795257"/>
          </a:xfrm>
        </p:spPr>
        <p:txBody>
          <a:bodyPr/>
          <a:lstStyle/>
          <a:p>
            <a:r>
              <a:rPr lang="hr-HR" altLang="sr-Latn-RS" sz="3600" b="1">
                <a:solidFill>
                  <a:srgbClr val="000068"/>
                </a:solidFill>
              </a:rPr>
              <a:t>- Pitanja za ponavljanje gradiva -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96120" y="1310185"/>
            <a:ext cx="10968250" cy="5295332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Što se želi postići dobrom </a:t>
            </a:r>
            <a:r>
              <a:rPr lang="hr-HR" altLang="sr-Latn-RS" sz="2400" dirty="0" err="1">
                <a:solidFill>
                  <a:schemeClr val="tx1"/>
                </a:solidFill>
              </a:rPr>
              <a:t>preoperativnom</a:t>
            </a:r>
            <a:r>
              <a:rPr lang="hr-HR" altLang="sr-Latn-RS" sz="2400" dirty="0">
                <a:solidFill>
                  <a:schemeClr val="tx1"/>
                </a:solidFill>
              </a:rPr>
              <a:t>  pripremom ?</a:t>
            </a:r>
          </a:p>
          <a:p>
            <a:pPr marL="609600" indent="-609600"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Kako dijelimo </a:t>
            </a:r>
            <a:r>
              <a:rPr lang="hr-HR" altLang="sr-Latn-RS" sz="2400" dirty="0" err="1">
                <a:solidFill>
                  <a:schemeClr val="tx1"/>
                </a:solidFill>
              </a:rPr>
              <a:t>preoperativnu</a:t>
            </a:r>
            <a:r>
              <a:rPr lang="hr-HR" altLang="sr-Latn-RS" sz="2400" dirty="0">
                <a:solidFill>
                  <a:schemeClr val="tx1"/>
                </a:solidFill>
              </a:rPr>
              <a:t> pripremu ?</a:t>
            </a:r>
          </a:p>
          <a:p>
            <a:pPr marL="609600" indent="-609600"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Što se postiže psihičkom pripremom i kako je ostvariti ?</a:t>
            </a:r>
          </a:p>
          <a:p>
            <a:pPr marL="609600" indent="-609600"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Što spada u fizičku </a:t>
            </a:r>
            <a:r>
              <a:rPr lang="hr-HR" altLang="sr-Latn-RS" sz="2400" dirty="0" err="1">
                <a:solidFill>
                  <a:schemeClr val="tx1"/>
                </a:solidFill>
              </a:rPr>
              <a:t>preoperativnu</a:t>
            </a:r>
            <a:r>
              <a:rPr lang="hr-HR" altLang="sr-Latn-RS" sz="2400" dirty="0">
                <a:solidFill>
                  <a:schemeClr val="tx1"/>
                </a:solidFill>
              </a:rPr>
              <a:t> pripremu ?</a:t>
            </a:r>
          </a:p>
          <a:p>
            <a:pPr marL="609600" indent="-609600"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Koje su rutinske </a:t>
            </a:r>
            <a:r>
              <a:rPr lang="hr-HR" altLang="sr-Latn-RS" sz="2400" dirty="0" err="1">
                <a:solidFill>
                  <a:schemeClr val="tx1"/>
                </a:solidFill>
              </a:rPr>
              <a:t>preoperativne</a:t>
            </a:r>
            <a:r>
              <a:rPr lang="hr-HR" altLang="sr-Latn-RS" sz="2400" dirty="0">
                <a:solidFill>
                  <a:schemeClr val="tx1"/>
                </a:solidFill>
              </a:rPr>
              <a:t> pretrage?</a:t>
            </a:r>
          </a:p>
          <a:p>
            <a:pPr marL="609600" indent="-609600"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O čemu ovisi duljina </a:t>
            </a:r>
            <a:r>
              <a:rPr lang="hr-HR" altLang="sr-Latn-RS" sz="2400" dirty="0" err="1">
                <a:solidFill>
                  <a:schemeClr val="tx1"/>
                </a:solidFill>
              </a:rPr>
              <a:t>preoperativne</a:t>
            </a:r>
            <a:r>
              <a:rPr lang="hr-HR" altLang="sr-Latn-RS" sz="2400" dirty="0">
                <a:solidFill>
                  <a:schemeClr val="tx1"/>
                </a:solidFill>
              </a:rPr>
              <a:t> pripreme ?</a:t>
            </a:r>
          </a:p>
          <a:p>
            <a:pPr marL="609600" indent="-609600">
              <a:buFontTx/>
              <a:buAutoNum type="arabicPeriod"/>
            </a:pPr>
            <a:r>
              <a:rPr lang="hr-HR" altLang="sr-Latn-RS" sz="2400" dirty="0">
                <a:solidFill>
                  <a:schemeClr val="tx1"/>
                </a:solidFill>
              </a:rPr>
              <a:t>Što je sve potrebno učiniti dan prije </a:t>
            </a:r>
            <a:r>
              <a:rPr lang="hr-HR" altLang="sr-Latn-RS" sz="2400" dirty="0" err="1">
                <a:solidFill>
                  <a:schemeClr val="tx1"/>
                </a:solidFill>
              </a:rPr>
              <a:t>op</a:t>
            </a:r>
            <a:r>
              <a:rPr lang="hr-HR" altLang="sr-Latn-RS" sz="2400" dirty="0">
                <a:solidFill>
                  <a:schemeClr val="tx1"/>
                </a:solidFill>
              </a:rPr>
              <a:t>. zahvata </a:t>
            </a:r>
            <a:r>
              <a:rPr lang="hr-HR" altLang="sr-Latn-RS" sz="2400" dirty="0">
                <a:solidFill>
                  <a:srgbClr val="0000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4682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>
                <a:latin typeface="Times New Roman" pitchFamily="18" charset="0"/>
              </a:rPr>
              <a:t>Psihička preoperativna priprema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sz="2800" b="1" dirty="0">
                <a:solidFill>
                  <a:srgbClr val="FF9966"/>
                </a:solidFill>
                <a:latin typeface="Times New Roman" panose="02020603050405020304" pitchFamily="18" charset="0"/>
              </a:rPr>
              <a:t>Cilj</a:t>
            </a:r>
            <a:r>
              <a:rPr lang="hr-HR" altLang="sr-Latn-RS" sz="2800" b="1" dirty="0">
                <a:latin typeface="Times New Roman" panose="02020603050405020304" pitchFamily="18" charset="0"/>
              </a:rPr>
              <a:t> – </a:t>
            </a:r>
            <a:r>
              <a:rPr lang="hr-HR" altLang="sr-Latn-RS" sz="2400" b="1" dirty="0">
                <a:latin typeface="Times New Roman" panose="02020603050405020304" pitchFamily="18" charset="0"/>
              </a:rPr>
              <a:t>postići što realnije prihvaćanje indiciranog operativnog zahvata kao liječenje – postići što veći stupanj suradnje bolesnika </a:t>
            </a:r>
          </a:p>
          <a:p>
            <a:pPr eaLnBrk="1" hangingPunct="1">
              <a:buFontTx/>
              <a:buNone/>
            </a:pPr>
            <a:r>
              <a:rPr lang="hr-HR" altLang="sr-Latn-RS" sz="2400" b="1" dirty="0">
                <a:latin typeface="Times New Roman" panose="02020603050405020304" pitchFamily="18" charset="0"/>
              </a:rPr>
              <a:t>                                          </a:t>
            </a:r>
            <a:r>
              <a:rPr lang="hr-HR" altLang="sr-Latn-RS" sz="4800" b="1" dirty="0">
                <a:solidFill>
                  <a:srgbClr val="FF99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2711450" y="3860800"/>
            <a:ext cx="2376488" cy="108108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buClr>
                <a:schemeClr val="tx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smanjenjem straha</a:t>
            </a:r>
          </a:p>
          <a:p>
            <a:pPr algn="ctr" eaLnBrk="1" hangingPunct="1">
              <a:buClrTx/>
              <a:buFontTx/>
              <a:buNone/>
            </a:pP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 od anestezije</a:t>
            </a:r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4079875" y="4941889"/>
            <a:ext cx="2376488" cy="1081087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buClr>
                <a:schemeClr val="tx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adekvatnim</a:t>
            </a:r>
          </a:p>
          <a:p>
            <a:pPr algn="ctr" eaLnBrk="1" hangingPunct="1">
              <a:buClrTx/>
              <a:buFontTx/>
              <a:buNone/>
            </a:pP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 smještajem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368490" y="2852739"/>
            <a:ext cx="2743200" cy="1081087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buClr>
                <a:schemeClr val="tx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boljom psihičkom</a:t>
            </a:r>
          </a:p>
          <a:p>
            <a:pPr algn="ctr" eaLnBrk="1" hangingPunct="1">
              <a:buClrTx/>
              <a:buFontTx/>
              <a:buNone/>
            </a:pP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 stabilnošću</a:t>
            </a:r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5808664" y="3789364"/>
            <a:ext cx="2376487" cy="1081087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buClr>
                <a:schemeClr val="tx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r-HR" altLang="sr-Latn-RS" sz="1400" dirty="0">
                <a:solidFill>
                  <a:srgbClr val="00B0F0"/>
                </a:solidFill>
                <a:latin typeface="Times New Roman" panose="02020603050405020304" pitchFamily="18" charset="0"/>
              </a:rPr>
              <a:t>“toplom </a:t>
            </a:r>
          </a:p>
          <a:p>
            <a:pPr algn="ctr" eaLnBrk="1" hangingPunct="1">
              <a:buClrTx/>
              <a:buFontTx/>
              <a:buNone/>
            </a:pPr>
            <a:r>
              <a:rPr lang="hr-HR" altLang="sr-Latn-RS" sz="1400" dirty="0">
                <a:solidFill>
                  <a:srgbClr val="00B0F0"/>
                </a:solidFill>
                <a:latin typeface="Times New Roman" panose="02020603050405020304" pitchFamily="18" charset="0"/>
              </a:rPr>
              <a:t>komunikacijom” </a:t>
            </a:r>
          </a:p>
          <a:p>
            <a:pPr algn="ctr" eaLnBrk="1" hangingPunct="1">
              <a:buClrTx/>
              <a:buFontTx/>
              <a:buNone/>
            </a:pPr>
            <a:r>
              <a:rPr lang="hr-HR" altLang="sr-Latn-RS" sz="1400" dirty="0">
                <a:solidFill>
                  <a:srgbClr val="00B0F0"/>
                </a:solidFill>
                <a:latin typeface="Times New Roman" panose="02020603050405020304" pitchFamily="18" charset="0"/>
              </a:rPr>
              <a:t>profesionalnim radom</a:t>
            </a:r>
          </a:p>
          <a:p>
            <a:pPr algn="ctr" eaLnBrk="1" hangingPunct="1">
              <a:buClrTx/>
              <a:buFontTx/>
              <a:buNone/>
            </a:pPr>
            <a:r>
              <a:rPr lang="hr-HR" altLang="sr-Latn-RS" sz="1400" dirty="0">
                <a:solidFill>
                  <a:srgbClr val="00B0F0"/>
                </a:solidFill>
                <a:latin typeface="Times New Roman" panose="02020603050405020304" pitchFamily="18" charset="0"/>
              </a:rPr>
              <a:t>i ponašanjem</a:t>
            </a:r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7967664" y="2852739"/>
            <a:ext cx="2376487" cy="1081087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buClr>
                <a:schemeClr val="tx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hr-HR" altLang="sr-Latn-RS" sz="18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pp</a:t>
            </a: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 uključenjem i</a:t>
            </a:r>
          </a:p>
          <a:p>
            <a:pPr algn="ctr" eaLnBrk="1" hangingPunct="1">
              <a:buClrTx/>
              <a:buFontTx/>
              <a:buNone/>
            </a:pP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 drugih struka</a:t>
            </a:r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8040689" y="4581525"/>
            <a:ext cx="2376487" cy="108108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buClr>
                <a:schemeClr val="tx2"/>
              </a:buCl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2"/>
              </a:buCl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lr>
                <a:schemeClr val="tx2"/>
              </a:buCl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edukacijom i </a:t>
            </a:r>
            <a:r>
              <a:rPr lang="hr-HR" altLang="sr-Latn-RS" sz="18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pp</a:t>
            </a: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okupacionom</a:t>
            </a:r>
          </a:p>
          <a:p>
            <a:pPr algn="ctr" eaLnBrk="1" hangingPunct="1">
              <a:buClrTx/>
              <a:buFontTx/>
              <a:buNone/>
            </a:pPr>
            <a:r>
              <a:rPr lang="hr-HR" altLang="sr-Latn-R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 terapijom</a:t>
            </a:r>
          </a:p>
        </p:txBody>
      </p:sp>
    </p:spTree>
    <p:extLst>
      <p:ext uri="{BB962C8B-B14F-4D97-AF65-F5344CB8AC3E}">
        <p14:creationId xmlns:p14="http://schemas.microsoft.com/office/powerpoint/2010/main" val="32979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259" y="0"/>
            <a:ext cx="8911687" cy="1280890"/>
          </a:xfrm>
        </p:spPr>
        <p:txBody>
          <a:bodyPr/>
          <a:lstStyle/>
          <a:p>
            <a:r>
              <a:rPr lang="hr-HR" altLang="sr-Latn-RS" sz="3600" b="1" dirty="0">
                <a:solidFill>
                  <a:srgbClr val="000068"/>
                </a:solidFill>
              </a:rPr>
              <a:t>Fizička </a:t>
            </a:r>
            <a:r>
              <a:rPr lang="hr-HR" altLang="sr-Latn-RS" sz="3600" b="1" dirty="0" err="1">
                <a:solidFill>
                  <a:srgbClr val="000068"/>
                </a:solidFill>
              </a:rPr>
              <a:t>preoperativna</a:t>
            </a:r>
            <a:r>
              <a:rPr lang="hr-HR" altLang="sr-Latn-RS" sz="3600" b="1" dirty="0">
                <a:solidFill>
                  <a:srgbClr val="000068"/>
                </a:solidFill>
              </a:rPr>
              <a:t> priprema-zadaci </a:t>
            </a:r>
            <a:r>
              <a:rPr lang="hr-HR" altLang="sr-Latn-RS" sz="3600" b="1" dirty="0" err="1">
                <a:solidFill>
                  <a:srgbClr val="000068"/>
                </a:solidFill>
              </a:rPr>
              <a:t>ms</a:t>
            </a:r>
            <a:r>
              <a:rPr lang="hr-HR" altLang="sr-Latn-RS" sz="3600" b="1" dirty="0">
                <a:solidFill>
                  <a:srgbClr val="000068"/>
                </a:solidFill>
              </a:rPr>
              <a:t>/</a:t>
            </a:r>
            <a:r>
              <a:rPr lang="hr-HR" altLang="sr-Latn-RS" sz="3600" b="1" dirty="0" err="1">
                <a:solidFill>
                  <a:srgbClr val="000068"/>
                </a:solidFill>
              </a:rPr>
              <a:t>mt</a:t>
            </a:r>
            <a:endParaRPr lang="hr-HR" altLang="sr-Latn-RS" sz="3600" b="1" dirty="0">
              <a:solidFill>
                <a:srgbClr val="000068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06439" y="1255594"/>
            <a:ext cx="8960892" cy="45469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r-HR" altLang="sr-Latn-RS" sz="2400" dirty="0">
                <a:solidFill>
                  <a:srgbClr val="000068"/>
                </a:solidFill>
              </a:rPr>
              <a:t>rutinske </a:t>
            </a:r>
            <a:r>
              <a:rPr lang="hr-HR" altLang="sr-Latn-RS" sz="2400" dirty="0" err="1">
                <a:solidFill>
                  <a:srgbClr val="000068"/>
                </a:solidFill>
              </a:rPr>
              <a:t>preoperativne</a:t>
            </a:r>
            <a:r>
              <a:rPr lang="hr-HR" altLang="sr-Latn-RS" sz="2400" dirty="0">
                <a:solidFill>
                  <a:srgbClr val="000068"/>
                </a:solidFill>
              </a:rPr>
              <a:t> pretrage 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>
                <a:solidFill>
                  <a:srgbClr val="0000CC"/>
                </a:solidFill>
              </a:rPr>
              <a:t>                 -- </a:t>
            </a:r>
            <a:r>
              <a:rPr lang="hr-HR" altLang="sr-Latn-RS" sz="2400" dirty="0" err="1">
                <a:solidFill>
                  <a:srgbClr val="0000CC"/>
                </a:solidFill>
              </a:rPr>
              <a:t>lab</a:t>
            </a:r>
            <a:r>
              <a:rPr lang="hr-HR" altLang="sr-Latn-RS" sz="2400" dirty="0">
                <a:solidFill>
                  <a:srgbClr val="0000CC"/>
                </a:solidFill>
              </a:rPr>
              <a:t>. pretrage krvi i urina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>
                <a:solidFill>
                  <a:srgbClr val="0000CC"/>
                </a:solidFill>
              </a:rPr>
              <a:t>                 </a:t>
            </a:r>
            <a:endParaRPr lang="hr-HR" altLang="sr-Latn-RS" sz="2400" dirty="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2400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2400" dirty="0" smtClean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dirty="0" smtClean="0"/>
              <a:t>                     </a:t>
            </a:r>
            <a:endParaRPr lang="hr-HR" altLang="sr-Latn-RS" dirty="0"/>
          </a:p>
        </p:txBody>
      </p:sp>
      <p:pic>
        <p:nvPicPr>
          <p:cNvPr id="10242" name="Picture 2" descr="Kompletna biohemijska analiza krvi + besplatna konsultacija s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6" y="2047164"/>
            <a:ext cx="6033387" cy="438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www.synlab.hr/wp-content/uploads/2015/11/12039618_1125293407498431_541572159235170587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87" y="2842122"/>
            <a:ext cx="44481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79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1" y="232012"/>
            <a:ext cx="10666412" cy="1672988"/>
          </a:xfrm>
        </p:spPr>
        <p:txBody>
          <a:bodyPr/>
          <a:lstStyle/>
          <a:p>
            <a:r>
              <a:rPr lang="hr-HR" dirty="0" smtClean="0"/>
              <a:t>EKG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55594"/>
            <a:ext cx="10515599" cy="4921369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11266" name="Picture 2" descr="EKG aparati (elektrokardiograf): vrste, princip rada - Lijek -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385638"/>
            <a:ext cx="496252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9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2388" y="764275"/>
            <a:ext cx="10822224" cy="5146947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dirty="0" smtClean="0">
                <a:solidFill>
                  <a:srgbClr val="0000CC"/>
                </a:solidFill>
              </a:rPr>
              <a:t> </a:t>
            </a:r>
            <a:r>
              <a:rPr lang="hr-HR" altLang="sr-Latn-RS" sz="2400" dirty="0" err="1" smtClean="0">
                <a:solidFill>
                  <a:srgbClr val="0000CC"/>
                </a:solidFill>
              </a:rPr>
              <a:t>rtg</a:t>
            </a:r>
            <a:r>
              <a:rPr lang="hr-HR" altLang="sr-Latn-RS" sz="2400" dirty="0" smtClean="0">
                <a:solidFill>
                  <a:srgbClr val="0000CC"/>
                </a:solidFill>
              </a:rPr>
              <a:t> snimka </a:t>
            </a:r>
            <a:r>
              <a:rPr lang="hr-HR" altLang="sr-Latn-RS" dirty="0" smtClean="0">
                <a:solidFill>
                  <a:srgbClr val="0000CC"/>
                </a:solidFill>
              </a:rPr>
              <a:t>pluća</a:t>
            </a:r>
          </a:p>
          <a:p>
            <a:endParaRPr lang="hr-HR" dirty="0"/>
          </a:p>
        </p:txBody>
      </p:sp>
      <p:pic>
        <p:nvPicPr>
          <p:cNvPr id="12290" name="Picture 2" descr="Šta nam otkriva rendgen pluća: naučite da tumačite rezultate RT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825625"/>
            <a:ext cx="4381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2027569" y="5305551"/>
            <a:ext cx="3166801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r-HR" altLang="sr-Latn-RS" dirty="0" smtClean="0">
                <a:solidFill>
                  <a:srgbClr val="0000CC"/>
                </a:solidFill>
              </a:rPr>
              <a:t>-- </a:t>
            </a:r>
            <a:r>
              <a:rPr lang="hr-HR" altLang="sr-Latn-RS" sz="2400" dirty="0" smtClean="0">
                <a:solidFill>
                  <a:srgbClr val="0000CC"/>
                </a:solidFill>
              </a:rPr>
              <a:t>pregled interniste/anesteziologa</a:t>
            </a:r>
          </a:p>
        </p:txBody>
      </p:sp>
      <p:pic>
        <p:nvPicPr>
          <p:cNvPr id="12292" name="Picture 4" descr="Bronhitis - simptomi, oblici i liječenje - Ordinacija.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4876469"/>
            <a:ext cx="32766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4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13316" name="Picture 4" descr="Ako volite vruće kupke imamo dobru vijest; nova studija tvrdi da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10" y="3784805"/>
            <a:ext cx="7389603" cy="307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182880" y="984738"/>
            <a:ext cx="18917853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hr-HR" altLang="sr-Latn-RS" sz="2400" b="1" dirty="0" smtClean="0">
                <a:solidFill>
                  <a:srgbClr val="000068"/>
                </a:solidFill>
              </a:rPr>
              <a:t>specijalne</a:t>
            </a:r>
            <a:r>
              <a:rPr lang="hr-HR" altLang="sr-Latn-RS" sz="2400" dirty="0" smtClean="0">
                <a:solidFill>
                  <a:srgbClr val="000068"/>
                </a:solidFill>
              </a:rPr>
              <a:t> </a:t>
            </a:r>
            <a:r>
              <a:rPr lang="hr-HR" altLang="sr-Latn-RS" sz="2400" dirty="0" err="1" smtClean="0">
                <a:solidFill>
                  <a:srgbClr val="000068"/>
                </a:solidFill>
              </a:rPr>
              <a:t>preoperativne</a:t>
            </a:r>
            <a:r>
              <a:rPr lang="hr-HR" altLang="sr-Latn-RS" sz="2400" dirty="0" smtClean="0">
                <a:solidFill>
                  <a:srgbClr val="000068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hr-HR" altLang="sr-Latn-RS" sz="2400" dirty="0" err="1">
                <a:solidFill>
                  <a:srgbClr val="000068"/>
                </a:solidFill>
              </a:rPr>
              <a:t>p</a:t>
            </a:r>
            <a:r>
              <a:rPr lang="hr-HR" altLang="sr-Latn-RS" sz="2400" dirty="0" err="1" smtClean="0">
                <a:solidFill>
                  <a:srgbClr val="000068"/>
                </a:solidFill>
              </a:rPr>
              <a:t>etrage</a:t>
            </a:r>
            <a:r>
              <a:rPr lang="hr-HR" altLang="sr-Latn-RS" sz="2400" dirty="0" smtClean="0">
                <a:solidFill>
                  <a:srgbClr val="000068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hr-HR" altLang="sr-Latn-RS" sz="2400" dirty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r>
              <a:rPr lang="hr-HR" altLang="sr-Latn-RS" sz="2400" dirty="0" smtClean="0">
                <a:solidFill>
                  <a:srgbClr val="000068"/>
                </a:solidFill>
              </a:rPr>
              <a:t>CT , pet CT , Endoskopske </a:t>
            </a:r>
          </a:p>
          <a:p>
            <a:pPr>
              <a:lnSpc>
                <a:spcPct val="80000"/>
              </a:lnSpc>
            </a:pPr>
            <a:r>
              <a:rPr lang="hr-HR" altLang="sr-Latn-RS" sz="2400" dirty="0" smtClean="0">
                <a:solidFill>
                  <a:srgbClr val="000068"/>
                </a:solidFill>
              </a:rPr>
              <a:t>pretrage </a:t>
            </a:r>
            <a:r>
              <a:rPr lang="hr-HR" altLang="sr-Latn-RS" sz="2400" dirty="0" err="1" smtClean="0">
                <a:solidFill>
                  <a:srgbClr val="000068"/>
                </a:solidFill>
              </a:rPr>
              <a:t>itd</a:t>
            </a:r>
            <a:r>
              <a:rPr lang="hr-HR" altLang="sr-Latn-RS" sz="2400" dirty="0" smtClean="0">
                <a:solidFill>
                  <a:srgbClr val="000068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endParaRPr lang="hr-HR" altLang="sr-Latn-RS" dirty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endParaRPr lang="hr-HR" altLang="sr-Latn-RS" dirty="0" smtClean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endParaRPr lang="hr-HR" altLang="sr-Latn-RS" dirty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endParaRPr lang="hr-HR" altLang="sr-Latn-RS" dirty="0" smtClean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endParaRPr lang="hr-HR" altLang="sr-Latn-RS" dirty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endParaRPr lang="hr-HR" altLang="sr-Latn-RS" dirty="0" smtClean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endParaRPr lang="hr-HR" altLang="sr-Latn-RS" dirty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endParaRPr lang="hr-HR" altLang="sr-Latn-RS" dirty="0" smtClean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endParaRPr lang="hr-HR" altLang="sr-Latn-RS" dirty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endParaRPr lang="hr-HR" altLang="sr-Latn-RS" dirty="0" smtClean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endParaRPr lang="hr-HR" altLang="sr-Latn-RS" dirty="0" smtClean="0">
              <a:solidFill>
                <a:srgbClr val="000068"/>
              </a:solidFill>
            </a:endParaRPr>
          </a:p>
          <a:p>
            <a:pPr>
              <a:lnSpc>
                <a:spcPct val="80000"/>
              </a:lnSpc>
            </a:pPr>
            <a:r>
              <a:rPr lang="hr-HR" altLang="sr-Latn-RS" sz="2400" dirty="0" smtClean="0">
                <a:solidFill>
                  <a:srgbClr val="000068"/>
                </a:solidFill>
              </a:rPr>
              <a:t>osobna higijena</a:t>
            </a:r>
          </a:p>
        </p:txBody>
      </p:sp>
      <p:pic>
        <p:nvPicPr>
          <p:cNvPr id="13314" name="Picture 2" descr="Pozitronska emisijska tomografija (PET/CT) - Ordinacija.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93" y="910267"/>
            <a:ext cx="4872973" cy="28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80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3048000" y="3050435"/>
            <a:ext cx="6096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hr-HR" altLang="sr-Latn-RS" sz="3200" b="1" dirty="0" smtClean="0"/>
              <a:t>poučavanje bolesnika </a:t>
            </a:r>
            <a:r>
              <a:rPr lang="hr-HR" alt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vježbama disanja,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iskašljavanja, </a:t>
            </a:r>
            <a:r>
              <a:rPr lang="hr-HR" altLang="sr-Latn-R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vježbama nogu</a:t>
            </a:r>
          </a:p>
          <a:p>
            <a:pPr>
              <a:lnSpc>
                <a:spcPct val="80000"/>
              </a:lnSpc>
            </a:pPr>
            <a:r>
              <a:rPr lang="hr-HR" altLang="sr-Latn-R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prehrana bolesnika prije operacije</a:t>
            </a:r>
            <a:endParaRPr lang="hr-HR" altLang="sr-Latn-R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517819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</TotalTime>
  <Words>1033</Words>
  <Application>Microsoft Office PowerPoint</Application>
  <PresentationFormat>Široki zaslon</PresentationFormat>
  <Paragraphs>333</Paragraphs>
  <Slides>38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Wingdings</vt:lpstr>
      <vt:lpstr>Wingdings 3</vt:lpstr>
      <vt:lpstr>Pramen</vt:lpstr>
      <vt:lpstr>Škola za medicinske sestre Vinogradska Zdravstvena njega kirurškoga bolesnika opća </vt:lpstr>
      <vt:lpstr>Ishodi: 1. Objasniti i opisati opću prijeopercijsku pripremu bolesnika. 2. Opisati i objasniti psihološku pripremu bolesnika za operaciju. 3. Opisati i objasniti fizičku pripremu boleniska za kirurški zahvat. 4. Opisati i objasniti važnost pretraga(općih i posebnih)te pripravu bolesnika. 5. Opisati i objasniti pripremu bolesnika pri htinom slučaju. 6. Opisati i objasniti prehranu bolesnika prije i nakon kirurških zahvata. 7. Opisati, objasniti i primijeniti vježbe dubokog disanja i vježbe iskašljavanja. 8. Opisati, objasniti i primijeniti vježbe nogu/stopala. 9. Opisati, objasniti i primijeniti pripremu probavnoga trakta za kirurški zahvat.   </vt:lpstr>
      <vt:lpstr>Opća preoperativna priprema -- zadaci medicinske sestre - tehničara</vt:lpstr>
      <vt:lpstr>Psihička preoperativna priprema</vt:lpstr>
      <vt:lpstr>Fizička preoperativna priprema-zadaci ms/mt</vt:lpstr>
      <vt:lpstr>EKG </vt:lpstr>
      <vt:lpstr>PowerPoint prezentacija</vt:lpstr>
      <vt:lpstr>    </vt:lpstr>
      <vt:lpstr>PowerPoint prezentacija</vt:lpstr>
      <vt:lpstr>Vježbe dubokog disanja</vt:lpstr>
      <vt:lpstr>Vježbe dubokog disanja</vt:lpstr>
      <vt:lpstr>Vježbe dubokog disanja</vt:lpstr>
      <vt:lpstr>Vježbe dubokog disanja</vt:lpstr>
      <vt:lpstr>Vježbe dubokog disanja</vt:lpstr>
      <vt:lpstr>Vježbe dubokog disanja</vt:lpstr>
      <vt:lpstr>Vježbe dubokog disanja</vt:lpstr>
      <vt:lpstr>Vježbe dubokog disanja</vt:lpstr>
      <vt:lpstr>Vježbe dubokog disanja</vt:lpstr>
      <vt:lpstr>Vježbe iskašljavanja</vt:lpstr>
      <vt:lpstr>Vježbe iskašljavanja</vt:lpstr>
      <vt:lpstr>Vježbe iskašljavanja</vt:lpstr>
      <vt:lpstr>Vježbe nogu i stopala</vt:lpstr>
      <vt:lpstr>Vježbe nogu i stopala</vt:lpstr>
      <vt:lpstr>Vježbe nogu i stopala</vt:lpstr>
      <vt:lpstr>Vježbe nogu i stopala</vt:lpstr>
      <vt:lpstr>Vježbe nogu i stopala</vt:lpstr>
      <vt:lpstr>Vježbe nogu i stopala</vt:lpstr>
      <vt:lpstr>Vježbe nogu i stopala</vt:lpstr>
      <vt:lpstr>Vježbe nogu i stopala</vt:lpstr>
      <vt:lpstr>Priprema probavnog sustava</vt:lpstr>
      <vt:lpstr>Duljina preoperativne pripreme </vt:lpstr>
      <vt:lpstr>Priprema bolesnika dan prije operacije – zadaci ms/mt</vt:lpstr>
      <vt:lpstr>Priprema bolesnika na dan operativnog zahvata – zadaci ms/mt </vt:lpstr>
      <vt:lpstr>PowerPoint prezentacija</vt:lpstr>
      <vt:lpstr>O premedikaciji</vt:lpstr>
      <vt:lpstr>Lista premedikacije</vt:lpstr>
      <vt:lpstr>Priprema operacijskog polja</vt:lpstr>
      <vt:lpstr>- Pitanja za ponavljanje gradiva 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za medicinske sestre Vinogradska Zdravstvena njega kirurškoga bolesnika opća</dc:title>
  <dc:creator>Bozic</dc:creator>
  <cp:lastModifiedBy>Bozic</cp:lastModifiedBy>
  <cp:revision>11</cp:revision>
  <dcterms:created xsi:type="dcterms:W3CDTF">2020-05-31T12:36:22Z</dcterms:created>
  <dcterms:modified xsi:type="dcterms:W3CDTF">2020-05-31T16:14:45Z</dcterms:modified>
</cp:coreProperties>
</file>