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8" r:id="rId2"/>
    <p:sldId id="298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300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2E5DB-1D69-466D-8772-A72964434E9B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8EFFD-D156-4676-A051-06775C3B7E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39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NEPOVOLJAN DOGAĐAJ,</a:t>
            </a:r>
            <a:r>
              <a:rPr lang="hr-HR" baseline="0" dirty="0"/>
              <a:t> ŠTETA,OPASNOST</a:t>
            </a:r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2213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sporo cijeljenje rane( slabija regeneracija tkiva,usporava zarastanje op.rane)</a:t>
            </a:r>
          </a:p>
          <a:p>
            <a:r>
              <a:rPr lang="hr-H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komplikacije dugotrajnog ležanja(dekubitus,tromboza,plućna embolija,zastoj sekreta u plućima,hipostatska pneumonija)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8240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Ne možemo utjecati na genetsko naslijeđe i moguću predispoziciju za bolest ili samu bolest.To</a:t>
            </a:r>
            <a:r>
              <a:rPr lang="hr-HR" baseline="0" dirty="0"/>
              <a:t> nam je zapisano u genskom materijalu DNK.</a:t>
            </a:r>
          </a:p>
          <a:p>
            <a:r>
              <a:rPr lang="hr-HR" baseline="0" dirty="0"/>
              <a:t>Ali je genetika također rizični čimbenik zbog mogućih komplikacija(hemofilja)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3281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Moramo definirati koji su to čimbenici rizika koje možemo otkloniti i u kojem stupnju su lakše ili teže promjenjivi(otklonjivi)</a:t>
            </a:r>
          </a:p>
          <a:p>
            <a:r>
              <a:rPr lang="hr-HR" dirty="0"/>
              <a:t>Na</a:t>
            </a:r>
            <a:r>
              <a:rPr lang="hr-HR" baseline="0" dirty="0"/>
              <a:t> koje rizike može utjecati bolesnik samostalno ili mu treba pomoć stručnjaka(med.sestra)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7410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Usporena</a:t>
            </a:r>
            <a:r>
              <a:rPr lang="hr-HR" baseline="0" dirty="0"/>
              <a:t> cirkulacija,smanjeno mokrenje,zbog smanjenja cirkul.tekućina tkiva ne dobiju dovoljnu količinu hranjivih tvari i kisika-razvoj tromboze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9261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Bez odgovarajućih hranjivih tvari stanice se nemogu održavati, rasti i regenerirati pa se oporavak produljuje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2538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Sporije cijeljenje rana,loše</a:t>
            </a:r>
            <a:r>
              <a:rPr lang="hr-HR" baseline="0" dirty="0"/>
              <a:t> opće stanje, komplikacije dugotrajnog ležanja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369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OTEŽAVA DISANJE I USPORENA</a:t>
            </a:r>
            <a:r>
              <a:rPr lang="hr-HR" baseline="0" dirty="0"/>
              <a:t> </a:t>
            </a:r>
            <a:r>
              <a:rPr lang="hr-HR" dirty="0"/>
              <a:t>CIRKULACIJA ZBOG MASNOĆE,HIPOSTATSKA PNEUMONIJA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7952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UPALA PLUĆA,TROMBOEMBOLIJA,USPOREN</a:t>
            </a:r>
            <a:r>
              <a:rPr lang="hr-HR" baseline="0" dirty="0"/>
              <a:t>A CIRKULACIJA,ATELEKTAZE,POVEĆANO STVARANJE SLUZI U PLUĆIMA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8194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Krvarenje,otežano cijeljenje rane,smanjena otpornost na</a:t>
            </a:r>
            <a:r>
              <a:rPr lang="hr-HR" baseline="0" dirty="0"/>
              <a:t> infekciju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1094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SIMPTOMI APSTINENCIJE(JAČANJE </a:t>
            </a:r>
            <a:r>
              <a:rPr lang="hr-HR" baseline="0" dirty="0"/>
              <a:t> </a:t>
            </a:r>
            <a:r>
              <a:rPr lang="hr-HR" dirty="0"/>
              <a:t>REAKCIJA NA  ANESTETIKE,ILI INTOLERANCIJA NA ANESTETIKE)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3482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NEPOVOLJAN DOGAĐAJ,</a:t>
            </a:r>
            <a:r>
              <a:rPr lang="hr-HR" baseline="0" dirty="0"/>
              <a:t> ŠTETA.OPASNOST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017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SIMPTOMI APSTINENCIJE(DELIRIJUM TREMENS.REAKCIJA NA ANESTETIKE,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9246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cap="all" baseline="0" dirty="0"/>
              <a:t>Koji su simptomi straha?  Pojačavaju UTJECAJ NA sam UČINAK ANESTEZIJE,NA POSLIJEOP.OPORAVAK...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7145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Zašto ćemo bilježiti</a:t>
            </a:r>
            <a:r>
              <a:rPr lang="hr-HR" baseline="0" dirty="0"/>
              <a:t> u medicinsku dokumentaciju?</a:t>
            </a:r>
          </a:p>
          <a:p>
            <a:r>
              <a:rPr lang="hr-HR" baseline="0" dirty="0"/>
              <a:t>Da bi planirali medicinsku skrb za bolesnika.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1453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Riješavamo</a:t>
            </a:r>
            <a:r>
              <a:rPr lang="hr-HR" baseline="0" dirty="0"/>
              <a:t> radni listić  na način da tražimo čimbenike rizika iz sestrinske anamneze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4728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Iz</a:t>
            </a:r>
            <a:r>
              <a:rPr lang="hr-HR" baseline="0" dirty="0"/>
              <a:t> zadane anamneze pronađ rizične čimbenike te ih poveži sa mogućim komplikacijama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3006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Iz</a:t>
            </a:r>
            <a:r>
              <a:rPr lang="hr-HR" baseline="0" dirty="0"/>
              <a:t> zadane anamneze pronađ rizične čimbenike te ih poveži sa mogućim komplikacijama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9754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72985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Objasni</a:t>
            </a:r>
            <a:r>
              <a:rPr lang="hr-HR" baseline="0" dirty="0"/>
              <a:t> </a:t>
            </a:r>
            <a:r>
              <a:rPr lang="hr-HR" dirty="0"/>
              <a:t>kakav je način</a:t>
            </a:r>
            <a:r>
              <a:rPr lang="hr-HR" baseline="0" dirty="0"/>
              <a:t> života dobar i kako utječe na s</a:t>
            </a:r>
            <a:r>
              <a:rPr lang="hr-HR" dirty="0"/>
              <a:t>manjenje pojave</a:t>
            </a:r>
            <a:r>
              <a:rPr lang="hr-HR" baseline="0" dirty="0"/>
              <a:t> </a:t>
            </a:r>
            <a:r>
              <a:rPr lang="hr-HR" dirty="0"/>
              <a:t>poslijeoperacijskih komplikacija?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439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Med.sestra uzima podatke o bolesniku dob,spol,TT</a:t>
            </a:r>
            <a:r>
              <a:rPr lang="hr-HR" baseline="0" dirty="0"/>
              <a:t> ,TV ,kron.bolesti,trenutni status bolesnika(pokretan ili nepokretan,izgled kože i ekstremiteta,vitalne funkcije,stanje svijesti,)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822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Što</a:t>
            </a:r>
            <a:r>
              <a:rPr lang="hr-HR" baseline="0" dirty="0"/>
              <a:t> će nam reći svi podaci koje dobijemo iz medicinske dokumentacije?(uvid u bolesnikovo opće stanje,indikaciju za kir.zahvat,rizične čimbenike)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5165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Što</a:t>
            </a:r>
            <a:r>
              <a:rPr lang="hr-HR" baseline="0" dirty="0"/>
              <a:t> će nam dati svi podaci koje dobijemo iz medicinske dokumentacije?(uvid u bolesnikovo opće stanje,indikaciju za kir.zahvat,rizične čimbenike)</a:t>
            </a:r>
            <a:endParaRPr lang="hr-HR" dirty="0"/>
          </a:p>
          <a:p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2283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 pojavnosti i prisutnosti rizičnih čimbenika ovisi duljina pripreme i način na koji ćemo pripremiti bolesnika za kirurški zahvat</a:t>
            </a:r>
          </a:p>
          <a:p>
            <a:r>
              <a:rPr lang="hr-HR" dirty="0"/>
              <a:t>Rizični čimbenici utječu na mogućnost pojave poslijeoperacijskih komplikacija</a:t>
            </a:r>
          </a:p>
          <a:p>
            <a:r>
              <a:rPr lang="hr-HR" dirty="0"/>
              <a:t>Broj i vrsta rizičnih čimbenika utječe na opseg poslijeoperacijske njege(skrbi)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0296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0" dirty="0"/>
              <a:t>Čimbenici rizika povećavaju mogućnost prijeoperacijskih, intraoperacijskih i poslijeoperacijskih komplikacija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0289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Ne možemo utjecati na spol-rađamo se kao žena ili muškarac sa fiziološkim i psihološkim obilježjima.</a:t>
            </a:r>
          </a:p>
          <a:p>
            <a:r>
              <a:rPr lang="hr-HR" dirty="0"/>
              <a:t>Naprimjer muškarci </a:t>
            </a:r>
            <a:r>
              <a:rPr lang="hr-HR" dirty="0">
                <a:solidFill>
                  <a:srgbClr val="FF0000"/>
                </a:solidFill>
              </a:rPr>
              <a:t>ne mogu</a:t>
            </a:r>
            <a:r>
              <a:rPr lang="hr-HR" dirty="0"/>
              <a:t> imati Ca jajnika,kao ni žene Ca prostate,zbog razlike u anatomiji.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9924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Svaka</a:t>
            </a:r>
            <a:r>
              <a:rPr lang="hr-HR" baseline="0" dirty="0"/>
              <a:t> razvojna faza života ima svoje karakteristike koje mogu utjecati kao čimbenik rizika za kirurški zahvat.</a:t>
            </a:r>
          </a:p>
          <a:p>
            <a:r>
              <a:rPr lang="hr-HR" baseline="0" dirty="0"/>
              <a:t>Starija životna dob je najčešći rizični čimbenik za operativni zahavat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7278-CEF8-4057-83C3-84F389C73B34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921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8BA-EAA5-41C5-8ACB-EBC6F7635E23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511408-5D74-4804-BDC9-04ED4F636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234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8BA-EAA5-41C5-8ACB-EBC6F7635E23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511408-5D74-4804-BDC9-04ED4F636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62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8BA-EAA5-41C5-8ACB-EBC6F7635E23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511408-5D74-4804-BDC9-04ED4F63650D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8409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8BA-EAA5-41C5-8ACB-EBC6F7635E23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511408-5D74-4804-BDC9-04ED4F636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01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8BA-EAA5-41C5-8ACB-EBC6F7635E23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511408-5D74-4804-BDC9-04ED4F63650D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4481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8BA-EAA5-41C5-8ACB-EBC6F7635E23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511408-5D74-4804-BDC9-04ED4F636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5929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8BA-EAA5-41C5-8ACB-EBC6F7635E23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1408-5D74-4804-BDC9-04ED4F636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1988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8BA-EAA5-41C5-8ACB-EBC6F7635E23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1408-5D74-4804-BDC9-04ED4F636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028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8BA-EAA5-41C5-8ACB-EBC6F7635E23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1408-5D74-4804-BDC9-04ED4F636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660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8BA-EAA5-41C5-8ACB-EBC6F7635E23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511408-5D74-4804-BDC9-04ED4F636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14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8BA-EAA5-41C5-8ACB-EBC6F7635E23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511408-5D74-4804-BDC9-04ED4F636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395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8BA-EAA5-41C5-8ACB-EBC6F7635E23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511408-5D74-4804-BDC9-04ED4F636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502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8BA-EAA5-41C5-8ACB-EBC6F7635E23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1408-5D74-4804-BDC9-04ED4F636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068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8BA-EAA5-41C5-8ACB-EBC6F7635E23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1408-5D74-4804-BDC9-04ED4F636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594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8BA-EAA5-41C5-8ACB-EBC6F7635E23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1408-5D74-4804-BDC9-04ED4F636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712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8BA-EAA5-41C5-8ACB-EBC6F7635E23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511408-5D74-4804-BDC9-04ED4F636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98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CA8BA-EAA5-41C5-8ACB-EBC6F7635E23}" type="datetimeFigureOut">
              <a:rPr lang="hr-HR" smtClean="0"/>
              <a:t>3.6.2020.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511408-5D74-4804-BDC9-04ED4F6365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66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a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>
          <a:xfrm>
            <a:off x="0" y="1"/>
            <a:ext cx="11504613" cy="1894114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r-HR" sz="3100" b="0" dirty="0">
                <a:effectLst/>
              </a:rPr>
              <a:t>Škola za medicinske sestre Vinogradska</a:t>
            </a:r>
            <a:r>
              <a:rPr lang="hr-HR" sz="3100" b="0" dirty="0">
                <a:solidFill>
                  <a:schemeClr val="tx1"/>
                </a:solidFill>
                <a:effectLst/>
              </a:rPr>
              <a:t/>
            </a:r>
            <a:br>
              <a:rPr lang="hr-HR" sz="3100" b="0" dirty="0">
                <a:solidFill>
                  <a:schemeClr val="tx1"/>
                </a:solidFill>
                <a:effectLst/>
              </a:rPr>
            </a:br>
            <a:r>
              <a:rPr lang="hr-HR" sz="3100" b="0" dirty="0" smtClean="0">
                <a:solidFill>
                  <a:schemeClr val="tx1"/>
                </a:solidFill>
                <a:effectLst/>
              </a:rPr>
              <a:t>Zdravstvena njega kirurškoga bolesnika opća</a:t>
            </a:r>
            <a:r>
              <a:rPr lang="hr-HR" sz="3600" b="0" dirty="0">
                <a:effectLst/>
              </a:rPr>
              <a:t/>
            </a:r>
            <a:br>
              <a:rPr lang="hr-HR" sz="3600" b="0" dirty="0">
                <a:effectLst/>
              </a:rPr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050869" y="2272937"/>
            <a:ext cx="9453743" cy="3630725"/>
          </a:xfrm>
        </p:spPr>
        <p:txBody>
          <a:bodyPr>
            <a:normAutofit fontScale="92500"/>
          </a:bodyPr>
          <a:lstStyle/>
          <a:p>
            <a:r>
              <a:rPr lang="hr-HR" sz="4800" b="1" dirty="0" smtClean="0"/>
              <a:t>Prijem bolesnika na kirurški odjel </a:t>
            </a:r>
          </a:p>
          <a:p>
            <a:r>
              <a:rPr lang="hr-HR" sz="4800" dirty="0"/>
              <a:t> </a:t>
            </a:r>
            <a:endParaRPr lang="hr-HR" sz="4800" dirty="0" smtClean="0"/>
          </a:p>
          <a:p>
            <a:endParaRPr lang="hr-HR" sz="4800" dirty="0"/>
          </a:p>
          <a:p>
            <a:r>
              <a:rPr lang="hr-HR" sz="4300" dirty="0" smtClean="0"/>
              <a:t>                  Josip Božić </a:t>
            </a:r>
            <a:r>
              <a:rPr lang="hr-HR" sz="4300" dirty="0" err="1" smtClean="0"/>
              <a:t>mag.med.tech</a:t>
            </a:r>
            <a:r>
              <a:rPr lang="hr-HR" sz="4800" dirty="0" smtClean="0"/>
              <a:t>.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108437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642918"/>
            <a:ext cx="7729566" cy="357190"/>
          </a:xfrm>
        </p:spPr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cap="all" dirty="0"/>
              <a:t>Zašto su nam važne učinjene preoperacijske pretrage?</a:t>
            </a:r>
          </a:p>
        </p:txBody>
      </p:sp>
      <p:pic>
        <p:nvPicPr>
          <p:cNvPr id="58371" name="Picture 3" descr="C:\Users\Korisnik\Desktop\090728019.4_m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357430"/>
            <a:ext cx="8715404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936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752" y="228601"/>
            <a:ext cx="8534400" cy="914384"/>
          </a:xfrm>
        </p:spPr>
        <p:txBody>
          <a:bodyPr>
            <a:normAutofit/>
          </a:bodyPr>
          <a:lstStyle/>
          <a:p>
            <a:r>
              <a:rPr lang="hr-HR" sz="4000" b="1" dirty="0"/>
              <a:t>UTJECAJ RIZIČNIH ČIMBENIKA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duljina  i način prijeoperacijske pripreme</a:t>
            </a:r>
          </a:p>
          <a:p>
            <a:endParaRPr lang="hr-HR" dirty="0"/>
          </a:p>
          <a:p>
            <a:r>
              <a:rPr lang="hr-HR" dirty="0"/>
              <a:t>povećanje mogućnosti poslijeoperacijskih komplikacija</a:t>
            </a:r>
          </a:p>
          <a:p>
            <a:pPr>
              <a:buNone/>
            </a:pPr>
            <a:endParaRPr lang="hr-HR" dirty="0"/>
          </a:p>
          <a:p>
            <a:r>
              <a:rPr lang="hr-HR" dirty="0"/>
              <a:t>poslijeoperacijsku njegu</a:t>
            </a:r>
          </a:p>
        </p:txBody>
      </p:sp>
    </p:spTree>
    <p:extLst>
      <p:ext uri="{BB962C8B-B14F-4D97-AF65-F5344CB8AC3E}">
        <p14:creationId xmlns:p14="http://schemas.microsoft.com/office/powerpoint/2010/main" val="1372195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82594"/>
          </a:xfrm>
        </p:spPr>
        <p:txBody>
          <a:bodyPr>
            <a:noAutofit/>
          </a:bodyPr>
          <a:lstStyle/>
          <a:p>
            <a:r>
              <a:rPr lang="hr-HR" sz="4000" dirty="0"/>
              <a:t>RIZIČNI ČIMBENICI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66844" y="1142985"/>
            <a:ext cx="8543956" cy="5429288"/>
          </a:xfrm>
        </p:spPr>
        <p:txBody>
          <a:bodyPr>
            <a:normAutofit fontScale="32500" lnSpcReduction="20000"/>
          </a:bodyPr>
          <a:lstStyle/>
          <a:p>
            <a:r>
              <a:rPr lang="hr-HR" sz="7000" dirty="0"/>
              <a:t>SPOL</a:t>
            </a:r>
          </a:p>
          <a:p>
            <a:r>
              <a:rPr lang="hr-HR" sz="7000" dirty="0"/>
              <a:t>DEHIDRACIJA</a:t>
            </a:r>
          </a:p>
          <a:p>
            <a:r>
              <a:rPr lang="hr-HR" sz="7000" dirty="0"/>
              <a:t>STARIJA DOB</a:t>
            </a:r>
          </a:p>
          <a:p>
            <a:r>
              <a:rPr lang="hr-HR" sz="7000" dirty="0"/>
              <a:t>PREHRANA</a:t>
            </a:r>
          </a:p>
          <a:p>
            <a:r>
              <a:rPr lang="hr-HR" sz="7000" dirty="0"/>
              <a:t>GENETIKA</a:t>
            </a:r>
          </a:p>
          <a:p>
            <a:r>
              <a:rPr lang="hr-HR" sz="7000" dirty="0"/>
              <a:t>POTHRANJENOST</a:t>
            </a:r>
          </a:p>
          <a:p>
            <a:r>
              <a:rPr lang="hr-HR" sz="7000" dirty="0"/>
              <a:t>PRETILOST</a:t>
            </a:r>
          </a:p>
          <a:p>
            <a:r>
              <a:rPr lang="hr-HR" sz="7000" dirty="0"/>
              <a:t>PUŠENJE</a:t>
            </a:r>
          </a:p>
          <a:p>
            <a:r>
              <a:rPr lang="hr-HR" sz="7000" dirty="0"/>
              <a:t>LIJEKOVI</a:t>
            </a:r>
          </a:p>
          <a:p>
            <a:r>
              <a:rPr lang="hr-HR" sz="7000" dirty="0"/>
              <a:t>OVISNOSTI</a:t>
            </a:r>
          </a:p>
          <a:p>
            <a:r>
              <a:rPr lang="hr-HR" sz="7000" dirty="0"/>
              <a:t>ALKOHOL</a:t>
            </a:r>
          </a:p>
          <a:p>
            <a:r>
              <a:rPr lang="hr-HR" sz="7000" dirty="0"/>
              <a:t>STRAH</a:t>
            </a:r>
          </a:p>
          <a:p>
            <a:endParaRPr lang="hr-HR" sz="7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800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Čimbenici rizika na koje </a:t>
            </a:r>
            <a:br>
              <a:rPr lang="hr-HR" b="1" dirty="0"/>
            </a:br>
            <a:r>
              <a:rPr lang="hr-HR" b="1" dirty="0">
                <a:solidFill>
                  <a:srgbClr val="FF0000"/>
                </a:solidFill>
              </a:rPr>
              <a:t>ne</a:t>
            </a:r>
            <a:r>
              <a:rPr lang="hr-HR" b="1" dirty="0"/>
              <a:t> </a:t>
            </a:r>
            <a:r>
              <a:rPr lang="hr-HR" b="1" dirty="0">
                <a:solidFill>
                  <a:srgbClr val="FF0000"/>
                </a:solidFill>
              </a:rPr>
              <a:t>možemo</a:t>
            </a:r>
            <a:r>
              <a:rPr lang="hr-HR" b="1" dirty="0"/>
              <a:t> djelovati</a:t>
            </a:r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5114947"/>
          </a:xfrm>
        </p:spPr>
        <p:txBody>
          <a:bodyPr/>
          <a:lstStyle/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sz="4000" b="1" dirty="0"/>
              <a:t>                            SPOL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72" y="1785926"/>
            <a:ext cx="8143932" cy="284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27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DOB</a:t>
            </a:r>
          </a:p>
        </p:txBody>
      </p:sp>
      <p:pic>
        <p:nvPicPr>
          <p:cNvPr id="55299" name="Picture 3" descr="C:\Users\Korisnik\Desktop\ag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44" y="1428736"/>
            <a:ext cx="8715436" cy="5286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113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STARIJA DOB</a:t>
            </a:r>
          </a:p>
        </p:txBody>
      </p:sp>
      <p:pic>
        <p:nvPicPr>
          <p:cNvPr id="20483" name="Picture 3" descr="C:\Users\Korisnik\Desktop\100_years_old_people_640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596" y="1738385"/>
            <a:ext cx="8143932" cy="4762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094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GENETIKA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20" y="1368432"/>
            <a:ext cx="8643998" cy="519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21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Čimbenici rizika na koje </a:t>
            </a:r>
            <a:br>
              <a:rPr lang="hr-HR" b="1" dirty="0"/>
            </a:br>
            <a:r>
              <a:rPr lang="hr-HR" b="1" dirty="0"/>
              <a:t> </a:t>
            </a:r>
            <a:r>
              <a:rPr lang="hr-HR" b="1" dirty="0">
                <a:solidFill>
                  <a:srgbClr val="FF0000"/>
                </a:solidFill>
              </a:rPr>
              <a:t>možemo</a:t>
            </a:r>
            <a:r>
              <a:rPr lang="hr-HR" b="1" dirty="0"/>
              <a:t> djelovati</a:t>
            </a:r>
            <a:endParaRPr lang="hr-HR" dirty="0"/>
          </a:p>
        </p:txBody>
      </p:sp>
      <p:pic>
        <p:nvPicPr>
          <p:cNvPr id="18434" name="Picture 2" descr="C:\Users\Korisnik\Desktop\ur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2849" y="1857364"/>
            <a:ext cx="5509173" cy="4572032"/>
          </a:xfrm>
          <a:prstGeom prst="rect">
            <a:avLst/>
          </a:prstGeom>
          <a:noFill/>
        </p:spPr>
      </p:pic>
      <p:pic>
        <p:nvPicPr>
          <p:cNvPr id="18436" name="Picture 4" descr="C:\Users\Korisnik\Desktop\checklist-when-selecting-financial-softwa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45" y="1857364"/>
            <a:ext cx="3286147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186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DEHIDRACIJA</a:t>
            </a:r>
          </a:p>
        </p:txBody>
      </p:sp>
      <p:pic>
        <p:nvPicPr>
          <p:cNvPr id="4" name="Picture 2" descr="C:\Users\Korisnik\Desktop\dehidracij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01528" y="1600201"/>
            <a:ext cx="678894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035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7543824" cy="654032"/>
          </a:xfrm>
        </p:spPr>
        <p:txBody>
          <a:bodyPr>
            <a:normAutofit/>
          </a:bodyPr>
          <a:lstStyle/>
          <a:p>
            <a:r>
              <a:rPr lang="hr-HR" b="1" cap="all" dirty="0"/>
              <a:t>Neadekvatna   </a:t>
            </a:r>
            <a:r>
              <a:rPr lang="hr-HR" b="1" cap="all" dirty="0">
                <a:solidFill>
                  <a:schemeClr val="tx1"/>
                </a:solidFill>
              </a:rPr>
              <a:t>prehrana</a:t>
            </a:r>
          </a:p>
        </p:txBody>
      </p:sp>
      <p:pic>
        <p:nvPicPr>
          <p:cNvPr id="5122" name="Picture 2" descr="C:\Users\Korisnik\Desktop\shutterstock_171968360-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5921" y="1556793"/>
            <a:ext cx="5000660" cy="3357586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7453323" y="5214950"/>
            <a:ext cx="1785951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chemeClr val="accent3">
                    <a:lumMod val="50000"/>
                  </a:schemeClr>
                </a:solidFill>
              </a:rPr>
              <a:t>DA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596037"/>
            <a:ext cx="3304644" cy="331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2524100" y="5214950"/>
            <a:ext cx="178595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F0000"/>
                </a:solidFill>
              </a:rPr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133636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10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8349" y="214291"/>
            <a:ext cx="7286676" cy="1928826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RIZIČNI  ČIMBENICI  ZA </a:t>
            </a:r>
            <a:br>
              <a:rPr lang="hr-HR" b="1" dirty="0"/>
            </a:br>
            <a:r>
              <a:rPr lang="hr-HR" b="1" dirty="0"/>
              <a:t>KIRURŠKI   ZAHVAT</a:t>
            </a:r>
          </a:p>
        </p:txBody>
      </p:sp>
    </p:spTree>
    <p:extLst>
      <p:ext uri="{BB962C8B-B14F-4D97-AF65-F5344CB8AC3E}">
        <p14:creationId xmlns:p14="http://schemas.microsoft.com/office/powerpoint/2010/main" val="166587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POTHRANJENOST</a:t>
            </a:r>
          </a:p>
        </p:txBody>
      </p:sp>
      <p:pic>
        <p:nvPicPr>
          <p:cNvPr id="19458" name="Picture 2" descr="C:\Users\Korisnik\Desktop\y1785648131181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596" y="1571612"/>
            <a:ext cx="8215370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910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PRETILOST</a:t>
            </a:r>
          </a:p>
        </p:txBody>
      </p:sp>
      <p:pic>
        <p:nvPicPr>
          <p:cNvPr id="8196" name="Picture 4" descr="C:\Users\Korisnik\Desktop\y3778097673934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552" y="1052738"/>
            <a:ext cx="7992888" cy="5519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873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hr-HR" b="1" cap="all" dirty="0"/>
              <a:t>Pušenje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7886" y="2133600"/>
            <a:ext cx="6078054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16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25470"/>
          </a:xfrm>
        </p:spPr>
        <p:txBody>
          <a:bodyPr>
            <a:normAutofit/>
          </a:bodyPr>
          <a:lstStyle/>
          <a:p>
            <a:r>
              <a:rPr lang="hr-HR" b="1" cap="all" dirty="0"/>
              <a:t>lijekovi</a:t>
            </a:r>
          </a:p>
        </p:txBody>
      </p:sp>
      <p:pic>
        <p:nvPicPr>
          <p:cNvPr id="21505" name="Picture 1" descr="C:\Users\Korisnik\Desktop\6236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45" y="1379194"/>
            <a:ext cx="8750127" cy="5050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799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59" y="285729"/>
            <a:ext cx="8229600" cy="642934"/>
          </a:xfrm>
        </p:spPr>
        <p:txBody>
          <a:bodyPr>
            <a:normAutofit/>
          </a:bodyPr>
          <a:lstStyle/>
          <a:p>
            <a:r>
              <a:rPr lang="hr-HR" b="1" dirty="0"/>
              <a:t>OVISNOSTI</a:t>
            </a:r>
          </a:p>
        </p:txBody>
      </p:sp>
      <p:pic>
        <p:nvPicPr>
          <p:cNvPr id="19458" name="Picture 2" descr="C:\Users\Korisnik\Desktop\kecanduan-narko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44" y="1428737"/>
            <a:ext cx="8786874" cy="5162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241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ALKOHOL</a:t>
            </a:r>
          </a:p>
        </p:txBody>
      </p:sp>
      <p:pic>
        <p:nvPicPr>
          <p:cNvPr id="18434" name="Picture 2" descr="C:\Users\Korisnik\Desktop\alcohol-drink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9786" y="1036869"/>
            <a:ext cx="7786742" cy="5821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21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654032"/>
          </a:xfrm>
        </p:spPr>
        <p:txBody>
          <a:bodyPr>
            <a:normAutofit/>
          </a:bodyPr>
          <a:lstStyle/>
          <a:p>
            <a:r>
              <a:rPr lang="hr-HR" b="1" dirty="0"/>
              <a:t>STRAH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83" y="1428737"/>
            <a:ext cx="8715436" cy="4880584"/>
          </a:xfrm>
        </p:spPr>
        <p:txBody>
          <a:bodyPr/>
          <a:lstStyle/>
          <a:p>
            <a:pPr>
              <a:buNone/>
            </a:pPr>
            <a:r>
              <a:rPr lang="hr-HR" dirty="0"/>
              <a:t>                                                          </a:t>
            </a:r>
          </a:p>
        </p:txBody>
      </p:sp>
      <p:pic>
        <p:nvPicPr>
          <p:cNvPr id="11266" name="Picture 2" descr="C:\Users\Korisnik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6692" y="1052736"/>
            <a:ext cx="5572132" cy="5511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176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2852"/>
            <a:ext cx="8229600" cy="1000132"/>
          </a:xfrm>
        </p:spPr>
        <p:txBody>
          <a:bodyPr>
            <a:noAutofit/>
          </a:bodyPr>
          <a:lstStyle/>
          <a:p>
            <a:r>
              <a:rPr lang="hr-HR" sz="4000" dirty="0"/>
              <a:t>BILJEŽENJE U MEDICINSKU DOKUMENTACIJU</a:t>
            </a:r>
          </a:p>
        </p:txBody>
      </p:sp>
      <p:pic>
        <p:nvPicPr>
          <p:cNvPr id="4" name="Content Placeholder 3" descr="C:\Users\Korisnik\Desktop\DOC_modul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24100" y="2143117"/>
            <a:ext cx="6651098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60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54032"/>
          </a:xfrm>
        </p:spPr>
        <p:txBody>
          <a:bodyPr>
            <a:normAutofit/>
          </a:bodyPr>
          <a:lstStyle/>
          <a:p>
            <a:r>
              <a:rPr lang="hr-HR" sz="3200" b="1" dirty="0"/>
              <a:t>RADNI LISTIĆ 1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43100" y="1079500"/>
          <a:ext cx="8367742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9821151" imgH="6543333" progId="Word.Document.12">
                  <p:embed/>
                </p:oleObj>
              </mc:Choice>
              <mc:Fallback>
                <p:oleObj name="Document" r:id="rId3" imgW="9821151" imgH="6543333" progId="Word.Document.12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1079500"/>
                        <a:ext cx="8367742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861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5472" y="285729"/>
            <a:ext cx="82868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2000" b="1" cap="all" dirty="0">
                <a:latin typeface="Times New Roman" pitchFamily="18" charset="0"/>
                <a:cs typeface="Times New Roman" pitchFamily="18" charset="0"/>
              </a:rPr>
              <a:t>IZ UZETE  sestrinskE  anamnezE  zaokruži  rizične čimbenike za kirurški  zahvat koje prepoznaješ </a:t>
            </a:r>
            <a:r>
              <a:rPr lang="hr-HR" sz="1200" b="1" cap="all" dirty="0">
                <a:latin typeface="Times New Roman" pitchFamily="18" charset="0"/>
                <a:cs typeface="Times New Roman" pitchFamily="18" charset="0"/>
              </a:rPr>
              <a:t> </a:t>
            </a:r>
            <a:endParaRPr lang="hr-HR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r-HR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hr-HR" dirty="0"/>
              <a:t> 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Bolesnica N.N. rođena 1950.godine, zaprimljena je na kirurški odjel radi planiranog operacijskog zahvata liječenja slabinske kralježnice. Bolesnica N.N. visoka je 155cm, a tjelesna težina joj iznosi 90 kg. Iz statusa bolesnice vidljiva je ograničena pokretljivost i izražena bolnost u području  L4 i L5   kralješka.Navodi da ne puši i ne pije alkohol, ali je dijabetičar zadnjih 5 godina i mora redovito kontrolirati šećer u krvi i uzimati propisanu terapiju.Također navodi da ima visoki krvni tlak koji regulira terapijom. Preporuku liječnika o provedbi redukcijske dijete i provođenju umjerene tjelesne aktivnosti u svrhu smanjenja tjelesne težine baš se ne pridržava. Navodi da jede više obroka dnevno, a najviše voli crveno meso, tijesto, krumpir i kolače.</a:t>
            </a:r>
          </a:p>
          <a:p>
            <a:pPr>
              <a:buNone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Pije oko pola litre vode dnevno,primjećuje tamniju mokraću.</a:t>
            </a:r>
          </a:p>
          <a:p>
            <a:pPr>
              <a:buNone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Iz medicinske dokumentacije vidljivo je da je do sada već bila na dva manja operativna zahvata.</a:t>
            </a:r>
          </a:p>
          <a:p>
            <a:pPr>
              <a:buNone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Zabrinuta je za svoje zdravlje i osjeća strah od anestezije, ali i od samoga ishoda operacije te se boji poslijeopreacijske boli.</a:t>
            </a:r>
          </a:p>
          <a:p>
            <a:pPr>
              <a:buNone/>
            </a:pP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hr-HR" sz="2000" dirty="0"/>
          </a:p>
        </p:txBody>
      </p:sp>
      <p:sp>
        <p:nvSpPr>
          <p:cNvPr id="6" name="Oval 5"/>
          <p:cNvSpPr/>
          <p:nvPr/>
        </p:nvSpPr>
        <p:spPr>
          <a:xfrm>
            <a:off x="3738546" y="1571613"/>
            <a:ext cx="2214579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2166911" y="2214554"/>
            <a:ext cx="5143536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7310447" y="2857497"/>
            <a:ext cx="1214447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7096134" y="3214686"/>
            <a:ext cx="2071703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3595671" y="3500438"/>
            <a:ext cx="4214841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6667504" y="4071942"/>
            <a:ext cx="3286148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1881159" y="4429132"/>
            <a:ext cx="7072362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1952596" y="4714884"/>
            <a:ext cx="6715172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1666844" y="5500702"/>
            <a:ext cx="8501122" cy="9286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Oval 15"/>
          <p:cNvSpPr/>
          <p:nvPr/>
        </p:nvSpPr>
        <p:spPr>
          <a:xfrm>
            <a:off x="2166910" y="1643050"/>
            <a:ext cx="1143008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324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Korisnik\Desktop\2551F1EC00000578-2939322-image-m-17_1423046859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98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hr-HR" sz="3100" b="1" dirty="0"/>
              <a:t>Iz zadane anamneze poveži rizične čimbenike sa komplikacijama i upiši u tablicu</a:t>
            </a:r>
            <a:r>
              <a:rPr lang="hr-HR" sz="1800" dirty="0"/>
              <a:t/>
            </a:r>
            <a:br>
              <a:rPr lang="hr-HR" sz="1800" dirty="0"/>
            </a:br>
            <a:endParaRPr lang="hr-HR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38282" y="862221"/>
          <a:ext cx="8572560" cy="10144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3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kern="1200" dirty="0">
                          <a:solidFill>
                            <a:srgbClr val="FF0000"/>
                          </a:solidFill>
                        </a:rPr>
                        <a:t>RIZIČNI ČIMBENICI</a:t>
                      </a:r>
                      <a:endParaRPr lang="hr-HR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kern="12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UPIŠI</a:t>
                      </a:r>
                      <a:br>
                        <a:rPr lang="hr-HR" sz="2000" b="1" kern="12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hr-HR" sz="2000" b="1" kern="120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SLOVO</a:t>
                      </a:r>
                      <a:endParaRPr lang="hr-HR" sz="2000" b="1" kern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KOMPLIKACIJE</a:t>
                      </a:r>
                      <a:endParaRPr lang="hr-H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3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kern="1200" dirty="0"/>
                        <a:t>STARIJA DOB </a:t>
                      </a:r>
                      <a:endParaRPr lang="hr-H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hr-HR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A                emocionalni stres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B   respiratorne komplikacije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C                                     nemir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D            usporena cirkulacija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E           sporo zarastanje rane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F                            agresivnost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G   komplikacije dugotrajnog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                                      leženja</a:t>
                      </a:r>
                      <a:r>
                        <a:rPr lang="hr-HR" sz="1800" b="1" baseline="0" dirty="0"/>
                        <a:t>               </a:t>
                      </a:r>
                      <a:r>
                        <a:rPr lang="hr-HR" sz="1800" b="1" dirty="0"/>
                        <a:t>  H                                krvarenje</a:t>
                      </a:r>
                      <a:r>
                        <a:rPr lang="hr-HR" sz="1800" b="1" baseline="0" dirty="0"/>
                        <a:t>     </a:t>
                      </a:r>
                      <a:r>
                        <a:rPr lang="hr-HR" sz="1800" b="1" dirty="0"/>
                        <a:t> I                                        delirij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J                   mišićna napetost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K           smanjeno izlučivanje      </a:t>
                      </a:r>
                      <a:br>
                        <a:rPr lang="hr-HR" sz="1800" b="1" dirty="0"/>
                      </a:br>
                      <a:r>
                        <a:rPr lang="hr-HR" sz="1800" b="1" baseline="0" dirty="0"/>
                        <a:t>                                          urina</a:t>
                      </a:r>
                      <a:endParaRPr lang="hr-HR" sz="1800" b="1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L       smanjena otpornost na</a:t>
                      </a:r>
                      <a:br>
                        <a:rPr lang="hr-HR" sz="1800" b="1" dirty="0"/>
                      </a:br>
                      <a:r>
                        <a:rPr lang="hr-HR" sz="1800" b="1" baseline="0" dirty="0"/>
                        <a:t>                                    infekcije</a:t>
                      </a:r>
                      <a:endParaRPr lang="hr-HR" sz="1800" b="1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M                      spor oporavak</a:t>
                      </a:r>
                      <a:endParaRPr lang="hr-H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kern="1200" dirty="0"/>
                        <a:t>DEHIDRACIJA</a:t>
                      </a:r>
                      <a:endParaRPr lang="hr-H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kern="1200" dirty="0"/>
                        <a:t>NEADEKVATNA                     PREHRANA</a:t>
                      </a:r>
                      <a:endParaRPr lang="hr-H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/>
                        <a:t>PUŠENJE</a:t>
                      </a:r>
                      <a:endParaRPr lang="hr-H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/>
                        <a:t>PRETILOST</a:t>
                      </a:r>
                      <a:endParaRPr lang="hr-H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/>
                        <a:t>LIJEKOVI</a:t>
                      </a:r>
                      <a:endParaRPr lang="hr-H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/>
                        <a:t>OVISNOST</a:t>
                      </a:r>
                      <a:endParaRPr lang="hr-H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5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/>
                        <a:t> STRAH</a:t>
                      </a:r>
                      <a:endParaRPr lang="hr-H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25274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24" y="0"/>
            <a:ext cx="7729534" cy="1000108"/>
          </a:xfrm>
        </p:spPr>
        <p:txBody>
          <a:bodyPr>
            <a:normAutofit fontScale="90000"/>
          </a:bodyPr>
          <a:lstStyle/>
          <a:p>
            <a:r>
              <a:rPr lang="hr-HR" sz="2700" b="1" dirty="0"/>
              <a:t>RADNI LISTIĆ 1  - RIZIČNI ČIMBENICI ZA KIRURŠKI ZAHVAT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38282" y="440431"/>
          <a:ext cx="8572560" cy="104152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19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kern="1200" dirty="0">
                          <a:solidFill>
                            <a:srgbClr val="FF0000"/>
                          </a:solidFill>
                        </a:rPr>
                        <a:t>RIZIČNI ČIMBENICI</a:t>
                      </a:r>
                      <a:endParaRPr lang="hr-HR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UPIŠI</a:t>
                      </a:r>
                      <a:br>
                        <a:rPr lang="hr-HR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hr-HR" sz="20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SLOVO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KOMPLIKACIJE</a:t>
                      </a:r>
                      <a:endParaRPr lang="hr-HR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6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kern="1200" dirty="0"/>
                        <a:t>STARIJA DOB </a:t>
                      </a:r>
                      <a:endParaRPr lang="hr-H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r-HR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B,</a:t>
                      </a:r>
                      <a:r>
                        <a:rPr lang="hr-HR" sz="2400" b="1" baseline="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D, E, G</a:t>
                      </a:r>
                      <a:endParaRPr lang="hr-HR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A                emocionalni stres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B   respiratorne komplikacije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C                                     nemir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D            usporena cirkulacija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E           sporo zarastanje rane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F                            agresivnost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G   komplikacije dugotrajnog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                                      leženja</a:t>
                      </a:r>
                      <a:r>
                        <a:rPr lang="hr-HR" sz="1800" b="1" baseline="0" dirty="0"/>
                        <a:t>               </a:t>
                      </a:r>
                      <a:r>
                        <a:rPr lang="hr-HR" sz="1800" b="1" dirty="0"/>
                        <a:t>  H                                krvarenje</a:t>
                      </a:r>
                      <a:r>
                        <a:rPr lang="hr-HR" sz="1800" b="1" baseline="0" dirty="0"/>
                        <a:t>     </a:t>
                      </a:r>
                      <a:r>
                        <a:rPr lang="hr-HR" sz="1800" b="1" dirty="0"/>
                        <a:t> I                                        delirij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J                   mišićna napetost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K           smanjeno izlučivanje      </a:t>
                      </a:r>
                      <a:br>
                        <a:rPr lang="hr-HR" sz="1800" b="1" dirty="0"/>
                      </a:br>
                      <a:r>
                        <a:rPr lang="hr-HR" sz="1800" b="1" baseline="0" dirty="0"/>
                        <a:t>                                          urina</a:t>
                      </a:r>
                      <a:endParaRPr lang="hr-HR" sz="1800" b="1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L       smanjena otpornost na</a:t>
                      </a:r>
                      <a:br>
                        <a:rPr lang="hr-HR" sz="1800" b="1" dirty="0"/>
                      </a:br>
                      <a:r>
                        <a:rPr lang="hr-HR" sz="1800" b="1" baseline="0" dirty="0"/>
                        <a:t>                                    infekcije</a:t>
                      </a:r>
                      <a:endParaRPr lang="hr-HR" sz="1800" b="1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/>
                        <a:t>M                      spor oporavak</a:t>
                      </a:r>
                      <a:endParaRPr lang="hr-H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kern="1200" dirty="0"/>
                        <a:t>DEHIDRACIJA</a:t>
                      </a:r>
                      <a:endParaRPr lang="hr-H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D,</a:t>
                      </a:r>
                      <a:r>
                        <a:rPr lang="hr-HR" sz="2400" b="1" baseline="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K</a:t>
                      </a:r>
                      <a:endParaRPr lang="hr-HR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3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kern="1200" dirty="0"/>
                        <a:t>NEADEKVATNA                     PREHRANA</a:t>
                      </a:r>
                      <a:endParaRPr lang="hr-H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M,E,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/>
                        <a:t>PUŠENJE</a:t>
                      </a:r>
                      <a:endParaRPr lang="hr-H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/>
                        <a:t>PRETILOST</a:t>
                      </a:r>
                      <a:endParaRPr lang="hr-H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B,D,G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/>
                        <a:t>LIJEKOVI</a:t>
                      </a:r>
                      <a:endParaRPr lang="hr-H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E,H,L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7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/>
                        <a:t>OVISNOST</a:t>
                      </a:r>
                      <a:endParaRPr lang="hr-H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b="1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/>
                        <a:t> STRAH</a:t>
                      </a:r>
                      <a:endParaRPr lang="hr-H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A,J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37854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>
            <a:normAutofit/>
          </a:bodyPr>
          <a:lstStyle/>
          <a:p>
            <a:r>
              <a:rPr lang="hr-HR" sz="4000" b="1" dirty="0"/>
              <a:t>PONAVLJANJE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20" y="1142984"/>
            <a:ext cx="850392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/>
              <a:t>1.Što su rizični čimbenici?</a:t>
            </a:r>
          </a:p>
          <a:p>
            <a:pPr>
              <a:buNone/>
            </a:pPr>
            <a:r>
              <a:rPr lang="hr-HR" dirty="0"/>
              <a:t>„opasnost za bolesnike koji će biti operiran”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2.Koje vrste rizičnih čimbenika razlikujemo?</a:t>
            </a:r>
          </a:p>
          <a:p>
            <a:pPr>
              <a:buNone/>
            </a:pPr>
            <a:r>
              <a:rPr lang="hr-HR" dirty="0"/>
              <a:t>“nepromjenjive i promjenjive rizične čimbenike”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3.Na koje rizične čimbenike </a:t>
            </a:r>
            <a:r>
              <a:rPr lang="hr-HR" dirty="0">
                <a:solidFill>
                  <a:srgbClr val="FF0000"/>
                </a:solidFill>
              </a:rPr>
              <a:t>ne</a:t>
            </a:r>
            <a:r>
              <a:rPr lang="hr-HR" dirty="0"/>
              <a:t> možemo utjecati?</a:t>
            </a:r>
          </a:p>
          <a:p>
            <a:pPr>
              <a:buNone/>
            </a:pPr>
            <a:r>
              <a:rPr lang="hr-HR" dirty="0"/>
              <a:t>   “dob, godina rođenja, spol, genetika”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040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939784"/>
          </a:xfrm>
        </p:spPr>
        <p:txBody>
          <a:bodyPr>
            <a:normAutofit/>
          </a:bodyPr>
          <a:lstStyle/>
          <a:p>
            <a:r>
              <a:rPr lang="hr-HR" sz="4000" b="1" dirty="0"/>
              <a:t>PONAVLJANJE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57232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/>
              <a:t>Zašto ne možemo utjecati na </a:t>
            </a:r>
            <a:r>
              <a:rPr lang="hr-HR" dirty="0">
                <a:solidFill>
                  <a:srgbClr val="FF0000"/>
                </a:solidFill>
              </a:rPr>
              <a:t>ne</a:t>
            </a:r>
            <a:r>
              <a:rPr lang="hr-HR" dirty="0"/>
              <a:t> promjenjive rizične čimbenike?</a:t>
            </a:r>
          </a:p>
          <a:p>
            <a:pPr>
              <a:buNone/>
            </a:pPr>
            <a:r>
              <a:rPr lang="hr-HR" dirty="0"/>
              <a:t>“Ne možemo utjecati na godinu rođenja”</a:t>
            </a:r>
          </a:p>
          <a:p>
            <a:pPr>
              <a:buNone/>
            </a:pPr>
            <a:r>
              <a:rPr lang="hr-HR" dirty="0"/>
              <a:t>“Ne možemo utjecati na spol-rađamo se kao žena ili muškarac sa fiziološkim i psihološkim obilježjima”</a:t>
            </a:r>
          </a:p>
          <a:p>
            <a:pPr>
              <a:buNone/>
            </a:pPr>
            <a:r>
              <a:rPr lang="hr-HR" dirty="0"/>
              <a:t>“Nemožemo utjecati na genetsko naslijeđe i moguću predispoziciju za bolest ili samu bolest”</a:t>
            </a:r>
          </a:p>
          <a:p>
            <a:pPr>
              <a:buNone/>
            </a:pPr>
            <a:endParaRPr lang="hr-HR" sz="5800" dirty="0"/>
          </a:p>
          <a:p>
            <a:endParaRPr lang="hr-HR" sz="5800" dirty="0"/>
          </a:p>
        </p:txBody>
      </p:sp>
    </p:spTree>
    <p:extLst>
      <p:ext uri="{BB962C8B-B14F-4D97-AF65-F5344CB8AC3E}">
        <p14:creationId xmlns:p14="http://schemas.microsoft.com/office/powerpoint/2010/main" val="407254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PONAVLJANJE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4.Na koje rizične čimbenike možemo utjecati?</a:t>
            </a:r>
          </a:p>
          <a:p>
            <a:pPr>
              <a:buNone/>
            </a:pPr>
            <a:r>
              <a:rPr lang="hr-HR" dirty="0"/>
              <a:t>“dehidracija, neadekvatna prehrana, pretilost, pušenje, lijekovi, ovisnosti, strah”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5.Na koji način možemo utjecati na promjenjive čimbenike rizika?</a:t>
            </a:r>
          </a:p>
          <a:p>
            <a:pPr>
              <a:buNone/>
            </a:pPr>
            <a:r>
              <a:rPr lang="hr-HR" dirty="0"/>
              <a:t>“zdravijim stilom života”</a:t>
            </a:r>
          </a:p>
        </p:txBody>
      </p:sp>
    </p:spTree>
    <p:extLst>
      <p:ext uri="{BB962C8B-B14F-4D97-AF65-F5344CB8AC3E}">
        <p14:creationId xmlns:p14="http://schemas.microsoft.com/office/powerpoint/2010/main" val="235991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ZDRAVI STIL ŽIVOTA</a:t>
            </a:r>
          </a:p>
        </p:txBody>
      </p:sp>
      <p:pic>
        <p:nvPicPr>
          <p:cNvPr id="4098" name="Picture 2" descr="C:\Users\Korisnik\Desktop\img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3" y="1785926"/>
            <a:ext cx="2600325" cy="1752600"/>
          </a:xfrm>
          <a:prstGeom prst="rect">
            <a:avLst/>
          </a:prstGeom>
          <a:noFill/>
        </p:spPr>
      </p:pic>
      <p:pic>
        <p:nvPicPr>
          <p:cNvPr id="4099" name="Picture 3" descr="C:\Users\Korisnik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6911" y="1785927"/>
            <a:ext cx="2714644" cy="1643074"/>
          </a:xfrm>
          <a:prstGeom prst="rect">
            <a:avLst/>
          </a:prstGeom>
          <a:noFill/>
        </p:spPr>
      </p:pic>
      <p:pic>
        <p:nvPicPr>
          <p:cNvPr id="4100" name="Picture 4" descr="C:\Users\Korisnik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5474" y="3929066"/>
            <a:ext cx="2733675" cy="1676400"/>
          </a:xfrm>
          <a:prstGeom prst="rect">
            <a:avLst/>
          </a:prstGeom>
          <a:noFill/>
        </p:spPr>
      </p:pic>
      <p:pic>
        <p:nvPicPr>
          <p:cNvPr id="4101" name="Picture 5" descr="C:\Users\Korisnik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24564" y="4143380"/>
            <a:ext cx="3038475" cy="150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645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/>
          <a:lstStyle/>
          <a:p>
            <a:r>
              <a:rPr lang="hr-HR" b="1" dirty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71547"/>
            <a:ext cx="8229600" cy="5572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/>
              <a:t>5.Zašto je važno prepoznati rizične čimbenike za kirurški zahvat?</a:t>
            </a:r>
          </a:p>
          <a:p>
            <a:pPr>
              <a:buNone/>
            </a:pPr>
            <a:r>
              <a:rPr lang="hr-HR" dirty="0"/>
              <a:t>“da bi znali planirati duljinu i način prijeoperacijske pripreme”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“da bi smanjili mogućnost povećanja poslijeoperacijskih komplikacija,koje utječu na poslijeoperacijsku skrb”</a:t>
            </a:r>
          </a:p>
        </p:txBody>
      </p:sp>
    </p:spTree>
    <p:extLst>
      <p:ext uri="{BB962C8B-B14F-4D97-AF65-F5344CB8AC3E}">
        <p14:creationId xmlns:p14="http://schemas.microsoft.com/office/powerpoint/2010/main" val="143520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11222"/>
          </a:xfrm>
        </p:spPr>
        <p:txBody>
          <a:bodyPr>
            <a:normAutofit/>
          </a:bodyPr>
          <a:lstStyle/>
          <a:p>
            <a:r>
              <a:rPr lang="hr-HR" sz="4000" b="1" dirty="0"/>
              <a:t>DOMAĆA ZADAĆA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034" y="1214422"/>
            <a:ext cx="8305638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/>
              <a:t>    Uz pomoć udžbenika u nastavni listić upiši rizične čimbenike i moguće komplikacije.</a:t>
            </a:r>
          </a:p>
        </p:txBody>
      </p:sp>
      <p:pic>
        <p:nvPicPr>
          <p:cNvPr id="5123" name="Picture 3" descr="C:\Users\Korisnik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34" y="2507046"/>
            <a:ext cx="8286808" cy="4065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460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hr-HR" dirty="0"/>
              <a:t>NASTAVNA JEDINICA SLIJEDEĆEG SATA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Intervencije medicinske sestre kod bolesnika sa rizičnim čimbenicima</a:t>
            </a:r>
          </a:p>
        </p:txBody>
      </p:sp>
      <p:pic>
        <p:nvPicPr>
          <p:cNvPr id="19458" name="Picture 2" descr="C:\Users\Korisnik\Desktop\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34" y="2928934"/>
            <a:ext cx="7715304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742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risnik\Desktop\operacija-ugradnje-TEP-koljen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3" y="1"/>
            <a:ext cx="11491919" cy="7343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782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54032"/>
          </a:xfrm>
        </p:spPr>
        <p:txBody>
          <a:bodyPr>
            <a:noAutofit/>
          </a:bodyPr>
          <a:lstStyle/>
          <a:p>
            <a:r>
              <a:rPr lang="hr-HR" sz="4000" b="1" dirty="0"/>
              <a:t>ISHODI   UČENJA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752" y="1142985"/>
            <a:ext cx="8627966" cy="550072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hr-HR" sz="3600" dirty="0"/>
              <a:t>1.Izreći definiciju rizičnih čimbenika</a:t>
            </a:r>
          </a:p>
          <a:p>
            <a:pPr marL="514350" indent="-514350"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2. </a:t>
            </a:r>
            <a:r>
              <a:rPr lang="hr-HR" sz="3600" dirty="0"/>
              <a:t>Objasniti razliku između promjenjivih i        nepromjenjivih čimbenika rizika</a:t>
            </a:r>
          </a:p>
          <a:p>
            <a:pPr>
              <a:buNone/>
            </a:pPr>
            <a:endParaRPr lang="hr-HR" sz="3600" dirty="0"/>
          </a:p>
          <a:p>
            <a:pPr marL="0" indent="0">
              <a:buNone/>
            </a:pPr>
            <a:r>
              <a:rPr lang="hr-HR" sz="3600" dirty="0"/>
              <a:t>3. Nabrojati rizične čimbenike za kirurški zahvat</a:t>
            </a:r>
          </a:p>
          <a:p>
            <a:pPr marL="0" indent="0">
              <a:buNone/>
            </a:pPr>
            <a:endParaRPr lang="hr-HR" sz="3600" dirty="0"/>
          </a:p>
          <a:p>
            <a:pPr marL="514350" indent="-514350">
              <a:buNone/>
            </a:pPr>
            <a:r>
              <a:rPr lang="hr-HR" sz="3600" dirty="0"/>
              <a:t>4. Objasniti važnost prepoznavanja rizičnih</a:t>
            </a:r>
          </a:p>
          <a:p>
            <a:pPr marL="514350" indent="-514350">
              <a:buNone/>
            </a:pPr>
            <a:r>
              <a:rPr lang="hr-HR" sz="3600" dirty="0"/>
              <a:t>     čimbenika za kirurški zahvat          	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148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ŠTO JE RIZIK?</a:t>
            </a:r>
          </a:p>
        </p:txBody>
      </p:sp>
      <p:pic>
        <p:nvPicPr>
          <p:cNvPr id="57346" name="Picture 2" descr="C:\Users\Korisnik\Desktop\ideja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6344" y="1746742"/>
            <a:ext cx="8798812" cy="4309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849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57562"/>
            <a:ext cx="8229600" cy="3500438"/>
          </a:xfrm>
        </p:spPr>
        <p:txBody>
          <a:bodyPr>
            <a:normAutofit/>
          </a:bodyPr>
          <a:lstStyle/>
          <a:p>
            <a:r>
              <a:rPr lang="hr-HR" dirty="0"/>
              <a:t>Rizik= povećanje vjerojatnosti nekoga nepovoljnog događaja</a:t>
            </a:r>
          </a:p>
          <a:p>
            <a:r>
              <a:rPr lang="hr-HR" dirty="0"/>
              <a:t>Osobine i navike neke osobe, skupine ili cijele zajednice koje povećavaju vjerojatnost pojavljivanja neke bolesti, oštećenja, poremećaja ili smrti</a:t>
            </a:r>
          </a:p>
        </p:txBody>
      </p:sp>
      <p:pic>
        <p:nvPicPr>
          <p:cNvPr id="36865" name="Picture 1" descr="C:\Users\Korisnik\Desktop\prevencija-pad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481" y="428604"/>
            <a:ext cx="6072229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399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ANAMNEZA</a:t>
            </a:r>
          </a:p>
        </p:txBody>
      </p:sp>
      <p:pic>
        <p:nvPicPr>
          <p:cNvPr id="18437" name="Picture 5" descr="C:\Users\Korisnik\Desktop\af74144fa0b291a2af2f97076da61805-he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2446" y="1988841"/>
            <a:ext cx="6391935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425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isnik\Desktop\r2gvhyfvdmr5fp7lguwmvollpx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283" y="357166"/>
            <a:ext cx="3678298" cy="3143272"/>
          </a:xfrm>
          <a:prstGeom prst="rect">
            <a:avLst/>
          </a:prstGeom>
          <a:noFill/>
        </p:spPr>
      </p:pic>
      <p:pic>
        <p:nvPicPr>
          <p:cNvPr id="2051" name="Picture 3" descr="C:\Users\Korisnik\Desktop\img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49" y="357166"/>
            <a:ext cx="4347485" cy="3147888"/>
          </a:xfrm>
          <a:prstGeom prst="rect">
            <a:avLst/>
          </a:prstGeom>
          <a:noFill/>
        </p:spPr>
      </p:pic>
      <p:pic>
        <p:nvPicPr>
          <p:cNvPr id="2052" name="Picture 4" descr="C:\Users\Korisnik\Desktop\marija-radetić-head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0248" y="3643314"/>
            <a:ext cx="4360974" cy="2666006"/>
          </a:xfrm>
          <a:prstGeom prst="rect">
            <a:avLst/>
          </a:prstGeom>
          <a:noFill/>
        </p:spPr>
      </p:pic>
      <p:pic>
        <p:nvPicPr>
          <p:cNvPr id="2053" name="Picture 5" descr="C:\Users\Korisnik\Desktop\endotraxealniynarkozchtoetotakoepokazani_EDB7FC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8282" y="3643314"/>
            <a:ext cx="3697254" cy="2666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407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</TotalTime>
  <Words>940</Words>
  <Application>Microsoft Office PowerPoint</Application>
  <PresentationFormat>Široki zaslon</PresentationFormat>
  <Paragraphs>245</Paragraphs>
  <Slides>38</Slides>
  <Notes>27</Notes>
  <HiddenSlides>0</HiddenSlides>
  <MMClips>0</MMClips>
  <ScaleCrop>false</ScaleCrop>
  <HeadingPairs>
    <vt:vector size="8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Times New Roman</vt:lpstr>
      <vt:lpstr>Wingdings 3</vt:lpstr>
      <vt:lpstr>Pramen</vt:lpstr>
      <vt:lpstr>Document</vt:lpstr>
      <vt:lpstr>Škola za medicinske sestre Vinogradska Zdravstvena njega kirurškoga bolesnika opća </vt:lpstr>
      <vt:lpstr>RIZIČNI  ČIMBENICI  ZA  KIRURŠKI   ZAHVAT</vt:lpstr>
      <vt:lpstr>PowerPoint prezentacija</vt:lpstr>
      <vt:lpstr>PowerPoint prezentacija</vt:lpstr>
      <vt:lpstr>ISHODI   UČENJA</vt:lpstr>
      <vt:lpstr>ŠTO JE RIZIK?</vt:lpstr>
      <vt:lpstr>PowerPoint prezentacija</vt:lpstr>
      <vt:lpstr>ANAMNEZA</vt:lpstr>
      <vt:lpstr>PowerPoint prezentacija</vt:lpstr>
      <vt:lpstr> Zašto su nam važne učinjene preoperacijske pretrage?</vt:lpstr>
      <vt:lpstr>UTJECAJ RIZIČNIH ČIMBENIKA</vt:lpstr>
      <vt:lpstr>RIZIČNI ČIMBENICI</vt:lpstr>
      <vt:lpstr>Čimbenici rizika na koje  ne možemo djelovati</vt:lpstr>
      <vt:lpstr>DOB</vt:lpstr>
      <vt:lpstr>STARIJA DOB</vt:lpstr>
      <vt:lpstr>GENETIKA</vt:lpstr>
      <vt:lpstr>Čimbenici rizika na koje   možemo djelovati</vt:lpstr>
      <vt:lpstr>DEHIDRACIJA</vt:lpstr>
      <vt:lpstr>Neadekvatna   prehrana</vt:lpstr>
      <vt:lpstr>POTHRANJENOST</vt:lpstr>
      <vt:lpstr>PRETILOST</vt:lpstr>
      <vt:lpstr>Pušenje</vt:lpstr>
      <vt:lpstr>lijekovi</vt:lpstr>
      <vt:lpstr>OVISNOSTI</vt:lpstr>
      <vt:lpstr>ALKOHOL</vt:lpstr>
      <vt:lpstr>STRAH</vt:lpstr>
      <vt:lpstr>BILJEŽENJE U MEDICINSKU DOKUMENTACIJU</vt:lpstr>
      <vt:lpstr>RADNI LISTIĆ 1</vt:lpstr>
      <vt:lpstr>PowerPoint prezentacija</vt:lpstr>
      <vt:lpstr>Iz zadane anamneze poveži rizične čimbenike sa komplikacijama i upiši u tablicu </vt:lpstr>
      <vt:lpstr>RADNI LISTIĆ 1  - RIZIČNI ČIMBENICI ZA KIRURŠKI ZAHVAT </vt:lpstr>
      <vt:lpstr>PONAVLJANJE</vt:lpstr>
      <vt:lpstr>PONAVLJANJE</vt:lpstr>
      <vt:lpstr>PONAVLJANJE</vt:lpstr>
      <vt:lpstr>ZDRAVI STIL ŽIVOTA</vt:lpstr>
      <vt:lpstr>PONAVLJANJE</vt:lpstr>
      <vt:lpstr>DOMAĆA ZADAĆA</vt:lpstr>
      <vt:lpstr>NASTAVNA JEDINICA SLIJEDEĆEG SATA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za medicinske sestre Vinogradska Zdravstvena njega kirurškoga bolesnika opća </dc:title>
  <dc:creator>Bozic</dc:creator>
  <cp:lastModifiedBy>Bozic</cp:lastModifiedBy>
  <cp:revision>1</cp:revision>
  <dcterms:created xsi:type="dcterms:W3CDTF">2020-06-03T15:10:22Z</dcterms:created>
  <dcterms:modified xsi:type="dcterms:W3CDTF">2020-06-03T15:13:06Z</dcterms:modified>
</cp:coreProperties>
</file>