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E259-BCD3-4B73-8736-AAA11EDE3C16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A2C5B14-7B8D-4A62-A491-F5B6D74919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1696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E259-BCD3-4B73-8736-AAA11EDE3C16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A2C5B14-7B8D-4A62-A491-F5B6D74919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5063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E259-BCD3-4B73-8736-AAA11EDE3C16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A2C5B14-7B8D-4A62-A491-F5B6D7491971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5325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E259-BCD3-4B73-8736-AAA11EDE3C16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2C5B14-7B8D-4A62-A491-F5B6D74919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5351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E259-BCD3-4B73-8736-AAA11EDE3C16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2C5B14-7B8D-4A62-A491-F5B6D7491971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128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E259-BCD3-4B73-8736-AAA11EDE3C16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2C5B14-7B8D-4A62-A491-F5B6D74919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6874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E259-BCD3-4B73-8736-AAA11EDE3C16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C5B14-7B8D-4A62-A491-F5B6D74919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3404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E259-BCD3-4B73-8736-AAA11EDE3C16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C5B14-7B8D-4A62-A491-F5B6D74919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652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E259-BCD3-4B73-8736-AAA11EDE3C16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C5B14-7B8D-4A62-A491-F5B6D74919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5168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E259-BCD3-4B73-8736-AAA11EDE3C16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A2C5B14-7B8D-4A62-A491-F5B6D74919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6809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E259-BCD3-4B73-8736-AAA11EDE3C16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A2C5B14-7B8D-4A62-A491-F5B6D74919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9303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E259-BCD3-4B73-8736-AAA11EDE3C16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A2C5B14-7B8D-4A62-A491-F5B6D74919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7078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E259-BCD3-4B73-8736-AAA11EDE3C16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C5B14-7B8D-4A62-A491-F5B6D74919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786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E259-BCD3-4B73-8736-AAA11EDE3C16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C5B14-7B8D-4A62-A491-F5B6D74919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5433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E259-BCD3-4B73-8736-AAA11EDE3C16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C5B14-7B8D-4A62-A491-F5B6D74919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5582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E259-BCD3-4B73-8736-AAA11EDE3C16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2C5B14-7B8D-4A62-A491-F5B6D74919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9622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7E259-BCD3-4B73-8736-AAA11EDE3C16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A2C5B14-7B8D-4A62-A491-F5B6D74919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410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ctrTitle"/>
          </p:nvPr>
        </p:nvSpPr>
        <p:spPr>
          <a:xfrm>
            <a:off x="-222069" y="0"/>
            <a:ext cx="11726682" cy="1933303"/>
          </a:xfrm>
          <a:prstGeom prst="rect">
            <a:avLst/>
          </a:prstGeom>
        </p:spPr>
        <p:txBody>
          <a:bodyPr vert="horz" lIns="45720" rIns="45720" bIns="45720" anchor="b">
            <a:norm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hr-HR" sz="3100" b="0" dirty="0">
                <a:effectLst/>
              </a:rPr>
              <a:t>Škola za medicinske sestre Vinogradska</a:t>
            </a:r>
            <a:r>
              <a:rPr lang="hr-HR" sz="3100" b="0" dirty="0">
                <a:solidFill>
                  <a:schemeClr val="tx1"/>
                </a:solidFill>
                <a:effectLst/>
              </a:rPr>
              <a:t/>
            </a:r>
            <a:br>
              <a:rPr lang="hr-HR" sz="3100" b="0" dirty="0">
                <a:solidFill>
                  <a:schemeClr val="tx1"/>
                </a:solidFill>
                <a:effectLst/>
              </a:rPr>
            </a:br>
            <a:r>
              <a:rPr lang="hr-HR" sz="3100" b="0" dirty="0" smtClean="0">
                <a:solidFill>
                  <a:schemeClr val="tx1"/>
                </a:solidFill>
                <a:effectLst/>
              </a:rPr>
              <a:t>Zdravstvena njega kirurškoga bolesnika opća</a:t>
            </a:r>
            <a:r>
              <a:rPr lang="hr-HR" sz="3600" b="0" dirty="0">
                <a:effectLst/>
              </a:rPr>
              <a:t/>
            </a:r>
            <a:br>
              <a:rPr lang="hr-HR" sz="3600" b="0" dirty="0">
                <a:effectLst/>
              </a:rPr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76549" y="2090057"/>
            <a:ext cx="9728063" cy="3813605"/>
          </a:xfrm>
        </p:spPr>
        <p:txBody>
          <a:bodyPr>
            <a:normAutofit fontScale="85000" lnSpcReduction="20000"/>
          </a:bodyPr>
          <a:lstStyle/>
          <a:p>
            <a:r>
              <a:rPr lang="hr-HR" sz="4800" b="1" dirty="0" smtClean="0"/>
              <a:t>Opća </a:t>
            </a:r>
            <a:r>
              <a:rPr lang="hr-HR" sz="4800" b="1" dirty="0" err="1" smtClean="0"/>
              <a:t>prijeoperacijska</a:t>
            </a:r>
            <a:r>
              <a:rPr lang="hr-HR" sz="4800" b="1" dirty="0" smtClean="0"/>
              <a:t> priprema bolesnika </a:t>
            </a:r>
            <a:endParaRPr lang="hr-HR" sz="4800" b="1" dirty="0" smtClean="0"/>
          </a:p>
          <a:p>
            <a:r>
              <a:rPr lang="hr-HR" sz="4800" b="1" dirty="0" smtClean="0"/>
              <a:t>Položaji bolesnika u krevetu</a:t>
            </a:r>
            <a:endParaRPr lang="hr-HR" sz="4800" b="1" dirty="0" smtClean="0"/>
          </a:p>
          <a:p>
            <a:r>
              <a:rPr lang="hr-HR" sz="4800" dirty="0"/>
              <a:t> </a:t>
            </a:r>
            <a:endParaRPr lang="hr-HR" sz="4800" dirty="0" smtClean="0"/>
          </a:p>
          <a:p>
            <a:endParaRPr lang="hr-HR" sz="4800" dirty="0"/>
          </a:p>
          <a:p>
            <a:r>
              <a:rPr lang="hr-HR" sz="4000" dirty="0" smtClean="0"/>
              <a:t>                    Josip Božić </a:t>
            </a:r>
            <a:r>
              <a:rPr lang="hr-HR" sz="4000" dirty="0" err="1" smtClean="0"/>
              <a:t>mag.med.tech</a:t>
            </a:r>
            <a:r>
              <a:rPr lang="hr-HR" sz="4800" dirty="0" smtClean="0"/>
              <a:t>.</a:t>
            </a:r>
            <a:endParaRPr lang="hr-HR" sz="4800" dirty="0"/>
          </a:p>
        </p:txBody>
      </p:sp>
    </p:spTree>
    <p:extLst>
      <p:ext uri="{BB962C8B-B14F-4D97-AF65-F5344CB8AC3E}">
        <p14:creationId xmlns:p14="http://schemas.microsoft.com/office/powerpoint/2010/main" val="2302513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3632" y="274638"/>
            <a:ext cx="7674056" cy="1143000"/>
          </a:xfrm>
        </p:spPr>
        <p:txBody>
          <a:bodyPr/>
          <a:lstStyle/>
          <a:p>
            <a:r>
              <a:rPr lang="hr-HR" dirty="0">
                <a:effectLst/>
              </a:rPr>
              <a:t>Opistotonus</a:t>
            </a:r>
            <a:r>
              <a:rPr lang="hr-HR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6033" y="1556792"/>
            <a:ext cx="8229600" cy="1756792"/>
          </a:xfrm>
        </p:spPr>
        <p:txBody>
          <a:bodyPr/>
          <a:lstStyle/>
          <a:p>
            <a:r>
              <a:rPr lang="hr-HR" dirty="0"/>
              <a:t>kod tetanusa </a:t>
            </a:r>
          </a:p>
          <a:p>
            <a:r>
              <a:rPr lang="hr-HR" dirty="0"/>
              <a:t>leži u luku oslanjajući se samo na zatiljak i pete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95600" y="3987747"/>
            <a:ext cx="7776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300" dirty="0">
                <a:latin typeface="+mj-lt"/>
              </a:rPr>
              <a:t>  Položaj kod meningitisa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3200" dirty="0">
                <a:latin typeface="+mj-lt"/>
              </a:rPr>
              <a:t>meningitis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3200" dirty="0">
                <a:latin typeface="+mj-lt"/>
              </a:rPr>
              <a:t>bolesnik lezi sa zabačenom glavom i koljenima privučenim k tijelu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529" y="2636912"/>
            <a:ext cx="152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554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effectLst/>
              </a:rPr>
              <a:t>Kolemanov/bočni položaj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r>
              <a:rPr lang="hr-HR" dirty="0"/>
              <a:t>poduprijeti jastucima leđa, ispred prsnog koša i između koljena</a:t>
            </a:r>
          </a:p>
          <a:p>
            <a:endParaRPr lang="hr-HR" dirty="0"/>
          </a:p>
          <a:p>
            <a:r>
              <a:rPr lang="hr-HR" dirty="0"/>
              <a:t>kod prijevoza u bolnicu, onesvještene osobe ili u komi</a:t>
            </a:r>
          </a:p>
        </p:txBody>
      </p:sp>
    </p:spTree>
    <p:extLst>
      <p:ext uri="{BB962C8B-B14F-4D97-AF65-F5344CB8AC3E}">
        <p14:creationId xmlns:p14="http://schemas.microsoft.com/office/powerpoint/2010/main" val="1548132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4964"/>
            <a:ext cx="7620000" cy="618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907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effectLst/>
              </a:rPr>
              <a:t>Quinckeov/ drenažni položaj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evakuacija sadržaja iz donjih dijelova dišnog sustava/iskašljavanje</a:t>
            </a:r>
          </a:p>
          <a:p>
            <a:endParaRPr lang="hr-HR" dirty="0"/>
          </a:p>
          <a:p>
            <a:r>
              <a:rPr lang="hr-HR" dirty="0"/>
              <a:t>ostaje 10-20 minuta u tom položaju</a:t>
            </a:r>
          </a:p>
          <a:p>
            <a:endParaRPr lang="hr-HR" dirty="0"/>
          </a:p>
          <a:p>
            <a:r>
              <a:rPr lang="hr-HR" dirty="0"/>
              <a:t>bolesnik se postavlja „popreko” kreveta, glava visi niz krevet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08787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3632" y="274638"/>
            <a:ext cx="7674056" cy="1143000"/>
          </a:xfrm>
        </p:spPr>
        <p:txBody>
          <a:bodyPr>
            <a:noAutofit/>
          </a:bodyPr>
          <a:lstStyle/>
          <a:p>
            <a:r>
              <a:rPr lang="hr-HR" sz="3600" dirty="0"/>
              <a:t>Genokubitalni/koljeno-lakatni položaj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5600" y="1772817"/>
            <a:ext cx="7344816" cy="1728192"/>
          </a:xfrm>
        </p:spPr>
        <p:txBody>
          <a:bodyPr>
            <a:normAutofit/>
          </a:bodyPr>
          <a:lstStyle/>
          <a:p>
            <a:endParaRPr lang="hr-HR" dirty="0"/>
          </a:p>
          <a:p>
            <a:r>
              <a:rPr lang="hr-HR" dirty="0"/>
              <a:t>kod pregleda crijeva i prostate</a:t>
            </a:r>
          </a:p>
          <a:p>
            <a:r>
              <a:rPr lang="hr-HR" dirty="0"/>
              <a:t>bolesnik je naslonjen na koljena i laktove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9656" y="3501008"/>
            <a:ext cx="54726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4000" dirty="0"/>
          </a:p>
          <a:p>
            <a:r>
              <a:rPr lang="hr-HR" sz="3600" dirty="0"/>
              <a:t>Ginekološki položaj </a:t>
            </a:r>
          </a:p>
          <a:p>
            <a:pPr marL="285750" indent="-285750">
              <a:buFont typeface="Arial" pitchFamily="34" charset="0"/>
              <a:buChar char="•"/>
            </a:pPr>
            <a:endParaRPr lang="hr-HR" sz="3200" dirty="0"/>
          </a:p>
          <a:p>
            <a:pPr marL="285750" indent="-285750">
              <a:buFont typeface="Arial" pitchFamily="34" charset="0"/>
              <a:buChar char="•"/>
            </a:pPr>
            <a:r>
              <a:rPr lang="hr-HR" sz="2400" dirty="0"/>
              <a:t>kod pregleda </a:t>
            </a:r>
          </a:p>
        </p:txBody>
      </p:sp>
    </p:spTree>
    <p:extLst>
      <p:ext uri="{BB962C8B-B14F-4D97-AF65-F5344CB8AC3E}">
        <p14:creationId xmlns:p14="http://schemas.microsoft.com/office/powerpoint/2010/main" val="3034205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effectLst/>
              </a:rPr>
              <a:t>Vrste položaja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aktivan položaj (pacijent je sposoban sam zauzeti položaj koji njemu odgovara)</a:t>
            </a:r>
          </a:p>
          <a:p>
            <a:r>
              <a:rPr lang="hr-HR" dirty="0"/>
              <a:t>pasivan položaj (pacijent ostaje u položaju u koji smo ga postavili)</a:t>
            </a:r>
          </a:p>
          <a:p>
            <a:r>
              <a:rPr lang="hr-HR" dirty="0"/>
              <a:t>prisilan položaj (pacijent je prisiljen biti u određenom položaju zbog neke bolesti ili pregleda)</a:t>
            </a:r>
          </a:p>
        </p:txBody>
      </p:sp>
    </p:spTree>
    <p:extLst>
      <p:ext uri="{BB962C8B-B14F-4D97-AF65-F5344CB8AC3E}">
        <p14:creationId xmlns:p14="http://schemas.microsoft.com/office/powerpoint/2010/main" val="1854340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effectLst/>
              </a:rPr>
              <a:t>Prisilni položaji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Fowlerov položaj</a:t>
            </a:r>
          </a:p>
          <a:p>
            <a:r>
              <a:rPr lang="hr-HR" dirty="0"/>
              <a:t>Ortopnoičan položaj</a:t>
            </a:r>
          </a:p>
          <a:p>
            <a:r>
              <a:rPr lang="hr-HR" dirty="0"/>
              <a:t>Trendelenburgov položaj</a:t>
            </a:r>
          </a:p>
          <a:p>
            <a:r>
              <a:rPr lang="hr-HR" dirty="0"/>
              <a:t>Quinckeov/drenažni položaj</a:t>
            </a:r>
          </a:p>
          <a:p>
            <a:r>
              <a:rPr lang="hr-HR" dirty="0"/>
              <a:t>Kolemanov položaj</a:t>
            </a:r>
          </a:p>
          <a:p>
            <a:pPr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67267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effectLst/>
              </a:rPr>
              <a:t>Prisilni položaji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Opistotonus</a:t>
            </a:r>
          </a:p>
          <a:p>
            <a:r>
              <a:rPr lang="hr-HR" dirty="0"/>
              <a:t>Položaj kod meningitisa</a:t>
            </a:r>
          </a:p>
          <a:p>
            <a:r>
              <a:rPr lang="hr-HR" dirty="0"/>
              <a:t>Položaj kod upale porebrice,pluća i ozljede rebra </a:t>
            </a:r>
          </a:p>
          <a:p>
            <a:r>
              <a:rPr lang="hr-HR" dirty="0"/>
              <a:t>Položaj kod bolova u trbušnoj šupljini</a:t>
            </a:r>
          </a:p>
          <a:p>
            <a:r>
              <a:rPr lang="hr-HR" dirty="0"/>
              <a:t>Položaj onesvještenog bolesnika</a:t>
            </a:r>
          </a:p>
          <a:p>
            <a:r>
              <a:rPr lang="hr-HR" dirty="0"/>
              <a:t>Genokubitalni položaj</a:t>
            </a:r>
          </a:p>
        </p:txBody>
      </p:sp>
    </p:spTree>
    <p:extLst>
      <p:ext uri="{BB962C8B-B14F-4D97-AF65-F5344CB8AC3E}">
        <p14:creationId xmlns:p14="http://schemas.microsoft.com/office/powerpoint/2010/main" val="1890504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034" y="116632"/>
            <a:ext cx="8433654" cy="1080120"/>
          </a:xfrm>
        </p:spPr>
        <p:txBody>
          <a:bodyPr>
            <a:normAutofit/>
          </a:bodyPr>
          <a:lstStyle/>
          <a:p>
            <a:r>
              <a:rPr lang="hr-HR" dirty="0">
                <a:effectLst/>
              </a:rPr>
              <a:t>Fowlerov položaj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5600" y="1447800"/>
            <a:ext cx="7962088" cy="5410200"/>
          </a:xfrm>
        </p:spPr>
        <p:txBody>
          <a:bodyPr>
            <a:normAutofit/>
          </a:bodyPr>
          <a:lstStyle/>
          <a:p>
            <a:endParaRPr lang="hr-HR" dirty="0"/>
          </a:p>
          <a:p>
            <a:endParaRPr lang="hr-HR" dirty="0"/>
          </a:p>
          <a:p>
            <a:r>
              <a:rPr lang="hr-HR" dirty="0"/>
              <a:t>polusjedeći/povišeni s nogama lagano savijenim u koljenima</a:t>
            </a:r>
          </a:p>
          <a:p>
            <a:endParaRPr lang="hr-HR" dirty="0"/>
          </a:p>
          <a:p>
            <a:r>
              <a:rPr lang="hr-HR" dirty="0"/>
              <a:t>koristi se kod otežanog disanja (dispnea)</a:t>
            </a:r>
          </a:p>
          <a:p>
            <a:endParaRPr lang="hr-HR" dirty="0"/>
          </a:p>
          <a:p>
            <a:r>
              <a:rPr lang="hr-HR" dirty="0"/>
              <a:t>postižemo ga jastucima ili podizanjem uzglavlja kreveta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242" y="1071546"/>
            <a:ext cx="3209790" cy="1277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1" y="1214422"/>
            <a:ext cx="2695575" cy="1382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838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effectLst/>
              </a:rPr>
              <a:t>Ortopnoičan položaj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/>
          </a:p>
          <a:p>
            <a:r>
              <a:rPr lang="hr-HR" dirty="0"/>
              <a:t>bolesnik sjedi uspravno ili lagano nagnut prema naprijed</a:t>
            </a:r>
          </a:p>
          <a:p>
            <a:endParaRPr lang="hr-HR" dirty="0"/>
          </a:p>
          <a:p>
            <a:r>
              <a:rPr lang="hr-HR" dirty="0"/>
              <a:t>kod izrazito otežanog disanja (ortopnea)</a:t>
            </a:r>
          </a:p>
          <a:p>
            <a:endParaRPr lang="hr-HR" dirty="0"/>
          </a:p>
          <a:p>
            <a:r>
              <a:rPr lang="hr-HR" dirty="0"/>
              <a:t>osoba nagnuta prema naprijed na stolić za hranjenje (jastuk), nogama niz krevet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50868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5" y="1268760"/>
            <a:ext cx="6138899" cy="419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738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9616" y="274638"/>
            <a:ext cx="7818072" cy="1714202"/>
          </a:xfrm>
        </p:spPr>
        <p:txBody>
          <a:bodyPr>
            <a:noAutofit/>
          </a:bodyPr>
          <a:lstStyle/>
          <a:p>
            <a:r>
              <a:rPr lang="hr-HR" sz="3600" dirty="0"/>
              <a:t>Položaj kod upale porebrice,pluća i ozljede rebra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1624" y="2276873"/>
            <a:ext cx="5832648" cy="676671"/>
          </a:xfrm>
        </p:spPr>
        <p:txBody>
          <a:bodyPr>
            <a:normAutofit/>
          </a:bodyPr>
          <a:lstStyle/>
          <a:p>
            <a:r>
              <a:rPr lang="hr-HR" dirty="0"/>
              <a:t>bolesnik leži na bolesnoj strani (manja bol)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2351584" y="3068961"/>
            <a:ext cx="8316416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4000" dirty="0">
              <a:latin typeface="+mj-lt"/>
            </a:endParaRPr>
          </a:p>
          <a:p>
            <a:r>
              <a:rPr lang="hr-HR" sz="4000" dirty="0">
                <a:latin typeface="+mj-lt"/>
              </a:rPr>
              <a:t>  </a:t>
            </a:r>
            <a:r>
              <a:rPr lang="hr-HR" sz="4300" dirty="0">
                <a:latin typeface="+mj-lt"/>
              </a:rPr>
              <a:t>Položaj kod bolova u abdomenu </a:t>
            </a:r>
          </a:p>
          <a:p>
            <a:pPr marL="571500" indent="-571500">
              <a:buFont typeface="Arial" pitchFamily="34" charset="0"/>
              <a:buChar char="•"/>
            </a:pPr>
            <a:endParaRPr lang="hr-HR" sz="2400" dirty="0">
              <a:latin typeface="+mj-lt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hr-HR" sz="2400" dirty="0">
                <a:latin typeface="+mj-lt"/>
              </a:rPr>
              <a:t>noge savijene u kuku i koljenu, privučene abdomenu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hr-HR" sz="2400" dirty="0">
                <a:latin typeface="+mj-lt"/>
              </a:rPr>
              <a:t>smanjuje se napetost u abdomenu, pa se smanjuju i bolovi</a:t>
            </a:r>
          </a:p>
          <a:p>
            <a:pPr marL="571500" indent="-571500">
              <a:buFont typeface="Arial" pitchFamily="34" charset="0"/>
              <a:buChar char="•"/>
            </a:pPr>
            <a:endParaRPr lang="hr-H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4288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effectLst/>
              </a:rPr>
              <a:t>Trendelenburgov položaj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kod kolapsa, hipotenzije i šoka</a:t>
            </a:r>
          </a:p>
          <a:p>
            <a:r>
              <a:rPr lang="hr-HR" dirty="0"/>
              <a:t>podignuti podnožje kreveta i ukljanjanje jastuka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3786189"/>
            <a:ext cx="4176464" cy="276608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3786188"/>
            <a:ext cx="4211960" cy="187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648289"/>
      </p:ext>
    </p:extLst>
  </p:cSld>
  <p:clrMapOvr>
    <a:masterClrMapping/>
  </p:clrMapOvr>
</p:sld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Pram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</TotalTime>
  <Words>307</Words>
  <Application>Microsoft Office PowerPoint</Application>
  <PresentationFormat>Široki zaslon</PresentationFormat>
  <Paragraphs>73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Pramen</vt:lpstr>
      <vt:lpstr>Škola za medicinske sestre Vinogradska Zdravstvena njega kirurškoga bolesnika opća </vt:lpstr>
      <vt:lpstr>Vrste položaja</vt:lpstr>
      <vt:lpstr>Prisilni položaji</vt:lpstr>
      <vt:lpstr>Prisilni položaji</vt:lpstr>
      <vt:lpstr>Fowlerov položaj</vt:lpstr>
      <vt:lpstr>Ortopnoičan položaj</vt:lpstr>
      <vt:lpstr>PowerPoint prezentacija</vt:lpstr>
      <vt:lpstr>Položaj kod upale porebrice,pluća i ozljede rebra</vt:lpstr>
      <vt:lpstr>Trendelenburgov položaj</vt:lpstr>
      <vt:lpstr>Opistotonus </vt:lpstr>
      <vt:lpstr>Kolemanov/bočni položaj</vt:lpstr>
      <vt:lpstr>PowerPoint prezentacija</vt:lpstr>
      <vt:lpstr>Quinckeov/ drenažni položaj</vt:lpstr>
      <vt:lpstr>Genokubitalni/koljeno-lakatni položaj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Škola za medicinske sestre Vinogradska Zdravstvena njega kirurškoga bolesnika opća </dc:title>
  <dc:creator>Bozic</dc:creator>
  <cp:lastModifiedBy>Bozic</cp:lastModifiedBy>
  <cp:revision>1</cp:revision>
  <dcterms:created xsi:type="dcterms:W3CDTF">2020-06-03T15:26:45Z</dcterms:created>
  <dcterms:modified xsi:type="dcterms:W3CDTF">2020-06-03T15:29:10Z</dcterms:modified>
</cp:coreProperties>
</file>