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316" r:id="rId37"/>
    <p:sldId id="315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12" r:id="rId51"/>
    <p:sldId id="313" r:id="rId52"/>
    <p:sldId id="314" r:id="rId53"/>
    <p:sldId id="306" r:id="rId54"/>
    <p:sldId id="307" r:id="rId55"/>
    <p:sldId id="308" r:id="rId56"/>
    <p:sldId id="309" r:id="rId57"/>
    <p:sldId id="310" r:id="rId58"/>
    <p:sldId id="311" r:id="rId5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FDD81-873E-4DB4-BE5D-AF12DD58E4E2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55312-2800-41B5-B32E-8993D11E769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3626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1467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6341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8466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7413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2281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3768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3955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4735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007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8367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0904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3871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2184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7111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2404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9131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7158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6041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9616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3026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4159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971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38333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8630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1195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3722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44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0638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45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50334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46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46547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02141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48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99527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49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1183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53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1961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7843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54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59672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55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9030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56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8347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57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4039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100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5486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5665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1991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CEBF-6A7B-4FBC-BE93-6FAE7EB10A21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1868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241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19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6655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117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0785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4342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8579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130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666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249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68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684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10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476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063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120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E2654-77E5-4518-A833-C2A98A260899}" type="datetimeFigureOut">
              <a:rPr lang="hr-HR" smtClean="0"/>
              <a:t>31.5.2020.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1F06101-37AF-4370-9393-C4897996A3F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522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ctrTitle"/>
          </p:nvPr>
        </p:nvSpPr>
        <p:spPr>
          <a:xfrm>
            <a:off x="169817" y="0"/>
            <a:ext cx="11334796" cy="1998617"/>
          </a:xfrm>
          <a:prstGeom prst="rect">
            <a:avLst/>
          </a:prstGeom>
        </p:spPr>
        <p:txBody>
          <a:bodyPr vert="horz" lIns="45720" rIns="45720" bIns="45720" anchor="b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hr-HR" sz="3100" b="0" dirty="0">
                <a:effectLst/>
              </a:rPr>
              <a:t>Škola za medicinske sestre Vinogradska</a:t>
            </a:r>
            <a:r>
              <a:rPr lang="hr-HR" sz="3100" b="0" dirty="0">
                <a:solidFill>
                  <a:schemeClr val="tx1"/>
                </a:solidFill>
                <a:effectLst/>
              </a:rPr>
              <a:t/>
            </a:r>
            <a:br>
              <a:rPr lang="hr-HR" sz="3100" b="0" dirty="0">
                <a:solidFill>
                  <a:schemeClr val="tx1"/>
                </a:solidFill>
                <a:effectLst/>
              </a:rPr>
            </a:br>
            <a:r>
              <a:rPr lang="hr-HR" sz="3100" b="0" dirty="0" smtClean="0">
                <a:solidFill>
                  <a:schemeClr val="tx1"/>
                </a:solidFill>
                <a:effectLst/>
              </a:rPr>
              <a:t>Zdravstvena njega kirurškoga bolesnika opća</a:t>
            </a:r>
            <a:r>
              <a:rPr lang="hr-HR" sz="3600" b="0" dirty="0">
                <a:effectLst/>
              </a:rPr>
              <a:t/>
            </a:r>
            <a:br>
              <a:rPr lang="hr-HR" sz="3600" b="0" dirty="0">
                <a:effectLst/>
              </a:rPr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32857" y="2272937"/>
            <a:ext cx="9871755" cy="3630725"/>
          </a:xfrm>
        </p:spPr>
        <p:txBody>
          <a:bodyPr>
            <a:normAutofit fontScale="92500" lnSpcReduction="10000"/>
          </a:bodyPr>
          <a:lstStyle/>
          <a:p>
            <a:r>
              <a:rPr lang="hr-HR" sz="4800" dirty="0" smtClean="0"/>
              <a:t>Organizacija rada na kirurškom odjelu</a:t>
            </a:r>
          </a:p>
          <a:p>
            <a:r>
              <a:rPr lang="hr-HR" sz="4800" dirty="0"/>
              <a:t> </a:t>
            </a:r>
            <a:endParaRPr lang="hr-HR" sz="4800" dirty="0" smtClean="0"/>
          </a:p>
          <a:p>
            <a:endParaRPr lang="hr-HR" sz="4800" dirty="0"/>
          </a:p>
          <a:p>
            <a:r>
              <a:rPr lang="hr-HR" sz="4800" dirty="0" smtClean="0"/>
              <a:t>Josip Božić </a:t>
            </a:r>
            <a:r>
              <a:rPr lang="hr-HR" sz="4800" dirty="0" err="1" smtClean="0"/>
              <a:t>mag.med.tech</a:t>
            </a:r>
            <a:r>
              <a:rPr lang="hr-HR" sz="4800" dirty="0" smtClean="0"/>
              <a:t>.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val="21807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Operacijski blok - prostorije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za pranje i dezinfekciju instrumenata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za dezinfekciju operacijskih stolova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Supsterilizacija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Spremište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aparta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Gipsaonica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Rtg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tamna komora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7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Operacijski blok - prostorije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7976" y="832512"/>
            <a:ext cx="6474962" cy="6025487"/>
          </a:xfrm>
        </p:spPr>
        <p:txBody>
          <a:bodyPr>
            <a:normAutofit lnSpcReduction="10000"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za odmor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Soba za liječnike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Soba za medicinske sestre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za buđenje bolesnika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za nečisto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zidovi i stropovi su obloženi pločicama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podovi –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antistatične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mase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KAVA (KOFEIN) I MOŽDANI UDAR: Jeste li znali da šalica kave dnevn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" name="AutoShape 4" descr="KAVA (KOFEIN) I MOŽDANI UDAR: Jeste li znali da šalica kave dnev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2" descr="Najskuplja šalica kave na svijetu - 75 dolara - Glas Ist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28" name="Picture 4" descr="Fotorealizam u šalici kave sa motivom mačke? Da, u Japanu! - Mačke.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2512"/>
            <a:ext cx="5715000" cy="44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88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Operacijski blok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Zidovi i stropovi su obloženi pločicama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Podovi  –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antistatične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mase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Visina – 3 – 3,5 m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Temperatura –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3600" baseline="30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Vlažnost zraka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55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464152" y="3789040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320136" y="4149080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8184232" y="3789040"/>
            <a:ext cx="1872208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/>
              <a:t>klima</a:t>
            </a:r>
          </a:p>
        </p:txBody>
      </p:sp>
    </p:spTree>
    <p:extLst>
      <p:ext uri="{BB962C8B-B14F-4D97-AF65-F5344CB8AC3E}">
        <p14:creationId xmlns:p14="http://schemas.microsoft.com/office/powerpoint/2010/main" val="381006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Operacijska dvorana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17638"/>
            <a:ext cx="9144000" cy="5440362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 centru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bloka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dvorana za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bolesnika sa septičnim procesima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r-HR" sz="3600" baseline="30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hr-HR" sz="3600" baseline="30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Centralni izvor energenata - stropno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8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Operacijska dvorana – osnovna oprema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Pokretni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stol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Stolić za instrumente i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instrumentiranje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Stalak za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rublje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Zavojni materijal + rukavice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Stalci s kantama za nečisto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Stalak za uporabljene gaze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Stolić za anesteziološki pribor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84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48" y="258863"/>
            <a:ext cx="9722464" cy="629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9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Operacijska dvorana – specijalna oprema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41900" y="1340768"/>
            <a:ext cx="9144000" cy="5373216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Anesteziološki aparat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Monitori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Aparat za kiruršku dijatermiju      primjenjuje protok struje visoke frekvencije usmjerene zagrijavanju tkiva (dijatermija) pri čemu kraj sonde ostaje              relativno hladan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572" y="1052736"/>
            <a:ext cx="200007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63" y="5013176"/>
            <a:ext cx="1982756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69" y="4509121"/>
            <a:ext cx="2348879" cy="23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5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Operacijska dvorana – specijalna oprema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41900" y="1484784"/>
            <a:ext cx="9144000" cy="522920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Aspiracijska sisaljka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Ultrazvučni nož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Rtg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…..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Oprema → od kromiranog čelika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484784"/>
            <a:ext cx="1628954" cy="29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79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907" y="150126"/>
            <a:ext cx="8229600" cy="908720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Kirurški tim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764704"/>
            <a:ext cx="9144000" cy="6093296"/>
          </a:xfrm>
        </p:spPr>
        <p:txBody>
          <a:bodyPr>
            <a:normAutofit fontScale="92500" lnSpcReduction="10000"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Kirurg operater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Kirurg  asistent(i)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Instrumentarka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„oprana”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Instrumentarka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„slobodna”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Tehničar 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Anesteziološki tim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anesteziolog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→anesteziolog asistent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→anesteziološki tehničar</a:t>
            </a:r>
          </a:p>
          <a:p>
            <a:endParaRPr lang="hr-HR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8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Zadaće sestre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instrumentarke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hr-HR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oprane - sterilne”</a:t>
            </a:r>
            <a:endParaRPr lang="hr-HR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 lnSpcReduction="10000"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Pripremiti se za rad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Provjeriti setove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Kirurško pranje i dezinfekcija ruku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Obući sterilni ogrtač i rukavice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Pripremiti stolić sa sterilnim materijalom +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Pripremiti stolić za instrumente – </a:t>
            </a:r>
            <a:r>
              <a:rPr lang="hr-HR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IZBROJATI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Instrumentirati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kirurgu pri dezinfekciji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polja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94" y="832948"/>
            <a:ext cx="334322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60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18011" y="91440"/>
            <a:ext cx="11086602" cy="6766560"/>
          </a:xfrm>
        </p:spPr>
        <p:txBody>
          <a:bodyPr>
            <a:normAutofit/>
          </a:bodyPr>
          <a:lstStyle/>
          <a:p>
            <a:r>
              <a:rPr lang="hr-HR" dirty="0" smtClean="0"/>
              <a:t>Ishodi :</a:t>
            </a:r>
            <a:br>
              <a:rPr lang="hr-HR" dirty="0" smtClean="0"/>
            </a:br>
            <a:r>
              <a:rPr lang="hr-HR" sz="1600" dirty="0" smtClean="0"/>
              <a:t>1.</a:t>
            </a:r>
            <a:r>
              <a:rPr lang="hr-HR" sz="1600" b="1" dirty="0" smtClean="0"/>
              <a:t>Opisat</a:t>
            </a:r>
            <a:r>
              <a:rPr lang="hr-HR" sz="1600" dirty="0" smtClean="0"/>
              <a:t>i organizaciju rada na kirurškom odjelu.</a:t>
            </a:r>
            <a:br>
              <a:rPr lang="hr-HR" sz="1600" dirty="0" smtClean="0"/>
            </a:br>
            <a:r>
              <a:rPr lang="hr-HR" sz="1600" dirty="0" smtClean="0"/>
              <a:t/>
            </a:r>
            <a:br>
              <a:rPr lang="hr-HR" sz="1600" dirty="0" smtClean="0"/>
            </a:br>
            <a:r>
              <a:rPr lang="hr-HR" sz="1600" dirty="0" smtClean="0"/>
              <a:t>2. </a:t>
            </a:r>
            <a:r>
              <a:rPr lang="hr-HR" sz="1600" b="1" dirty="0" smtClean="0"/>
              <a:t>Opisati</a:t>
            </a:r>
            <a:r>
              <a:rPr lang="hr-HR" sz="1600" dirty="0" smtClean="0"/>
              <a:t> kirurški odjel i njegove posebnosti .</a:t>
            </a:r>
            <a:br>
              <a:rPr lang="hr-HR" sz="1600" dirty="0" smtClean="0"/>
            </a:br>
            <a:r>
              <a:rPr lang="hr-HR" sz="1600" dirty="0"/>
              <a:t/>
            </a:r>
            <a:br>
              <a:rPr lang="hr-HR" sz="1600" dirty="0"/>
            </a:br>
            <a:r>
              <a:rPr lang="hr-HR" sz="1600" dirty="0" smtClean="0"/>
              <a:t>3.</a:t>
            </a:r>
            <a:r>
              <a:rPr lang="hr-HR" sz="1600" b="1" dirty="0" smtClean="0"/>
              <a:t>Opisati</a:t>
            </a:r>
            <a:r>
              <a:rPr lang="hr-HR" sz="1600" dirty="0" smtClean="0"/>
              <a:t> operacijski blok.</a:t>
            </a:r>
            <a:br>
              <a:rPr lang="hr-HR" sz="1600" dirty="0" smtClean="0"/>
            </a:br>
            <a:r>
              <a:rPr lang="hr-HR" sz="1600" dirty="0" smtClean="0"/>
              <a:t/>
            </a:r>
            <a:br>
              <a:rPr lang="hr-HR" sz="1600" dirty="0" smtClean="0"/>
            </a:br>
            <a:r>
              <a:rPr lang="hr-HR" sz="1600" dirty="0" smtClean="0"/>
              <a:t>4</a:t>
            </a:r>
            <a:r>
              <a:rPr lang="hr-HR" sz="1600" b="1" dirty="0" smtClean="0"/>
              <a:t>.Nabrojiti i opisati </a:t>
            </a:r>
            <a:r>
              <a:rPr lang="hr-HR" sz="1600" dirty="0" smtClean="0"/>
              <a:t>prostore u operacijskome bloku (operacijsku dvoranu, </a:t>
            </a:r>
            <a:r>
              <a:rPr lang="hr-HR" sz="1600" dirty="0" err="1" smtClean="0"/>
              <a:t>propusnike</a:t>
            </a:r>
            <a:r>
              <a:rPr lang="hr-HR" sz="1600" dirty="0"/>
              <a:t> </a:t>
            </a:r>
            <a:r>
              <a:rPr lang="hr-HR" sz="1600" dirty="0" smtClean="0"/>
              <a:t>za osoblje, ulazni dio     operacijskoga bloka , prostor za premještanje, pripremu/praonicu, prostor za sterilni pribor, prostor za pranje i dezinfekciju instrumenata, prostor za </a:t>
            </a:r>
            <a:r>
              <a:rPr lang="hr-HR" sz="1600" dirty="0" err="1" smtClean="0"/>
              <a:t>supsterilizaciju</a:t>
            </a:r>
            <a:r>
              <a:rPr lang="hr-HR" sz="1600" dirty="0" smtClean="0"/>
              <a:t>, prostor za </a:t>
            </a:r>
            <a:r>
              <a:rPr lang="hr-HR" sz="1600" dirty="0" err="1" smtClean="0"/>
              <a:t>poslijeoperacijski</a:t>
            </a:r>
            <a:r>
              <a:rPr lang="hr-HR" sz="1600" dirty="0" smtClean="0"/>
              <a:t> oporavak.</a:t>
            </a:r>
            <a:br>
              <a:rPr lang="hr-HR" sz="1600" dirty="0" smtClean="0"/>
            </a:br>
            <a:r>
              <a:rPr lang="hr-HR" sz="1600" dirty="0" smtClean="0"/>
              <a:t/>
            </a:r>
            <a:br>
              <a:rPr lang="hr-HR" sz="1600" dirty="0" smtClean="0"/>
            </a:br>
            <a:r>
              <a:rPr lang="hr-HR" sz="1600" dirty="0" smtClean="0"/>
              <a:t>5.</a:t>
            </a:r>
            <a:r>
              <a:rPr lang="hr-HR" sz="1600" b="1" dirty="0" smtClean="0"/>
              <a:t>Opisati</a:t>
            </a:r>
            <a:r>
              <a:rPr lang="hr-HR" sz="1600" dirty="0" smtClean="0"/>
              <a:t> organizaciju sestrinske službe u operacijskoj dvorani.</a:t>
            </a:r>
            <a:br>
              <a:rPr lang="hr-HR" sz="1600" dirty="0" smtClean="0"/>
            </a:br>
            <a:r>
              <a:rPr lang="hr-HR" sz="1600" dirty="0" smtClean="0"/>
              <a:t> </a:t>
            </a:r>
            <a:br>
              <a:rPr lang="hr-HR" sz="1600" dirty="0" smtClean="0"/>
            </a:br>
            <a:r>
              <a:rPr lang="hr-HR" sz="1600" dirty="0" smtClean="0"/>
              <a:t>6. </a:t>
            </a:r>
            <a:r>
              <a:rPr lang="hr-HR" sz="1600" b="1" dirty="0" smtClean="0"/>
              <a:t>Nabrojiti i opisati </a:t>
            </a:r>
            <a:r>
              <a:rPr lang="hr-HR" sz="1600" dirty="0" smtClean="0"/>
              <a:t>zadaće sestre </a:t>
            </a:r>
            <a:r>
              <a:rPr lang="hr-HR" sz="1600" dirty="0" err="1" smtClean="0"/>
              <a:t>instrumentarke</a:t>
            </a:r>
            <a:r>
              <a:rPr lang="hr-HR" sz="1600" dirty="0" smtClean="0"/>
              <a:t>.</a:t>
            </a:r>
            <a:br>
              <a:rPr lang="hr-HR" sz="1600" dirty="0" smtClean="0"/>
            </a:br>
            <a:r>
              <a:rPr lang="hr-HR" sz="1600" dirty="0" smtClean="0"/>
              <a:t> </a:t>
            </a:r>
            <a:br>
              <a:rPr lang="hr-HR" sz="1600" dirty="0" smtClean="0"/>
            </a:br>
            <a:r>
              <a:rPr lang="hr-HR" sz="1600" dirty="0" smtClean="0"/>
              <a:t>7</a:t>
            </a:r>
            <a:r>
              <a:rPr lang="hr-HR" sz="1600" b="1" dirty="0" smtClean="0"/>
              <a:t>.Nabrojiti i opisati </a:t>
            </a:r>
            <a:r>
              <a:rPr lang="hr-HR" sz="1600" dirty="0" smtClean="0"/>
              <a:t>zadaće medicinske sestre u prostoriji za </a:t>
            </a:r>
            <a:r>
              <a:rPr lang="hr-HR" sz="1600" dirty="0" err="1" smtClean="0"/>
              <a:t>poslijeoperacijski</a:t>
            </a:r>
            <a:r>
              <a:rPr lang="hr-HR" sz="1600" dirty="0" smtClean="0"/>
              <a:t> oporavak.</a:t>
            </a:r>
            <a:br>
              <a:rPr lang="hr-HR" sz="1600" dirty="0" smtClean="0"/>
            </a:br>
            <a:r>
              <a:rPr lang="hr-HR" sz="1600" dirty="0" smtClean="0"/>
              <a:t/>
            </a:r>
            <a:br>
              <a:rPr lang="hr-HR" sz="1600" dirty="0" smtClean="0"/>
            </a:br>
            <a:r>
              <a:rPr lang="hr-HR" sz="1600" dirty="0" smtClean="0"/>
              <a:t>8. </a:t>
            </a:r>
            <a:r>
              <a:rPr lang="hr-HR" sz="1600" b="1" dirty="0" smtClean="0"/>
              <a:t>Opisati</a:t>
            </a:r>
            <a:r>
              <a:rPr lang="hr-HR" sz="1600" dirty="0" smtClean="0"/>
              <a:t> jedinicu intenzivnoga liječenja.</a:t>
            </a:r>
            <a:br>
              <a:rPr lang="hr-HR" sz="1600" dirty="0" smtClean="0"/>
            </a:br>
            <a:r>
              <a:rPr lang="hr-HR" sz="1600" dirty="0" smtClean="0"/>
              <a:t/>
            </a:r>
            <a:br>
              <a:rPr lang="hr-HR" sz="1600" dirty="0" smtClean="0"/>
            </a:br>
            <a:r>
              <a:rPr lang="hr-HR" sz="1600" dirty="0" smtClean="0"/>
              <a:t>9. </a:t>
            </a:r>
            <a:r>
              <a:rPr lang="hr-HR" sz="1600" b="1" dirty="0" smtClean="0"/>
              <a:t>Opisati</a:t>
            </a:r>
            <a:r>
              <a:rPr lang="hr-HR" sz="1600" dirty="0" smtClean="0"/>
              <a:t> organizaciju rada u kirurškoj poliklinici.</a:t>
            </a:r>
            <a:endParaRPr lang="hr-HR" sz="1600" dirty="0"/>
          </a:p>
        </p:txBody>
      </p:sp>
      <p:sp>
        <p:nvSpPr>
          <p:cNvPr id="4" name="Pravokutnik 3"/>
          <p:cNvSpPr/>
          <p:nvPr/>
        </p:nvSpPr>
        <p:spPr>
          <a:xfrm>
            <a:off x="0" y="0"/>
            <a:ext cx="12070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… 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7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Zadaće sestre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instrumentarke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hr-HR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oprane- sterilne”</a:t>
            </a:r>
            <a:endParaRPr lang="hr-HR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/>
          </a:bodyPr>
          <a:lstStyle/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Instrumentirati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kirurgu kod pokrivanja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polja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Instrumentirati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dodavati….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Izbrojiti…. </a:t>
            </a:r>
            <a:r>
              <a:rPr lang="hr-HR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KADA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Pokupiti instrumente…..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Zabilježiti u protokol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46" y="3356992"/>
            <a:ext cx="386025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6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760"/>
            <a:ext cx="9144000" cy="1143000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tx1"/>
                </a:solidFill>
              </a:rPr>
              <a:t>Simulacijski centar za med. sestre 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80" y="1119202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1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Zadaće sestre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instrumentarke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hr-HR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slobodne- ne sterilne”</a:t>
            </a:r>
            <a:endParaRPr lang="hr-HR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340768"/>
            <a:ext cx="9144000" cy="5517232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Pripremiti se za rad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Pripremiti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salu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Pomoći „ opranoj ” sestri u             pripremi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stolića..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Pomoći pri odijevanju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Staviti bolesnika u odgovarajući položaj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Dodati ako je što potrebno…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Dodati materijal za šivanje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38" y="723330"/>
            <a:ext cx="2538484" cy="398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6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Zadaće sestre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instrumentarke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hr-HR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slobodne-nesterilna”</a:t>
            </a:r>
            <a:endParaRPr lang="hr-HR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0188" y="1417638"/>
            <a:ext cx="5554639" cy="2744929"/>
          </a:xfrm>
        </p:spPr>
        <p:txBody>
          <a:bodyPr>
            <a:normAutofit/>
          </a:bodyPr>
          <a:lstStyle/>
          <a:p>
            <a:r>
              <a:rPr lang="hr-HR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Phd</a:t>
            </a:r>
            <a:r>
              <a:rPr lang="hr-HR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ili </a:t>
            </a:r>
            <a:r>
              <a:rPr lang="hr-HR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mb</a:t>
            </a:r>
            <a:r>
              <a:rPr lang="hr-HR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hr-HR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Nadzirati ulazak….</a:t>
            </a:r>
          </a:p>
          <a:p>
            <a:r>
              <a:rPr lang="hr-HR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Pomoći pri stavljanju zavoja</a:t>
            </a:r>
          </a:p>
          <a:p>
            <a:r>
              <a:rPr lang="hr-HR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Pratiti bolesnika do sobe za </a:t>
            </a:r>
            <a:r>
              <a:rPr lang="hr-HR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buđenje</a:t>
            </a:r>
          </a:p>
          <a:p>
            <a:pPr marL="0" indent="0">
              <a:buNone/>
            </a:pPr>
            <a:r>
              <a:rPr lang="hr-HR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Pomoći </a:t>
            </a:r>
            <a:r>
              <a:rPr lang="hr-HR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 premještanju na </a:t>
            </a:r>
            <a:endParaRPr lang="hr-HR" sz="2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krevet</a:t>
            </a:r>
            <a:endParaRPr lang="hr-HR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995" y="160246"/>
            <a:ext cx="2064979" cy="275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Naporan smjenski rad, dežurstva i stres svakodnevnica su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827" y="2960714"/>
            <a:ext cx="6193267" cy="389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edicinska škola Osijek - Naslovnica - Nastavnice medicinske škol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6" y="4162567"/>
            <a:ext cx="4226717" cy="27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Zadaće glavne sestre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instrumentarke</a:t>
            </a:r>
            <a:endParaRPr lang="hr-HR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916832"/>
            <a:ext cx="9144000" cy="494116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Planira, organizira, vodi i vrednuje…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Organizira i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usklađuje.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Koordinira rad medicinskih sestara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Odgovara za kvalitetu rada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Organizira dnevni program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Odgovara i brine se za….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Planira i nabavlja…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6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Zadaće glavne sestre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instrumentarke</a:t>
            </a:r>
            <a:endParaRPr lang="hr-HR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4716" y="2442948"/>
            <a:ext cx="7315200" cy="4415051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Uvodi u rad…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Predlaže i sastavlja raspored 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Sastavlja raspored rada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Održava stručne sastanke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Nadzire provođenje higijene….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Brine da je osoblje uvijek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čisto..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Predstavljamo sestrinstvo Klinike za traumatologijuSestrinstvo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38" y="1978925"/>
            <a:ext cx="5059631" cy="487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46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008112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Propusnici za osoblje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196752"/>
            <a:ext cx="9144000" cy="5661248"/>
          </a:xfrm>
        </p:spPr>
        <p:txBody>
          <a:bodyPr>
            <a:normAutofit lnSpcReduction="10000"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 i Ž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Presvlačenje 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Tuš kabina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Dio za presvlačenje s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Ormar s čistim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rubljem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Zidna vješalica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Kanta – pedala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Stalak s većom za prljavo rublje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Umivaonici +…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32" y="1052736"/>
            <a:ext cx="326436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88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008112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Ulazni dio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bloka za bolesnike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196752"/>
            <a:ext cx="9144000" cy="566124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Bolesnik – bolesnički krevet + pratnja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Sestra predaje bolesnika i dokumentaciju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Premedikacija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Trajni kateter,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nazogastrična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sonda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Odvozi ga se do prostora za premještanje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4421386"/>
            <a:ext cx="3051314" cy="225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20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008112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za premještanje bolesnika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196752"/>
            <a:ext cx="9144000" cy="566124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Mobilni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stolovi</a:t>
            </a:r>
          </a:p>
          <a:p>
            <a:r>
              <a:rPr lang="hr-HR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Premještač-Klizać-Rollboard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3600" dirty="0"/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024" y="2565779"/>
            <a:ext cx="3963960" cy="39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375057"/>
            <a:ext cx="4103018" cy="279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94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Priprema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8322" y="1417638"/>
            <a:ext cx="5253487" cy="5493223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Kapa i maska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Kirurško pranje ruku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9" y="2782495"/>
            <a:ext cx="3384376" cy="255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Instrumentarke rame uz rame sa hirurzim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" name="AutoShape 4" descr="Instrumentarke rame uz rame sa hirurzima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4102" name="Picture 6" descr="Instrumentarke rame uz rame sa hirurzima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3" y="965014"/>
            <a:ext cx="6079729" cy="34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Organizacija rada na kirurškom odjelu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Abdominalna kirurgija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Traumatologija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Torakalna kirurgija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Vaskularna kirurgija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Neurokirurgija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Dječja kirurgija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Plastična i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rekonstruktivna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kirurgija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 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9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za sterilan pribor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196752"/>
            <a:ext cx="9144000" cy="5661248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Pokraj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sale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Pregledani setovi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Složeni po vrsti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Vidljivo istaknut rok trajanja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3792872"/>
            <a:ext cx="4608512" cy="306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85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1758" y="0"/>
            <a:ext cx="10044944" cy="1252025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za pranje i dezinfekciju instrumenata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4698" y="1252025"/>
            <a:ext cx="10333302" cy="5605975"/>
          </a:xfrm>
        </p:spPr>
        <p:txBody>
          <a:bodyPr>
            <a:normAutofit/>
          </a:bodyPr>
          <a:lstStyle/>
          <a:p>
            <a:pPr marL="3657600" lvl="8" indent="0">
              <a:buNone/>
            </a:pPr>
            <a:r>
              <a:rPr lang="hr-HR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hr-HR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nzimatski</a:t>
            </a:r>
            <a:r>
              <a:rPr lang="hr-HR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detergent</a:t>
            </a:r>
            <a:endParaRPr lang="hr-HR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65125" lvl="8" indent="0">
              <a:tabLst>
                <a:tab pos="365125" algn="l"/>
              </a:tabLst>
            </a:pPr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Oprani + dezinficirani + izbrojani → sterilizacija</a:t>
            </a:r>
          </a:p>
          <a:p>
            <a:endParaRPr lang="hr-HR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24" y="0"/>
            <a:ext cx="4199176" cy="274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PROVELI SMO DAN SA SESTRAMA U OPERACIJSKOJ SALI / 'To je poseba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8" y="2743906"/>
            <a:ext cx="11578322" cy="56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06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Supsterilizacija</a:t>
            </a:r>
            <a:endParaRPr lang="hr-HR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hr-HR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dodatna,hitna</a:t>
            </a:r>
            <a:r>
              <a:rPr lang="hr-H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pomoćna” 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sterilizacija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za nečisto, čisto i sterilno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01" y="3520941"/>
            <a:ext cx="4390826" cy="289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22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Prostorija za poslije operacijski oporavak bolesnika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189434"/>
            <a:ext cx="9144000" cy="522920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Uz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dvorane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Trajni nadzor do…?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Veličina 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Stropovi, zidovi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Osvjetljenje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Buka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3600" baseline="30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2 </a:t>
            </a:r>
            <a:r>
              <a:rPr lang="hr-HR" sz="3600" baseline="30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67" y="2487450"/>
            <a:ext cx="3187426" cy="238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1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Prostorija za poslije operacijski oporavak bolesnika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Centralni izvor energenata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Krevet → dostupan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→ siguran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→ lako pokretan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01" y="4202672"/>
            <a:ext cx="4464496" cy="265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42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Prostorija za poslije operacijski oporavak bolesnika - aparati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 lnSpcReduction="10000"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Monitori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Respirator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Defibrilator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Ekg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Infuzomati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Pribor za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intubaciju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Pribor za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teaheotomiju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Setovi -kateteri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2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0" name="Picture 2" descr="ZOLL-X-Seri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106866"/>
            <a:ext cx="8147713" cy="554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fuzomat of fms, b.braun (germany) in Kiev online-store Medkruiz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997" y="451140"/>
            <a:ext cx="3670797" cy="39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Шприцевой инфузомат B.Braun Perfusor Compact, цена 13 378 грн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14" y="4467428"/>
            <a:ext cx="3738586" cy="239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704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8" name="Picture 4" descr="EKG: Everything you need to know - CN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1" y="0"/>
            <a:ext cx="6141492" cy="59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xylog® 3000 plus - Slik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00" y="2247194"/>
            <a:ext cx="52006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832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5065"/>
            <a:ext cx="3010884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84" y="3854231"/>
            <a:ext cx="4968552" cy="2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35" y="16982"/>
            <a:ext cx="2994464" cy="398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80" y="17850"/>
            <a:ext cx="5655468" cy="413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95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Prostorija za poslije operacijski oporavak bolesnika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Set za drenažu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Aspiracija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RR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Povraćanje…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Pomično, dostupno!!!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1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Kirurški odjel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/>
          </a:bodyPr>
          <a:lstStyle/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Poluintenzivna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njega 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Minimalna njega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Jil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052737"/>
            <a:ext cx="21907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3356993"/>
            <a:ext cx="14478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5003940"/>
            <a:ext cx="1447800" cy="116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Podatci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340768"/>
            <a:ext cx="9144000" cy="5517232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Dg i vrsta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Dob + kondicija…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Medikacija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Nepredviđeni problemi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Nadoknada tekućine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Drenovi, kateteri…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Posebne odredbe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5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Zadaće sestre u prostoriji za poslije operacijski oporavak bolesnika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700808"/>
            <a:ext cx="9144000" cy="5157192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Položaj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Vitalne funkcije  →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min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Prohodnost dišnih putova → položaj tijela i glave 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Promatrati…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3997430"/>
            <a:ext cx="3888432" cy="257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4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Zadaće sestre u prostoriji za poslije operacijski oporavak bolesnika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12776"/>
            <a:ext cx="9144000" cy="5445224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Drenaža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Diureza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krv…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Aspiracija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Psihološka potpora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Asistiranje 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91" y="1772816"/>
            <a:ext cx="473652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4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548680"/>
            <a:ext cx="9144000" cy="648072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Zadaće sestre u prostoriji za poslije operacijski oporavak bolesnika - premještaj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844824"/>
            <a:ext cx="9144000" cy="5013176"/>
          </a:xfrm>
        </p:spPr>
        <p:txBody>
          <a:bodyPr>
            <a:normAutofit/>
          </a:bodyPr>
          <a:lstStyle/>
          <a:p>
            <a:endParaRPr lang="hr-HR" sz="36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Dobra 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respiracija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Stabilnost vitalnih funkcija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Orijentacija</a:t>
            </a:r>
          </a:p>
          <a:p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Diureza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↑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ml/sat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Mučnina i povraćanje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Bol 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0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96752"/>
          </a:xfrm>
        </p:spPr>
        <p:txBody>
          <a:bodyPr>
            <a:noAutofit/>
          </a:bodyPr>
          <a:lstStyle/>
          <a:p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Sprećavanje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intrahospitalnih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infekcija u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bloku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/>
          </a:bodyPr>
          <a:lstStyle/>
          <a:p>
            <a:r>
              <a:rPr lang="hr-HR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Sprećavanje</a:t>
            </a:r>
            <a:r>
              <a:rPr lang="hr-H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unošenja IZVORA </a:t>
            </a:r>
          </a:p>
          <a:p>
            <a:r>
              <a:rPr lang="hr-H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Tko 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 odgovoran?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Osigurati kakvoću zraka u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sali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protok zraka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pročišćavanje zraka –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izmjena/sat – 4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8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96752"/>
          </a:xfrm>
        </p:spPr>
        <p:txBody>
          <a:bodyPr>
            <a:noAutofit/>
          </a:bodyPr>
          <a:lstStyle/>
          <a:p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Sprećavanje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intrahospitalnih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infekcija u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bloku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Ako nema sustava za ventilaciju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vrata i prozori zatvoreni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broj osoba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razgovor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7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96752"/>
          </a:xfrm>
        </p:spPr>
        <p:txBody>
          <a:bodyPr>
            <a:noAutofit/>
          </a:bodyPr>
          <a:lstStyle/>
          <a:p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Sprećavanje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intrahospitalnih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infekcija u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bloku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/>
          </a:bodyPr>
          <a:lstStyle/>
          <a:p>
            <a:r>
              <a:rPr lang="hr-H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 pripremi bolesnika za kirurški zahvat</a:t>
            </a:r>
          </a:p>
          <a:p>
            <a:pPr marL="0" indent="0">
              <a:buNone/>
            </a:pPr>
            <a:r>
              <a:rPr lang="hr-H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provjeriti pripremu na odjelu</a:t>
            </a:r>
          </a:p>
          <a:p>
            <a:pPr marL="0" indent="0">
              <a:buNone/>
            </a:pPr>
            <a:r>
              <a:rPr lang="hr-H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hr-HR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polje </a:t>
            </a:r>
          </a:p>
          <a:p>
            <a:pPr marL="0" indent="0">
              <a:buNone/>
            </a:pPr>
            <a:r>
              <a:rPr lang="hr-H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antibiotik</a:t>
            </a:r>
          </a:p>
          <a:p>
            <a:pPr marL="0" indent="0">
              <a:buNone/>
            </a:pPr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83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96752"/>
          </a:xfrm>
        </p:spPr>
        <p:txBody>
          <a:bodyPr>
            <a:noAutofit/>
          </a:bodyPr>
          <a:lstStyle/>
          <a:p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Sprećavanje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intrahospitalnih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infekcija u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bloku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/>
          </a:bodyPr>
          <a:lstStyle/>
          <a:p>
            <a:r>
              <a:rPr lang="hr-H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Priprema kirurškog tima</a:t>
            </a:r>
          </a:p>
          <a:p>
            <a:pPr marL="0" indent="0">
              <a:buNone/>
            </a:pPr>
            <a:r>
              <a:rPr lang="hr-H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propisana odjeća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propisana obuća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kirurško pranje ruku</a:t>
            </a: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24" y="1340768"/>
            <a:ext cx="277314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80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96752"/>
          </a:xfrm>
        </p:spPr>
        <p:txBody>
          <a:bodyPr>
            <a:noAutofit/>
          </a:bodyPr>
          <a:lstStyle/>
          <a:p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Sprećavanje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intrahospitalnih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infekcija u </a:t>
            </a:r>
            <a:r>
              <a:rPr lang="hr-HR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</a:t>
            </a:r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bloku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 lnSpcReduction="10000"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Priprema instrumenata, pribora, aparata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pripremiti…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kontrola… 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supsterilizacija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dezinfekcija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Onemogućiti miješanje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Organizirati, nadzirati i kontrolirati dezinfekciju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42" y="2276872"/>
            <a:ext cx="4128542" cy="275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54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4860" y="117702"/>
            <a:ext cx="9144000" cy="1196752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Jedinica intenzivne skrbi (JIS)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 lnSpcReduction="10000"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 </a:t>
            </a:r>
          </a:p>
          <a:p>
            <a:pPr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veličina</a:t>
            </a:r>
          </a:p>
          <a:p>
            <a:pPr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zidovi – Rtg</a:t>
            </a:r>
          </a:p>
          <a:p>
            <a:pPr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temp – 20 - 22</a:t>
            </a:r>
            <a:r>
              <a:rPr lang="hr-HR" sz="36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Namještaj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Oprema + aparatura...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Anesteziolozi 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Specijalizirana ili centralna</a:t>
            </a:r>
          </a:p>
          <a:p>
            <a:pPr>
              <a:buNone/>
            </a:pPr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018" y="1000108"/>
            <a:ext cx="493298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897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666478" cy="5827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63" y="1537036"/>
            <a:ext cx="7124061" cy="41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07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Klinika za anesteziologiju, reanimatologiju i intenzivno liječenje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30" y="10826"/>
            <a:ext cx="8839525" cy="651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04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 descr="Predstavljamo sestrinstvo Zavoda za anesteziologiju i intenzivno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0" y="68196"/>
            <a:ext cx="9662614" cy="678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758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Klinika za anesteziologiju, reanimatologiju i intenzivno liječenje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6" y="-87604"/>
            <a:ext cx="10440086" cy="66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2027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96752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Jedinica intenzivne skrbi (JIS) – indikacije za prijem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/>
          </a:bodyPr>
          <a:lstStyle/>
          <a:p>
            <a:pPr lvl="5"/>
            <a:r>
              <a:rPr lang="hr-HR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Vitalno ugroženi bolesnici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Bolesnici nakon op – koji bi bez intenzivne njege došli u kritično stanje</a:t>
            </a:r>
          </a:p>
          <a:p>
            <a:pPr>
              <a:buNone/>
            </a:pP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8546" y="3571876"/>
            <a:ext cx="5267632" cy="301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135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96752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Jedinica intenzivne skrbi (JIS) – svrha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Uspostaviti vitalne funkcije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Ljiječenje osnovne bolesti ili uklanjanje uzroka koji su doveli do poremećaja vitalnih funkcija</a:t>
            </a:r>
          </a:p>
          <a:p>
            <a:pPr>
              <a:buNone/>
            </a:pPr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http://news.xinhuanet.com/english/2009-03/20/xin_06203062007277963088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36" y="4057650"/>
            <a:ext cx="4286250" cy="2800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3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96752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Jedinica intenzivne skrbi (JIS) – zadaće sestre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1354" y="1519312"/>
            <a:ext cx="26193143" cy="11963542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Sudjeluje u planiranju i izvođenju zahvata</a:t>
            </a:r>
          </a:p>
          <a:p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Promatra, mjeri, bilježi i izvještava o:</a:t>
            </a:r>
          </a:p>
          <a:p>
            <a:pPr>
              <a:buNone/>
            </a:pPr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izgled</a:t>
            </a:r>
          </a:p>
          <a:p>
            <a:pPr>
              <a:buNone/>
            </a:pPr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simptomi bolesnika</a:t>
            </a:r>
          </a:p>
          <a:p>
            <a:pPr>
              <a:buNone/>
            </a:pPr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svijest</a:t>
            </a:r>
          </a:p>
          <a:p>
            <a:pPr>
              <a:buNone/>
            </a:pPr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vitalne funkcije</a:t>
            </a:r>
          </a:p>
          <a:p>
            <a:pPr>
              <a:buNone/>
            </a:pPr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diureza</a:t>
            </a:r>
          </a:p>
          <a:p>
            <a:pPr>
              <a:buNone/>
            </a:pPr>
            <a:r>
              <a:rPr lang="hr-H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drenaža</a:t>
            </a:r>
          </a:p>
          <a:p>
            <a:pPr>
              <a:buNone/>
            </a:pPr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Predstavljamo sestrinstvo Zavoda za anesteziologiju i intenzivn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244" name="Picture 4" descr="Predstavljamo sestrinstvo Zavoda za anesteziologiju i intenzivno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83" y="2419643"/>
            <a:ext cx="8787618" cy="44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6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96752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Jedinica intenzivne skrbi (JIS) – zadaće sestre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3901" y="1500174"/>
            <a:ext cx="3575712" cy="53578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hr-H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tekućina</a:t>
            </a:r>
          </a:p>
          <a:p>
            <a:pPr>
              <a:buNone/>
            </a:pPr>
            <a:r>
              <a:rPr lang="hr-H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zavoj</a:t>
            </a:r>
          </a:p>
          <a:p>
            <a:pPr>
              <a:buNone/>
            </a:pPr>
            <a:r>
              <a:rPr lang="hr-H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zasićenost kisika, CO</a:t>
            </a:r>
            <a:r>
              <a:rPr lang="hr-HR" sz="2800" baseline="-25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buNone/>
            </a:pPr>
            <a:r>
              <a:rPr lang="hr-H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CVT</a:t>
            </a:r>
          </a:p>
          <a:p>
            <a:pPr>
              <a:buNone/>
            </a:pPr>
            <a:r>
              <a:rPr lang="hr-H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pH, parcijalni tlak</a:t>
            </a:r>
          </a:p>
          <a:p>
            <a:pPr>
              <a:buNone/>
            </a:pPr>
            <a:r>
              <a:rPr lang="hr-H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Ekg</a:t>
            </a:r>
          </a:p>
          <a:p>
            <a:pPr>
              <a:buNone/>
            </a:pPr>
            <a:r>
              <a:rPr lang="hr-HR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dišni putovi</a:t>
            </a:r>
          </a:p>
        </p:txBody>
      </p:sp>
      <p:pic>
        <p:nvPicPr>
          <p:cNvPr id="11266" name="Picture 2" descr="Slobodna Dalmacija - Još jedna loša vijest vezana za Covid-19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37" y="1313383"/>
            <a:ext cx="7847463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1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96752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Jedinica intenzivne skrbi (JIS) – zadaće sestre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52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higijena</a:t>
            </a:r>
          </a:p>
          <a:p>
            <a:pPr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th </a:t>
            </a:r>
          </a:p>
          <a:p>
            <a:pPr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priprema za zahvat</a:t>
            </a:r>
          </a:p>
          <a:p>
            <a:pPr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izvodi, asistira</a:t>
            </a:r>
          </a:p>
          <a:p>
            <a:pPr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evidencija</a:t>
            </a:r>
          </a:p>
          <a:p>
            <a:pPr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hitna stanja</a:t>
            </a:r>
          </a:p>
          <a:p>
            <a:pPr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kontrola aparature</a:t>
            </a: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1776" y="2071679"/>
            <a:ext cx="4426224" cy="356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202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Sličice iz Nizozemsk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6" y="163772"/>
            <a:ext cx="12056034" cy="659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445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3542928"/>
            <a:ext cx="2662690" cy="213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39" y="49578"/>
            <a:ext cx="8243248" cy="650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6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Operacijski blok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Izvođenje kirurških zahvata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 zone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ulazna – zaštitna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čista 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sterilna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92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Operacijski blok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Sastoji se od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operacijskih dvorana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nusprostorija</a:t>
            </a:r>
          </a:p>
          <a:p>
            <a:pPr marL="0" indent="0">
              <a:buNone/>
            </a:pP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Osnovno pravilo → NEMIJEŠANJE čistog i nečistog + pridržavanje pravila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ASEPSE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036496" cy="1301006"/>
          </a:xfrm>
        </p:spPr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Operacijski blok - prostorije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</p:spPr>
        <p:txBody>
          <a:bodyPr>
            <a:normAutofit lnSpcReduction="10000"/>
          </a:bodyPr>
          <a:lstStyle/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Operacijske dvorane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Aseptični propusnici za osoblje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Ulazni dio operacijskog bloka za bolesnike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za premještanje bolesnika na operacijski stol</a:t>
            </a: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Prostori za pripremu kirurga i </a:t>
            </a:r>
            <a:r>
              <a:rPr lang="hr-HR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instrumentarki</a:t>
            </a:r>
            <a:endParaRPr lang="hr-H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Prostor za sterilne setove</a:t>
            </a: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hr-HR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0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89</TotalTime>
  <Words>1178</Words>
  <Application>Microsoft Office PowerPoint</Application>
  <PresentationFormat>Široki zaslon</PresentationFormat>
  <Paragraphs>405</Paragraphs>
  <Slides>58</Slides>
  <Notes>43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58</vt:i4>
      </vt:variant>
    </vt:vector>
  </HeadingPairs>
  <TitlesOfParts>
    <vt:vector size="63" baseType="lpstr">
      <vt:lpstr>Arial</vt:lpstr>
      <vt:lpstr>Calibri</vt:lpstr>
      <vt:lpstr>Century Gothic</vt:lpstr>
      <vt:lpstr>Wingdings 3</vt:lpstr>
      <vt:lpstr>Pramen</vt:lpstr>
      <vt:lpstr>Škola za medicinske sestre Vinogradska Zdravstvena njega kirurškoga bolesnika opća </vt:lpstr>
      <vt:lpstr>Ishodi : 1.Opisati organizaciju rada na kirurškom odjelu.  2. Opisati kirurški odjel i njegove posebnosti .  3.Opisati operacijski blok.  4.Nabrojiti i opisati prostore u operacijskome bloku (operacijsku dvoranu, propusnike za osoblje, ulazni dio     operacijskoga bloka , prostor za premještanje, pripremu/praonicu, prostor za sterilni pribor, prostor za pranje i dezinfekciju instrumenata, prostor za supsterilizaciju, prostor za poslijeoperacijski oporavak.  5.Opisati organizaciju sestrinske službe u operacijskoj dvorani.   6. Nabrojiti i opisati zadaće sestre instrumentarke.   7.Nabrojiti i opisati zadaće medicinske sestre u prostoriji za poslijeoperacijski oporavak.  8. Opisati jedinicu intenzivnoga liječenja.  9. Opisati organizaciju rada u kirurškoj poliklinici.</vt:lpstr>
      <vt:lpstr>Organizacija rada na kirurškom odjelu</vt:lpstr>
      <vt:lpstr>Kirurški odjel</vt:lpstr>
      <vt:lpstr>PowerPoint prezentacija</vt:lpstr>
      <vt:lpstr>PowerPoint prezentacija</vt:lpstr>
      <vt:lpstr>Operacijski blok</vt:lpstr>
      <vt:lpstr>Operacijski blok</vt:lpstr>
      <vt:lpstr>Operacijski blok - prostorije</vt:lpstr>
      <vt:lpstr>Operacijski blok - prostorije</vt:lpstr>
      <vt:lpstr>Operacijski blok - prostorije</vt:lpstr>
      <vt:lpstr>Operacijski blok </vt:lpstr>
      <vt:lpstr>Operacijska dvorana</vt:lpstr>
      <vt:lpstr>Operacijska dvorana – osnovna oprema</vt:lpstr>
      <vt:lpstr>PowerPoint prezentacija</vt:lpstr>
      <vt:lpstr>Operacijska dvorana – specijalna oprema</vt:lpstr>
      <vt:lpstr>Operacijska dvorana – specijalna oprema</vt:lpstr>
      <vt:lpstr>Kirurški tim</vt:lpstr>
      <vt:lpstr>Zadaće sestre instrumentarke „oprane - sterilne”</vt:lpstr>
      <vt:lpstr>Zadaće sestre instrumentarke „oprane- sterilne”</vt:lpstr>
      <vt:lpstr>Simulacijski centar za med. sestre </vt:lpstr>
      <vt:lpstr>Zadaće sestre instrumentarke „slobodne- ne sterilne”</vt:lpstr>
      <vt:lpstr>Zadaće sestre instrumentarke „slobodne-nesterilna”</vt:lpstr>
      <vt:lpstr>Zadaće glavne sestre instrumentarke</vt:lpstr>
      <vt:lpstr>Zadaće glavne sestre instrumentarke</vt:lpstr>
      <vt:lpstr>Propusnici za osoblje</vt:lpstr>
      <vt:lpstr>Ulazni dio op bloka za bolesnike</vt:lpstr>
      <vt:lpstr>Prostor za premještanje bolesnika</vt:lpstr>
      <vt:lpstr>Priprema</vt:lpstr>
      <vt:lpstr>Prostor za sterilan pribor</vt:lpstr>
      <vt:lpstr>Prostor za pranje i dezinfekciju instrumenata</vt:lpstr>
      <vt:lpstr>Supsterilizacija</vt:lpstr>
      <vt:lpstr>Prostorija za poslije operacijski oporavak bolesnika</vt:lpstr>
      <vt:lpstr>Prostorija za poslije operacijski oporavak bolesnika</vt:lpstr>
      <vt:lpstr>Prostorija za poslije operacijski oporavak bolesnika - aparati</vt:lpstr>
      <vt:lpstr>PowerPoint prezentacija</vt:lpstr>
      <vt:lpstr>PowerPoint prezentacija</vt:lpstr>
      <vt:lpstr>PowerPoint prezentacija</vt:lpstr>
      <vt:lpstr>Prostorija za poslije operacijski oporavak bolesnika</vt:lpstr>
      <vt:lpstr>Podatci</vt:lpstr>
      <vt:lpstr>Zadaće sestre u prostoriji za poslije operacijski oporavak bolesnika</vt:lpstr>
      <vt:lpstr>Zadaće sestre u prostoriji za poslije operacijski oporavak bolesnika</vt:lpstr>
      <vt:lpstr>Zadaće sestre u prostoriji za poslije operacijski oporavak bolesnika - premještaj</vt:lpstr>
      <vt:lpstr>Sprećavanje intrahospitalnih infekcija u op bloku</vt:lpstr>
      <vt:lpstr>Sprećavanje intrahospitalnih infekcija u op bloku</vt:lpstr>
      <vt:lpstr>Sprećavanje intrahospitalnih infekcija u op bloku</vt:lpstr>
      <vt:lpstr>Sprećavanje intrahospitalnih infekcija u op bloku</vt:lpstr>
      <vt:lpstr>Sprećavanje intrahospitalnih infekcija u op bloku</vt:lpstr>
      <vt:lpstr>Jedinica intenzivne skrbi (JIS)</vt:lpstr>
      <vt:lpstr>PowerPoint prezentacija</vt:lpstr>
      <vt:lpstr>PowerPoint prezentacija</vt:lpstr>
      <vt:lpstr>PowerPoint prezentacija</vt:lpstr>
      <vt:lpstr>Jedinica intenzivne skrbi (JIS) – indikacije za prijem</vt:lpstr>
      <vt:lpstr>Jedinica intenzivne skrbi (JIS) – svrha</vt:lpstr>
      <vt:lpstr>Jedinica intenzivne skrbi (JIS) – zadaće sestre</vt:lpstr>
      <vt:lpstr>Jedinica intenzivne skrbi (JIS) – zadaće sestre</vt:lpstr>
      <vt:lpstr>Jedinica intenzivne skrbi (JIS) – zadaće sestre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Škola za medicinske sestre Vinogradska Zdravstvena njega kirurškoga bolesnika opća </dc:title>
  <dc:creator>Bozic</dc:creator>
  <cp:lastModifiedBy>Bozic</cp:lastModifiedBy>
  <cp:revision>12</cp:revision>
  <dcterms:created xsi:type="dcterms:W3CDTF">2020-05-30T16:17:53Z</dcterms:created>
  <dcterms:modified xsi:type="dcterms:W3CDTF">2020-05-31T07:42:08Z</dcterms:modified>
</cp:coreProperties>
</file>