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BCC3C-DBCB-4F59-A905-2A1F8AE6A2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756569-B744-46D5-B8DD-24EBE9C02746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1.dan</a:t>
          </a:r>
          <a:endParaRPr lang="en-US" dirty="0">
            <a:solidFill>
              <a:schemeClr val="tx1"/>
            </a:solidFill>
          </a:endParaRPr>
        </a:p>
      </dgm:t>
    </dgm:pt>
    <dgm:pt modelId="{CA66D715-258D-4F78-AE41-2774DBC7B07F}" type="parTrans" cxnId="{5E70B95C-1911-4CAF-B2D7-61FB5EED7C0A}">
      <dgm:prSet/>
      <dgm:spPr/>
      <dgm:t>
        <a:bodyPr/>
        <a:lstStyle/>
        <a:p>
          <a:endParaRPr lang="en-US"/>
        </a:p>
      </dgm:t>
    </dgm:pt>
    <dgm:pt modelId="{2448A245-61AD-425A-BCAC-398426BA6082}" type="sibTrans" cxnId="{5E70B95C-1911-4CAF-B2D7-61FB5EED7C0A}">
      <dgm:prSet/>
      <dgm:spPr/>
      <dgm:t>
        <a:bodyPr/>
        <a:lstStyle/>
        <a:p>
          <a:endParaRPr lang="en-US"/>
        </a:p>
      </dgm:t>
    </dgm:pt>
    <dgm:pt modelId="{415F8F71-E1E8-46E0-ADF5-17CFEED0BEEA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3.dan</a:t>
          </a:r>
          <a:endParaRPr lang="en-US" dirty="0">
            <a:solidFill>
              <a:schemeClr val="tx1"/>
            </a:solidFill>
          </a:endParaRPr>
        </a:p>
      </dgm:t>
    </dgm:pt>
    <dgm:pt modelId="{1F4B5126-3B22-48A7-8E67-13A0392BC29E}" type="parTrans" cxnId="{84D337A4-7CCA-4DD3-BD08-F3B336A66AA7}">
      <dgm:prSet/>
      <dgm:spPr/>
      <dgm:t>
        <a:bodyPr/>
        <a:lstStyle/>
        <a:p>
          <a:endParaRPr lang="en-US"/>
        </a:p>
      </dgm:t>
    </dgm:pt>
    <dgm:pt modelId="{8E0076F8-F2A5-419B-A5F2-9E4969C240DF}" type="sibTrans" cxnId="{84D337A4-7CCA-4DD3-BD08-F3B336A66AA7}">
      <dgm:prSet/>
      <dgm:spPr/>
      <dgm:t>
        <a:bodyPr/>
        <a:lstStyle/>
        <a:p>
          <a:endParaRPr lang="en-US"/>
        </a:p>
      </dgm:t>
    </dgm:pt>
    <dgm:pt modelId="{55121C21-BB8C-409C-885B-907B82552C0F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5./6. dan</a:t>
          </a:r>
          <a:endParaRPr lang="en-US" dirty="0">
            <a:solidFill>
              <a:schemeClr val="tx1"/>
            </a:solidFill>
          </a:endParaRPr>
        </a:p>
      </dgm:t>
    </dgm:pt>
    <dgm:pt modelId="{E01A1321-47C0-470A-8484-7F65C389B73F}" type="parTrans" cxnId="{50DC07EB-676A-45F8-BC9D-E433EA870134}">
      <dgm:prSet/>
      <dgm:spPr/>
      <dgm:t>
        <a:bodyPr/>
        <a:lstStyle/>
        <a:p>
          <a:endParaRPr lang="en-US"/>
        </a:p>
      </dgm:t>
    </dgm:pt>
    <dgm:pt modelId="{CACA4431-05ED-41C2-8586-CF45C6837994}" type="sibTrans" cxnId="{50DC07EB-676A-45F8-BC9D-E433EA870134}">
      <dgm:prSet/>
      <dgm:spPr/>
      <dgm:t>
        <a:bodyPr/>
        <a:lstStyle/>
        <a:p>
          <a:endParaRPr lang="en-US"/>
        </a:p>
      </dgm:t>
    </dgm:pt>
    <dgm:pt modelId="{A0F0A61F-64F5-4F23-BBE6-14CA96E4B1B1}" type="pres">
      <dgm:prSet presAssocID="{2BDBCC3C-DBCB-4F59-A905-2A1F8AE6A2FE}" presName="linearFlow" presStyleCnt="0">
        <dgm:presLayoutVars>
          <dgm:dir/>
          <dgm:resizeHandles val="exact"/>
        </dgm:presLayoutVars>
      </dgm:prSet>
      <dgm:spPr/>
    </dgm:pt>
    <dgm:pt modelId="{09D9F2F5-B8BB-47CF-81E1-E83D941EFB5A}" type="pres">
      <dgm:prSet presAssocID="{30756569-B744-46D5-B8DD-24EBE9C02746}" presName="composite" presStyleCnt="0"/>
      <dgm:spPr/>
    </dgm:pt>
    <dgm:pt modelId="{F7F7A885-52DD-4FEF-9AE3-AA75593D1296}" type="pres">
      <dgm:prSet presAssocID="{30756569-B744-46D5-B8DD-24EBE9C0274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C3FDBF-BA49-48DC-AEBC-EFF236C682C4}" type="pres">
      <dgm:prSet presAssocID="{30756569-B744-46D5-B8DD-24EBE9C027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C68ED-82B7-422B-9148-239544A2F2DF}" type="pres">
      <dgm:prSet presAssocID="{2448A245-61AD-425A-BCAC-398426BA6082}" presName="spacing" presStyleCnt="0"/>
      <dgm:spPr/>
    </dgm:pt>
    <dgm:pt modelId="{682E72F9-DAEE-42B7-BD69-2C06644AAD1D}" type="pres">
      <dgm:prSet presAssocID="{415F8F71-E1E8-46E0-ADF5-17CFEED0BEEA}" presName="composite" presStyleCnt="0"/>
      <dgm:spPr/>
    </dgm:pt>
    <dgm:pt modelId="{EFB15E66-8D2C-461C-8854-A7B93E1E5ED0}" type="pres">
      <dgm:prSet presAssocID="{415F8F71-E1E8-46E0-ADF5-17CFEED0BEE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849188-A775-472B-A5FE-CEA433D2B8B5}" type="pres">
      <dgm:prSet presAssocID="{415F8F71-E1E8-46E0-ADF5-17CFEED0BE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5906C-CECC-4B1C-8748-E1792C22EDC6}" type="pres">
      <dgm:prSet presAssocID="{8E0076F8-F2A5-419B-A5F2-9E4969C240DF}" presName="spacing" presStyleCnt="0"/>
      <dgm:spPr/>
    </dgm:pt>
    <dgm:pt modelId="{62918EF3-F03F-4B67-AD3F-D3F3611138D8}" type="pres">
      <dgm:prSet presAssocID="{55121C21-BB8C-409C-885B-907B82552C0F}" presName="composite" presStyleCnt="0"/>
      <dgm:spPr/>
    </dgm:pt>
    <dgm:pt modelId="{C2924DCE-9E0B-4680-916C-1F125EA049AE}" type="pres">
      <dgm:prSet presAssocID="{55121C21-BB8C-409C-885B-907B82552C0F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AA05482-1983-409F-884F-B78FF41AF941}" type="pres">
      <dgm:prSet presAssocID="{55121C21-BB8C-409C-885B-907B82552C0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5881FF-6031-4173-AD25-5586EB021407}" type="presOf" srcId="{30756569-B744-46D5-B8DD-24EBE9C02746}" destId="{4BC3FDBF-BA49-48DC-AEBC-EFF236C682C4}" srcOrd="0" destOrd="0" presId="urn:microsoft.com/office/officeart/2005/8/layout/vList3"/>
    <dgm:cxn modelId="{84D337A4-7CCA-4DD3-BD08-F3B336A66AA7}" srcId="{2BDBCC3C-DBCB-4F59-A905-2A1F8AE6A2FE}" destId="{415F8F71-E1E8-46E0-ADF5-17CFEED0BEEA}" srcOrd="1" destOrd="0" parTransId="{1F4B5126-3B22-48A7-8E67-13A0392BC29E}" sibTransId="{8E0076F8-F2A5-419B-A5F2-9E4969C240DF}"/>
    <dgm:cxn modelId="{E8FA0753-1931-476A-BE46-86CE25175C23}" type="presOf" srcId="{415F8F71-E1E8-46E0-ADF5-17CFEED0BEEA}" destId="{4B849188-A775-472B-A5FE-CEA433D2B8B5}" srcOrd="0" destOrd="0" presId="urn:microsoft.com/office/officeart/2005/8/layout/vList3"/>
    <dgm:cxn modelId="{E1DA5A86-7652-44CE-A351-8FAF5D5114A6}" type="presOf" srcId="{55121C21-BB8C-409C-885B-907B82552C0F}" destId="{CAA05482-1983-409F-884F-B78FF41AF941}" srcOrd="0" destOrd="0" presId="urn:microsoft.com/office/officeart/2005/8/layout/vList3"/>
    <dgm:cxn modelId="{5E70B95C-1911-4CAF-B2D7-61FB5EED7C0A}" srcId="{2BDBCC3C-DBCB-4F59-A905-2A1F8AE6A2FE}" destId="{30756569-B744-46D5-B8DD-24EBE9C02746}" srcOrd="0" destOrd="0" parTransId="{CA66D715-258D-4F78-AE41-2774DBC7B07F}" sibTransId="{2448A245-61AD-425A-BCAC-398426BA6082}"/>
    <dgm:cxn modelId="{50DC07EB-676A-45F8-BC9D-E433EA870134}" srcId="{2BDBCC3C-DBCB-4F59-A905-2A1F8AE6A2FE}" destId="{55121C21-BB8C-409C-885B-907B82552C0F}" srcOrd="2" destOrd="0" parTransId="{E01A1321-47C0-470A-8484-7F65C389B73F}" sibTransId="{CACA4431-05ED-41C2-8586-CF45C6837994}"/>
    <dgm:cxn modelId="{AEAD64AE-AEF9-4F04-AFBD-2DD1FA46607A}" type="presOf" srcId="{2BDBCC3C-DBCB-4F59-A905-2A1F8AE6A2FE}" destId="{A0F0A61F-64F5-4F23-BBE6-14CA96E4B1B1}" srcOrd="0" destOrd="0" presId="urn:microsoft.com/office/officeart/2005/8/layout/vList3"/>
    <dgm:cxn modelId="{B080B2C3-38A6-4F2C-B414-F8D7340B8432}" type="presParOf" srcId="{A0F0A61F-64F5-4F23-BBE6-14CA96E4B1B1}" destId="{09D9F2F5-B8BB-47CF-81E1-E83D941EFB5A}" srcOrd="0" destOrd="0" presId="urn:microsoft.com/office/officeart/2005/8/layout/vList3"/>
    <dgm:cxn modelId="{4F2B7DF1-CB33-42E3-8E30-4166289781C4}" type="presParOf" srcId="{09D9F2F5-B8BB-47CF-81E1-E83D941EFB5A}" destId="{F7F7A885-52DD-4FEF-9AE3-AA75593D1296}" srcOrd="0" destOrd="0" presId="urn:microsoft.com/office/officeart/2005/8/layout/vList3"/>
    <dgm:cxn modelId="{0D450DC7-F6FF-4B7B-82DE-EB3F9F6DB5AC}" type="presParOf" srcId="{09D9F2F5-B8BB-47CF-81E1-E83D941EFB5A}" destId="{4BC3FDBF-BA49-48DC-AEBC-EFF236C682C4}" srcOrd="1" destOrd="0" presId="urn:microsoft.com/office/officeart/2005/8/layout/vList3"/>
    <dgm:cxn modelId="{4A607C14-7230-45EF-BA97-2F271CC5CEAB}" type="presParOf" srcId="{A0F0A61F-64F5-4F23-BBE6-14CA96E4B1B1}" destId="{797C68ED-82B7-422B-9148-239544A2F2DF}" srcOrd="1" destOrd="0" presId="urn:microsoft.com/office/officeart/2005/8/layout/vList3"/>
    <dgm:cxn modelId="{4838C55C-648B-4A99-B544-FE9326B191E4}" type="presParOf" srcId="{A0F0A61F-64F5-4F23-BBE6-14CA96E4B1B1}" destId="{682E72F9-DAEE-42B7-BD69-2C06644AAD1D}" srcOrd="2" destOrd="0" presId="urn:microsoft.com/office/officeart/2005/8/layout/vList3"/>
    <dgm:cxn modelId="{C54CE5D1-2E5B-4BDF-A165-A9E8ACB61268}" type="presParOf" srcId="{682E72F9-DAEE-42B7-BD69-2C06644AAD1D}" destId="{EFB15E66-8D2C-461C-8854-A7B93E1E5ED0}" srcOrd="0" destOrd="0" presId="urn:microsoft.com/office/officeart/2005/8/layout/vList3"/>
    <dgm:cxn modelId="{4715A549-E34B-4B69-94BB-C58FC3CC0355}" type="presParOf" srcId="{682E72F9-DAEE-42B7-BD69-2C06644AAD1D}" destId="{4B849188-A775-472B-A5FE-CEA433D2B8B5}" srcOrd="1" destOrd="0" presId="urn:microsoft.com/office/officeart/2005/8/layout/vList3"/>
    <dgm:cxn modelId="{0B7B5706-257A-478A-9B2D-1A57AE2E7EDA}" type="presParOf" srcId="{A0F0A61F-64F5-4F23-BBE6-14CA96E4B1B1}" destId="{6A65906C-CECC-4B1C-8748-E1792C22EDC6}" srcOrd="3" destOrd="0" presId="urn:microsoft.com/office/officeart/2005/8/layout/vList3"/>
    <dgm:cxn modelId="{09EA8A0A-CCBF-4322-9B17-BE74469E10C4}" type="presParOf" srcId="{A0F0A61F-64F5-4F23-BBE6-14CA96E4B1B1}" destId="{62918EF3-F03F-4B67-AD3F-D3F3611138D8}" srcOrd="4" destOrd="0" presId="urn:microsoft.com/office/officeart/2005/8/layout/vList3"/>
    <dgm:cxn modelId="{5ADE207D-67DB-4ED6-9CC2-06FAA7C1B827}" type="presParOf" srcId="{62918EF3-F03F-4B67-AD3F-D3F3611138D8}" destId="{C2924DCE-9E0B-4680-916C-1F125EA049AE}" srcOrd="0" destOrd="0" presId="urn:microsoft.com/office/officeart/2005/8/layout/vList3"/>
    <dgm:cxn modelId="{48C284CF-69BA-45F7-B490-F985B86E0955}" type="presParOf" srcId="{62918EF3-F03F-4B67-AD3F-D3F3611138D8}" destId="{CAA05482-1983-409F-884F-B78FF41AF9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FDBF-BA49-48DC-AEBC-EFF236C682C4}">
      <dsp:nvSpPr>
        <dsp:cNvPr id="0" name=""/>
        <dsp:cNvSpPr/>
      </dsp:nvSpPr>
      <dsp:spPr>
        <a:xfrm rot="10800000">
          <a:off x="1879377" y="2302"/>
          <a:ext cx="5716784" cy="1757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11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>
              <a:solidFill>
                <a:schemeClr val="tx1"/>
              </a:solidFill>
            </a:rPr>
            <a:t>1.dan</a:t>
          </a:r>
          <a:endParaRPr lang="en-US" sz="6500" kern="1200" dirty="0">
            <a:solidFill>
              <a:schemeClr val="tx1"/>
            </a:solidFill>
          </a:endParaRPr>
        </a:p>
      </dsp:txBody>
      <dsp:txXfrm rot="10800000">
        <a:off x="2318812" y="2302"/>
        <a:ext cx="5277349" cy="1757741"/>
      </dsp:txXfrm>
    </dsp:sp>
    <dsp:sp modelId="{F7F7A885-52DD-4FEF-9AE3-AA75593D1296}">
      <dsp:nvSpPr>
        <dsp:cNvPr id="0" name=""/>
        <dsp:cNvSpPr/>
      </dsp:nvSpPr>
      <dsp:spPr>
        <a:xfrm>
          <a:off x="1000506" y="2302"/>
          <a:ext cx="1757741" cy="17577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49188-A775-472B-A5FE-CEA433D2B8B5}">
      <dsp:nvSpPr>
        <dsp:cNvPr id="0" name=""/>
        <dsp:cNvSpPr/>
      </dsp:nvSpPr>
      <dsp:spPr>
        <a:xfrm rot="10800000">
          <a:off x="1879377" y="2284742"/>
          <a:ext cx="5716784" cy="1757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11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>
              <a:solidFill>
                <a:schemeClr val="tx1"/>
              </a:solidFill>
            </a:rPr>
            <a:t>3.dan</a:t>
          </a:r>
          <a:endParaRPr lang="en-US" sz="6500" kern="1200" dirty="0">
            <a:solidFill>
              <a:schemeClr val="tx1"/>
            </a:solidFill>
          </a:endParaRPr>
        </a:p>
      </dsp:txBody>
      <dsp:txXfrm rot="10800000">
        <a:off x="2318812" y="2284742"/>
        <a:ext cx="5277349" cy="1757741"/>
      </dsp:txXfrm>
    </dsp:sp>
    <dsp:sp modelId="{EFB15E66-8D2C-461C-8854-A7B93E1E5ED0}">
      <dsp:nvSpPr>
        <dsp:cNvPr id="0" name=""/>
        <dsp:cNvSpPr/>
      </dsp:nvSpPr>
      <dsp:spPr>
        <a:xfrm>
          <a:off x="1000506" y="2284742"/>
          <a:ext cx="1757741" cy="17577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5482-1983-409F-884F-B78FF41AF941}">
      <dsp:nvSpPr>
        <dsp:cNvPr id="0" name=""/>
        <dsp:cNvSpPr/>
      </dsp:nvSpPr>
      <dsp:spPr>
        <a:xfrm rot="10800000">
          <a:off x="1879377" y="4567183"/>
          <a:ext cx="5716784" cy="1757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11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>
              <a:solidFill>
                <a:schemeClr val="tx1"/>
              </a:solidFill>
            </a:rPr>
            <a:t>5./6. dan</a:t>
          </a:r>
          <a:endParaRPr lang="en-US" sz="6500" kern="1200" dirty="0">
            <a:solidFill>
              <a:schemeClr val="tx1"/>
            </a:solidFill>
          </a:endParaRPr>
        </a:p>
      </dsp:txBody>
      <dsp:txXfrm rot="10800000">
        <a:off x="2318812" y="4567183"/>
        <a:ext cx="5277349" cy="1757741"/>
      </dsp:txXfrm>
    </dsp:sp>
    <dsp:sp modelId="{C2924DCE-9E0B-4680-916C-1F125EA049AE}">
      <dsp:nvSpPr>
        <dsp:cNvPr id="0" name=""/>
        <dsp:cNvSpPr/>
      </dsp:nvSpPr>
      <dsp:spPr>
        <a:xfrm>
          <a:off x="1000506" y="4567183"/>
          <a:ext cx="1757741" cy="17577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0360-FCA6-42D8-8A7D-6BBD24EEA776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91504-7F15-4645-A905-88D58A58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26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8076-0698-4FDB-BB0A-80E4A3B8190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6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1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58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05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31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14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26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15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42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20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754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9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4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20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49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8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2249-D5B2-452B-9F84-66B8A9D52CBD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134FFC-F5C9-4D62-BEE0-66BAE3B00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7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561703" y="0"/>
            <a:ext cx="10942910" cy="1972491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24297" y="2769325"/>
            <a:ext cx="9780316" cy="3134337"/>
          </a:xfrm>
        </p:spPr>
        <p:txBody>
          <a:bodyPr>
            <a:normAutofit fontScale="92500" lnSpcReduction="20000"/>
          </a:bodyPr>
          <a:lstStyle/>
          <a:p>
            <a:r>
              <a:rPr lang="hr-HR" sz="4800" b="1" dirty="0" smtClean="0"/>
              <a:t>Prehrana bolesnika nakon </a:t>
            </a:r>
            <a:r>
              <a:rPr lang="hr-HR" sz="5200" b="1" dirty="0" smtClean="0"/>
              <a:t>operacije</a:t>
            </a:r>
            <a:r>
              <a:rPr lang="hr-HR" sz="4800" b="1" dirty="0" smtClean="0"/>
              <a:t>  </a:t>
            </a:r>
          </a:p>
          <a:p>
            <a:r>
              <a:rPr lang="hr-HR" sz="4000" dirty="0"/>
              <a:t> </a:t>
            </a:r>
            <a:endParaRPr lang="hr-HR" sz="4000" dirty="0" smtClean="0"/>
          </a:p>
          <a:p>
            <a:endParaRPr lang="hr-HR" sz="4000" dirty="0"/>
          </a:p>
          <a:p>
            <a:r>
              <a:rPr lang="hr-HR" sz="4000" dirty="0" smtClean="0"/>
              <a:t>                   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81261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KAŠASTA DIJETA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4814"/>
            <a:ext cx="8596668" cy="5318233"/>
          </a:xfrm>
        </p:spPr>
        <p:txBody>
          <a:bodyPr>
            <a:noAutofit/>
          </a:bodyPr>
          <a:lstStyle/>
          <a:p>
            <a:r>
              <a:rPr lang="hr-HR" sz="2800" dirty="0" smtClean="0"/>
              <a:t>Sastoji se od jela sa umjerenim sadržajem biljnih vlakana </a:t>
            </a:r>
          </a:p>
          <a:p>
            <a:r>
              <a:rPr lang="hr-HR" sz="2800" dirty="0" smtClean="0"/>
              <a:t>Daje se u malim i čestim obrocima </a:t>
            </a:r>
          </a:p>
          <a:p>
            <a:r>
              <a:rPr lang="hr-HR" sz="2800" dirty="0" smtClean="0"/>
              <a:t>Sastav i energijska vrijednost ovise o bolesnikovoj potrebi</a:t>
            </a:r>
          </a:p>
          <a:p>
            <a:r>
              <a:rPr lang="hr-HR" sz="2800" dirty="0" smtClean="0"/>
              <a:t> hranjive tekućine na podlozi mlijeka, juha i povrća visokovrijednim bjelančevinama iz mesa</a:t>
            </a:r>
          </a:p>
          <a:p>
            <a:r>
              <a:rPr lang="hr-HR" sz="2800" dirty="0" smtClean="0"/>
              <a:t> ( juhe sa nemasnim mljevenim mesom, riža, krupica, tjestenina, riba, meko kuhano jaje, puding, jogurt, sir)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0297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4772" cy="4057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7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4162098"/>
            <a:ext cx="5738647" cy="254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490" y="3794235"/>
            <a:ext cx="6162675" cy="30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4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0207"/>
            <a:ext cx="8596668" cy="1439917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PREHRANA KOD ZAHVATA NA PROBAVNOM SUSTAVU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0125"/>
            <a:ext cx="9212900" cy="4391238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0.dan</a:t>
            </a:r>
            <a:r>
              <a:rPr lang="hr-HR" sz="2800" dirty="0" smtClean="0"/>
              <a:t>-bolesnik je na pareteraloj prehrani</a:t>
            </a:r>
          </a:p>
          <a:p>
            <a:r>
              <a:rPr lang="hr-HR" sz="2800" b="1" dirty="0" smtClean="0"/>
              <a:t>1.dan</a:t>
            </a:r>
            <a:r>
              <a:rPr lang="hr-HR" sz="2800" dirty="0" smtClean="0"/>
              <a:t>-nakon uspostave preristaltike – par gutljaja čaja</a:t>
            </a:r>
          </a:p>
          <a:p>
            <a:r>
              <a:rPr lang="hr-HR" sz="2800" b="1" dirty="0" smtClean="0"/>
              <a:t>2.dan</a:t>
            </a:r>
            <a:r>
              <a:rPr lang="hr-HR" sz="2800" dirty="0" smtClean="0"/>
              <a:t>-ako nakon toga nema poteškoća, vadi se NG sonda, te može čaj svakih 1h</a:t>
            </a:r>
          </a:p>
          <a:p>
            <a:r>
              <a:rPr lang="hr-HR" sz="2800" b="1" dirty="0" smtClean="0"/>
              <a:t>3.dan</a:t>
            </a:r>
            <a:r>
              <a:rPr lang="hr-HR" sz="2800" dirty="0" smtClean="0"/>
              <a:t>- slijedi tekuća dijeta, a zatim kašasta</a:t>
            </a:r>
          </a:p>
          <a:p>
            <a:r>
              <a:rPr lang="hr-HR" sz="2800" b="1" dirty="0" smtClean="0"/>
              <a:t>5-6.dan</a:t>
            </a:r>
            <a:r>
              <a:rPr lang="hr-HR" sz="2800" dirty="0" smtClean="0"/>
              <a:t>-dodaje se do 100 g mladog kuhanog povrča </a:t>
            </a:r>
          </a:p>
          <a:p>
            <a:r>
              <a:rPr lang="hr-HR" sz="2800" dirty="0" smtClean="0"/>
              <a:t>Preporučuje se 5-8 obroka /24h</a:t>
            </a:r>
          </a:p>
          <a:p>
            <a:r>
              <a:rPr lang="hr-HR" sz="2800" dirty="0" smtClean="0"/>
              <a:t>Postepeno se prelazi na specijalnu dijetu prema odredbi liječnika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8739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252248"/>
          <a:ext cx="8596668" cy="63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98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MEDICINSKA SESTRA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Vrlo bitna uloga u prehrani bolesnika</a:t>
            </a:r>
          </a:p>
          <a:p>
            <a:r>
              <a:rPr lang="hr-HR" sz="2800" dirty="0" smtClean="0"/>
              <a:t>Mora osigurati uvjete za uzimanje hrane</a:t>
            </a:r>
          </a:p>
          <a:p>
            <a:r>
              <a:rPr lang="hr-HR" sz="2800" dirty="0" smtClean="0"/>
              <a:t>Procjeniti koji se bolesnik samostalno može hraniti</a:t>
            </a:r>
          </a:p>
          <a:p>
            <a:r>
              <a:rPr lang="hr-HR" sz="2800" dirty="0" smtClean="0"/>
              <a:t>Kojem treba pomoć</a:t>
            </a:r>
          </a:p>
          <a:p>
            <a:r>
              <a:rPr lang="hr-HR" sz="2800" dirty="0" smtClean="0"/>
              <a:t>Kojeg bolesnika treba nahraniti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6071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87669"/>
            <a:ext cx="10142483" cy="5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62455"/>
            <a:ext cx="7766936" cy="172369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Piramida poželjnih namjernica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07067" y="6857999"/>
            <a:ext cx="7766936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2007476"/>
            <a:ext cx="7857649" cy="48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2369127" y="-17354"/>
            <a:ext cx="8983085" cy="45719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63236"/>
            <a:ext cx="11504612" cy="6594764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Ishodi:</a:t>
            </a:r>
          </a:p>
          <a:p>
            <a:r>
              <a:rPr lang="hr-HR" sz="2000" dirty="0" smtClean="0"/>
              <a:t>1.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prehranu bolesnika </a:t>
            </a:r>
            <a:r>
              <a:rPr lang="hr-HR" sz="2000" dirty="0" err="1" smtClean="0"/>
              <a:t>makon</a:t>
            </a:r>
            <a:r>
              <a:rPr lang="hr-HR" sz="2000" dirty="0" smtClean="0"/>
              <a:t> </a:t>
            </a:r>
            <a:r>
              <a:rPr lang="hr-HR" sz="2000" dirty="0" err="1" smtClean="0"/>
              <a:t>operacije,parenteralnu</a:t>
            </a:r>
            <a:r>
              <a:rPr lang="hr-HR" sz="2000" dirty="0" smtClean="0"/>
              <a:t>, </a:t>
            </a:r>
            <a:r>
              <a:rPr lang="hr-HR" sz="2000" dirty="0" err="1" smtClean="0"/>
              <a:t>peroralnu</a:t>
            </a:r>
            <a:r>
              <a:rPr lang="hr-HR" sz="2000" dirty="0" smtClean="0"/>
              <a:t>, enteralnu.</a:t>
            </a:r>
          </a:p>
          <a:p>
            <a:r>
              <a:rPr lang="hr-HR" sz="2000" dirty="0" smtClean="0"/>
              <a:t>2.</a:t>
            </a:r>
            <a:r>
              <a:rPr lang="hr-HR" sz="2000" b="1" dirty="0"/>
              <a:t> Opisati i objasniti </a:t>
            </a:r>
            <a:r>
              <a:rPr lang="hr-HR" sz="2000" dirty="0" smtClean="0"/>
              <a:t>tekuću dijetu.</a:t>
            </a:r>
          </a:p>
          <a:p>
            <a:r>
              <a:rPr lang="hr-HR" sz="2000" dirty="0" smtClean="0"/>
              <a:t>3.</a:t>
            </a:r>
            <a:r>
              <a:rPr lang="hr-HR" sz="2000" b="1" dirty="0"/>
              <a:t> Opisati i objasniti </a:t>
            </a:r>
            <a:r>
              <a:rPr lang="hr-HR" sz="2000" dirty="0" smtClean="0"/>
              <a:t>punu</a:t>
            </a:r>
            <a:r>
              <a:rPr lang="hr-HR" sz="2000" b="1" dirty="0" smtClean="0"/>
              <a:t> </a:t>
            </a:r>
            <a:r>
              <a:rPr lang="hr-HR" sz="2000" dirty="0" smtClean="0"/>
              <a:t>tekuću dijetu.</a:t>
            </a:r>
          </a:p>
          <a:p>
            <a:r>
              <a:rPr lang="hr-HR" sz="2000" dirty="0" smtClean="0"/>
              <a:t>4. </a:t>
            </a:r>
            <a:r>
              <a:rPr lang="hr-HR" sz="2000" b="1" dirty="0"/>
              <a:t>Opisati i objasniti </a:t>
            </a:r>
            <a:r>
              <a:rPr lang="hr-HR" sz="2000" dirty="0" smtClean="0"/>
              <a:t>kašastu  dijetu</a:t>
            </a:r>
          </a:p>
          <a:p>
            <a:r>
              <a:rPr lang="hr-HR" sz="2000" dirty="0" smtClean="0"/>
              <a:t>5. </a:t>
            </a:r>
            <a:r>
              <a:rPr lang="hr-HR" sz="2000" b="1" dirty="0"/>
              <a:t>Opisati i objasniti </a:t>
            </a:r>
            <a:r>
              <a:rPr lang="hr-HR" sz="2000" dirty="0" smtClean="0"/>
              <a:t>prehranu bolesnika nakon operacije na probavnom sustavu.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4180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tx1"/>
                </a:solidFill>
              </a:rPr>
              <a:t>DJELI SE NA:</a:t>
            </a:r>
            <a:endParaRPr lang="hr-HR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Tekuću dijeta</a:t>
            </a:r>
          </a:p>
          <a:p>
            <a:r>
              <a:rPr lang="hr-HR" sz="2800" dirty="0" smtClean="0"/>
              <a:t>Punu tekuću dijetu </a:t>
            </a:r>
          </a:p>
          <a:p>
            <a:r>
              <a:rPr lang="hr-HR" sz="2800" dirty="0" smtClean="0"/>
              <a:t>Kašastu dijetu</a:t>
            </a:r>
          </a:p>
          <a:p>
            <a:r>
              <a:rPr lang="hr-HR" sz="2800" dirty="0" smtClean="0"/>
              <a:t>Dijetu kod bolesnika koji su imali operaciju na probavnom sustavu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320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PREHRANA JE UVJETOVANA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 smtClean="0"/>
          </a:p>
          <a:p>
            <a:r>
              <a:rPr lang="hr-HR" sz="2800" dirty="0" smtClean="0"/>
              <a:t>Anestezijom</a:t>
            </a:r>
          </a:p>
          <a:p>
            <a:r>
              <a:rPr lang="hr-HR" sz="2800" dirty="0" smtClean="0"/>
              <a:t>Indikacijom</a:t>
            </a:r>
          </a:p>
          <a:p>
            <a:r>
              <a:rPr lang="hr-HR" sz="2800" dirty="0" smtClean="0"/>
              <a:t>Vrstom i mjestom kirurškog zahvata</a:t>
            </a:r>
          </a:p>
          <a:p>
            <a:endParaRPr lang="hr-HR" sz="2800" dirty="0" smtClean="0"/>
          </a:p>
          <a:p>
            <a:r>
              <a:rPr lang="hr-HR" sz="2800" b="1" dirty="0" smtClean="0">
                <a:solidFill>
                  <a:schemeClr val="accent5"/>
                </a:solidFill>
              </a:rPr>
              <a:t>treba joj se dati puna pozornost kao jednoj od osnovnih potreba svakog čovjeka</a:t>
            </a:r>
          </a:p>
          <a:p>
            <a:endParaRPr lang="hr-HR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26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PARENTERALNA PREHRANA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/>
              <a:t>SVRHA :</a:t>
            </a:r>
          </a:p>
          <a:p>
            <a:pPr marL="0" indent="0">
              <a:buNone/>
            </a:pPr>
            <a:r>
              <a:rPr lang="hr-HR" sz="2800" dirty="0" smtClean="0"/>
              <a:t>-    nadoknada elektrolita, minerala,vitamina</a:t>
            </a:r>
          </a:p>
          <a:p>
            <a:pPr>
              <a:buFontTx/>
              <a:buChar char="-"/>
            </a:pPr>
            <a:r>
              <a:rPr lang="hr-HR" sz="2800" dirty="0" smtClean="0"/>
              <a:t>unos bjelančevina (1-2 g /kg/tt)</a:t>
            </a:r>
          </a:p>
          <a:p>
            <a:pPr>
              <a:buFontTx/>
              <a:buChar char="-"/>
            </a:pPr>
            <a:r>
              <a:rPr lang="hr-HR" sz="2800" dirty="0" smtClean="0"/>
              <a:t>unos vode (30ml /kg/tt)</a:t>
            </a:r>
          </a:p>
          <a:p>
            <a:pPr>
              <a:buFontTx/>
              <a:buChar char="-"/>
            </a:pPr>
            <a:r>
              <a:rPr lang="hr-HR" sz="2800" dirty="0"/>
              <a:t>e</a:t>
            </a:r>
            <a:r>
              <a:rPr lang="hr-HR" sz="2800" dirty="0" smtClean="0"/>
              <a:t>nergijsku vrijednost  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07" y="609600"/>
            <a:ext cx="2480442" cy="57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TEKUĆA DIJETA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Minimalno stimulira peristaltiku</a:t>
            </a:r>
          </a:p>
          <a:p>
            <a:r>
              <a:rPr lang="hr-HR" sz="2800" dirty="0" smtClean="0"/>
              <a:t>Siromašna kalorijama i esencijalnim hranidbenim sastojcima</a:t>
            </a:r>
          </a:p>
          <a:p>
            <a:r>
              <a:rPr lang="hr-HR" sz="2800" dirty="0" smtClean="0"/>
              <a:t>Davati najduže 2-3 dana</a:t>
            </a:r>
          </a:p>
          <a:p>
            <a:r>
              <a:rPr lang="hr-HR" sz="2800" dirty="0" smtClean="0"/>
              <a:t>Ako je potrebno duže, nadopuniti idustrijskim dodatcima ili pareteralno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93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017337" cy="357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03" y="1"/>
            <a:ext cx="5990897" cy="3573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3517"/>
            <a:ext cx="6017336" cy="328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103" y="3594620"/>
            <a:ext cx="5990897" cy="32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PRIMJENJUJE SE KOD: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Iscrpljenih bolesnika </a:t>
            </a:r>
          </a:p>
          <a:p>
            <a:r>
              <a:rPr lang="hr-HR" sz="2800" dirty="0" smtClean="0"/>
              <a:t>Bolesnika koji se pripremaju za operativni zahvat na probavnom traktu</a:t>
            </a:r>
          </a:p>
          <a:p>
            <a:r>
              <a:rPr lang="hr-HR" sz="2800" dirty="0" smtClean="0"/>
              <a:t>Kao početna dijeta nakon parenteralne dijete</a:t>
            </a:r>
          </a:p>
          <a:p>
            <a:r>
              <a:rPr lang="hr-HR" sz="2800" dirty="0" smtClean="0"/>
              <a:t>Bolesnika koji ne smiju ili ne mogu uzimati drugu hranu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4040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PUNA TEKUĆA DIJETA</a:t>
            </a:r>
            <a:r>
              <a:rPr lang="hr-HR" sz="2000" b="1" dirty="0" smtClean="0">
                <a:solidFill>
                  <a:schemeClr val="tx1"/>
                </a:solidFill>
              </a:rPr>
              <a:t/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(TEKUĆE-KAŠASTA DIJETA)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 smtClean="0"/>
          </a:p>
          <a:p>
            <a:r>
              <a:rPr lang="hr-HR" sz="2800" dirty="0" smtClean="0"/>
              <a:t>Sastoji se od tekućih i polutekućih jela</a:t>
            </a:r>
          </a:p>
          <a:p>
            <a:r>
              <a:rPr lang="hr-HR" sz="2800" dirty="0" smtClean="0"/>
              <a:t>Sadržava adekvatnu količinu kalorija (1500 kcal) i sve esencijalne hranidbene sastojke</a:t>
            </a:r>
          </a:p>
          <a:p>
            <a:r>
              <a:rPr lang="hr-HR" sz="2800" dirty="0" smtClean="0"/>
              <a:t>U hranjive tekućine dodaju se pasirene ili mljevene namirnice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040" y="3187890"/>
            <a:ext cx="3005959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6993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397</Words>
  <Application>Microsoft Office PowerPoint</Application>
  <PresentationFormat>Široki zaslon</PresentationFormat>
  <Paragraphs>70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Pramen</vt:lpstr>
      <vt:lpstr>Škola za medicinske sestre Vinogradska Zdravstvena njega kirurškoga bolesnika opća </vt:lpstr>
      <vt:lpstr>PowerPoint prezentacija</vt:lpstr>
      <vt:lpstr>DJELI SE NA:</vt:lpstr>
      <vt:lpstr>PREHRANA JE UVJETOVANA</vt:lpstr>
      <vt:lpstr>PARENTERALNA PREHRANA</vt:lpstr>
      <vt:lpstr>TEKUĆA DIJETA</vt:lpstr>
      <vt:lpstr>PowerPoint prezentacija</vt:lpstr>
      <vt:lpstr>PRIMJENJUJE SE KOD:</vt:lpstr>
      <vt:lpstr>PUNA TEKUĆA DIJETA (TEKUĆE-KAŠASTA DIJETA)</vt:lpstr>
      <vt:lpstr>KAŠASTA DIJETA</vt:lpstr>
      <vt:lpstr>PowerPoint prezentacija</vt:lpstr>
      <vt:lpstr>PREHRANA KOD ZAHVATA NA PROBAVNOM SUSTAVU</vt:lpstr>
      <vt:lpstr>PowerPoint prezentacija</vt:lpstr>
      <vt:lpstr>MEDICINSKA SESTRA</vt:lpstr>
      <vt:lpstr>PowerPoint prezentacija</vt:lpstr>
      <vt:lpstr>Piramida poželjnih namjernica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2020-05-30T19:12:21Z</dcterms:created>
  <dcterms:modified xsi:type="dcterms:W3CDTF">2020-05-30T19:15:59Z</dcterms:modified>
</cp:coreProperties>
</file>