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474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746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903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5210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8353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0984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8946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7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89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118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835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686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95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29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773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320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C457-7C07-48E0-AEA8-D355284B70FC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616970-BD52-4C6D-8853-CAF718B932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885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92323" y="623888"/>
            <a:ext cx="10499678" cy="6234112"/>
          </a:xfrm>
        </p:spPr>
        <p:txBody>
          <a:bodyPr>
            <a:normAutofit/>
          </a:bodyPr>
          <a:lstStyle/>
          <a:p>
            <a:r>
              <a:rPr lang="hr-HR" sz="2800" dirty="0"/>
              <a:t>Škola za medicinske sestre Vinogradska</a:t>
            </a:r>
            <a:r>
              <a:rPr lang="hr-HR" sz="2800" dirty="0">
                <a:solidFill>
                  <a:schemeClr val="tx1"/>
                </a:solidFill>
              </a:rPr>
              <a:t/>
            </a:r>
            <a:br>
              <a:rPr lang="hr-HR" sz="2800" dirty="0">
                <a:solidFill>
                  <a:schemeClr val="tx1"/>
                </a:solidFill>
              </a:rPr>
            </a:br>
            <a:r>
              <a:rPr lang="hr-HR" sz="2800" dirty="0" smtClean="0">
                <a:solidFill>
                  <a:schemeClr val="tx1"/>
                </a:solidFill>
              </a:rPr>
              <a:t>Zdravstvena </a:t>
            </a:r>
            <a:r>
              <a:rPr lang="hr-HR" sz="2800" dirty="0">
                <a:solidFill>
                  <a:schemeClr val="tx1"/>
                </a:solidFill>
              </a:rPr>
              <a:t>njega kirurškoga bolesnika opća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4000" b="1" dirty="0" smtClean="0"/>
              <a:t>POSTTRANSFUZIJSKE</a:t>
            </a:r>
            <a:r>
              <a:rPr lang="hr-HR" sz="4000" b="1" dirty="0" smtClean="0"/>
              <a:t/>
            </a:r>
            <a:br>
              <a:rPr lang="hr-HR" sz="4000" b="1" dirty="0" smtClean="0"/>
            </a:br>
            <a:r>
              <a:rPr lang="hr-HR" sz="4000" b="1" dirty="0" smtClean="0"/>
              <a:t>                         KOMPLIKACIJE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                                   </a:t>
            </a:r>
            <a:r>
              <a:rPr lang="hr-HR" sz="3200" dirty="0" smtClean="0"/>
              <a:t>Josip </a:t>
            </a:r>
            <a:r>
              <a:rPr lang="hr-HR" sz="3200" dirty="0"/>
              <a:t>Božić </a:t>
            </a:r>
            <a:r>
              <a:rPr lang="hr-HR" sz="3200" dirty="0" err="1"/>
              <a:t>mag.med.tech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8674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Febrilne reakcije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Uzrokovane su protutijelima protiv leukocita davatelja</a:t>
            </a:r>
          </a:p>
          <a:p>
            <a:r>
              <a:rPr lang="hr-HR" b="1" dirty="0" smtClean="0"/>
              <a:t>Simptomi febrilnih reakcija: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orast temperature &gt; 1°C</a:t>
            </a:r>
          </a:p>
          <a:p>
            <a:pPr>
              <a:buFontTx/>
              <a:buChar char="-"/>
            </a:pPr>
            <a:r>
              <a:rPr lang="hr-HR" dirty="0"/>
              <a:t>z</a:t>
            </a:r>
            <a:r>
              <a:rPr lang="hr-HR" dirty="0" smtClean="0"/>
              <a:t>imica i tresavica</a:t>
            </a:r>
          </a:p>
          <a:p>
            <a:pPr>
              <a:buFontTx/>
              <a:buChar char="-"/>
            </a:pPr>
            <a:r>
              <a:rPr lang="hr-HR" dirty="0"/>
              <a:t>g</a:t>
            </a:r>
            <a:r>
              <a:rPr lang="hr-HR" dirty="0" smtClean="0"/>
              <a:t>lavobolja</a:t>
            </a:r>
          </a:p>
          <a:p>
            <a:pPr>
              <a:buFontTx/>
              <a:buChar char="-"/>
            </a:pPr>
            <a:r>
              <a:rPr lang="hr-HR" dirty="0"/>
              <a:t>s</a:t>
            </a:r>
            <a:r>
              <a:rPr lang="hr-HR" dirty="0" smtClean="0"/>
              <a:t>labost i klonulost</a:t>
            </a:r>
          </a:p>
          <a:p>
            <a:pPr>
              <a:buFontTx/>
              <a:buChar char="-"/>
            </a:pPr>
            <a:r>
              <a:rPr lang="hr-HR" dirty="0"/>
              <a:t>b</a:t>
            </a:r>
            <a:r>
              <a:rPr lang="hr-HR" dirty="0" smtClean="0"/>
              <a:t>ol u leđima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ispneja</a:t>
            </a:r>
          </a:p>
          <a:p>
            <a:pPr>
              <a:buFontTx/>
              <a:buChar char="-"/>
            </a:pPr>
            <a:r>
              <a:rPr lang="hr-HR" dirty="0"/>
              <a:t>c</a:t>
            </a:r>
            <a:r>
              <a:rPr lang="hr-HR" dirty="0" smtClean="0"/>
              <a:t>ijanoza</a:t>
            </a:r>
          </a:p>
          <a:p>
            <a:pPr>
              <a:buFontTx/>
              <a:buChar char="-"/>
            </a:pPr>
            <a:r>
              <a:rPr lang="hr-HR" dirty="0"/>
              <a:t>h</a:t>
            </a:r>
            <a:r>
              <a:rPr lang="hr-HR" dirty="0" smtClean="0"/>
              <a:t>ipotenzija</a:t>
            </a:r>
          </a:p>
          <a:p>
            <a:r>
              <a:rPr lang="hr-HR" dirty="0" smtClean="0"/>
              <a:t>Tijekom transfuzije i </a:t>
            </a:r>
            <a:r>
              <a:rPr lang="hr-HR" b="1" dirty="0" smtClean="0"/>
              <a:t>4 sata nakon </a:t>
            </a:r>
            <a:r>
              <a:rPr lang="hr-HR" dirty="0" smtClean="0"/>
              <a:t>njezina završetka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71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Zadaće sestre: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 smtClean="0"/>
              <a:t>prekinuti transfuziju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bavijestiti liječnika</a:t>
            </a:r>
          </a:p>
          <a:p>
            <a:pPr>
              <a:buFontTx/>
              <a:buChar char="-"/>
            </a:pPr>
            <a:r>
              <a:rPr lang="hr-HR" dirty="0"/>
              <a:t>u</a:t>
            </a:r>
            <a:r>
              <a:rPr lang="hr-HR" dirty="0" smtClean="0"/>
              <a:t>zeti uzorak krvi i poslati ga na odjel za transfuziju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avati bolesniku ordiniranu terapiju</a:t>
            </a:r>
          </a:p>
          <a:p>
            <a:pPr>
              <a:buFontTx/>
              <a:buChar char="-"/>
            </a:pPr>
            <a:r>
              <a:rPr lang="hr-HR" dirty="0"/>
              <a:t>m</a:t>
            </a:r>
            <a:r>
              <a:rPr lang="hr-HR" dirty="0" smtClean="0"/>
              <a:t>jeriti vitalne funkcije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romatrati bolesnika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rovoditi ostale postupke u njezi bolesnika s visokom temperaturom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79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Pirogene reakcije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Pirogeni</a:t>
            </a:r>
            <a:r>
              <a:rPr lang="hr-HR" dirty="0" smtClean="0"/>
              <a:t>- uzrokuju porast temperature</a:t>
            </a:r>
          </a:p>
          <a:p>
            <a:pPr>
              <a:buFontTx/>
              <a:buChar char="-"/>
            </a:pPr>
            <a:r>
              <a:rPr lang="hr-HR" dirty="0"/>
              <a:t>e</a:t>
            </a:r>
            <a:r>
              <a:rPr lang="hr-HR" dirty="0" smtClean="0"/>
              <a:t>ndogeno, oslobađaju se iz leukocita</a:t>
            </a:r>
          </a:p>
          <a:p>
            <a:pPr>
              <a:buFontTx/>
              <a:buChar char="-"/>
            </a:pPr>
            <a:r>
              <a:rPr lang="hr-HR" dirty="0" smtClean="0"/>
              <a:t>egzogeno, unesene u  organizam (transfuzijom, infuzijom, iv. Injekcijom)</a:t>
            </a:r>
          </a:p>
          <a:p>
            <a:r>
              <a:rPr lang="hr-HR" b="1" dirty="0" smtClean="0"/>
              <a:t>Simptomi:</a:t>
            </a:r>
          </a:p>
          <a:p>
            <a:pPr>
              <a:buFontTx/>
              <a:buChar char="-"/>
            </a:pPr>
            <a:r>
              <a:rPr lang="hr-HR" dirty="0"/>
              <a:t>z</a:t>
            </a:r>
            <a:r>
              <a:rPr lang="hr-HR" dirty="0" smtClean="0"/>
              <a:t>imica</a:t>
            </a:r>
          </a:p>
          <a:p>
            <a:pPr>
              <a:buFontTx/>
              <a:buChar char="-"/>
            </a:pPr>
            <a:r>
              <a:rPr lang="hr-HR" dirty="0" smtClean="0"/>
              <a:t>tresavica</a:t>
            </a:r>
          </a:p>
          <a:p>
            <a:pPr>
              <a:buFontTx/>
              <a:buChar char="-"/>
            </a:pPr>
            <a:r>
              <a:rPr lang="hr-HR" dirty="0" smtClean="0"/>
              <a:t>visoka temperatura</a:t>
            </a:r>
          </a:p>
          <a:p>
            <a:r>
              <a:rPr lang="hr-HR" b="1" dirty="0" smtClean="0"/>
              <a:t>Zadaće sestre</a:t>
            </a:r>
            <a:r>
              <a:rPr lang="hr-HR" dirty="0" smtClean="0"/>
              <a:t>: isti kao u bolesnika s imunosnom febrilnom reakcijom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34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Preopterećenje kardiovaskularnog sustava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transfuzija velikih količina krvi ili plazme</a:t>
            </a:r>
          </a:p>
          <a:p>
            <a:r>
              <a:rPr lang="hr-HR" dirty="0" smtClean="0"/>
              <a:t>Nakon brzog davanja krvi</a:t>
            </a:r>
          </a:p>
          <a:p>
            <a:r>
              <a:rPr lang="hr-HR" dirty="0" smtClean="0"/>
              <a:t>U srčanih bolesnika</a:t>
            </a:r>
          </a:p>
          <a:p>
            <a:r>
              <a:rPr lang="hr-HR" dirty="0" smtClean="0"/>
              <a:t>U starijih osoba koje imaju smanjenu srčanu pričuvu</a:t>
            </a:r>
            <a:endParaRPr lang="hr-HR" dirty="0"/>
          </a:p>
        </p:txBody>
      </p:sp>
      <p:pic>
        <p:nvPicPr>
          <p:cNvPr id="1026" name="Picture 2" descr="C:\Users\Korisnik\Desktop\krv-110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992" y="4000505"/>
            <a:ext cx="5511800" cy="2857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46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Simptomi i znakovi-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mogu nasati </a:t>
            </a:r>
            <a:r>
              <a:rPr lang="hr-HR" b="1" dirty="0" smtClean="0"/>
              <a:t>naglo</a:t>
            </a:r>
            <a:r>
              <a:rPr lang="hr-HR" dirty="0" smtClean="0"/>
              <a:t>, ali i do </a:t>
            </a:r>
            <a:r>
              <a:rPr lang="hr-HR" b="1" dirty="0" smtClean="0"/>
              <a:t>24 h nakon </a:t>
            </a:r>
            <a:r>
              <a:rPr lang="hr-HR" dirty="0" smtClean="0"/>
              <a:t>transfuzije:</a:t>
            </a:r>
          </a:p>
          <a:p>
            <a:pPr>
              <a:buFontTx/>
              <a:buChar char="-"/>
            </a:pPr>
            <a:r>
              <a:rPr lang="hr-HR" dirty="0"/>
              <a:t>u</a:t>
            </a:r>
            <a:r>
              <a:rPr lang="hr-HR" dirty="0" smtClean="0"/>
              <a:t>brzan puls i/ili aritmija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rtopneja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ad RR</a:t>
            </a:r>
          </a:p>
          <a:p>
            <a:pPr>
              <a:buFontTx/>
              <a:buChar char="-"/>
            </a:pPr>
            <a:r>
              <a:rPr lang="hr-HR" dirty="0"/>
              <a:t>n</a:t>
            </a:r>
            <a:r>
              <a:rPr lang="hr-HR" dirty="0" smtClean="0"/>
              <a:t>abrekle vene na vratu</a:t>
            </a:r>
          </a:p>
          <a:p>
            <a:pPr>
              <a:buFontTx/>
              <a:buChar char="-"/>
            </a:pPr>
            <a:r>
              <a:rPr lang="hr-HR" dirty="0"/>
              <a:t>c</a:t>
            </a:r>
            <a:r>
              <a:rPr lang="hr-HR" dirty="0" smtClean="0"/>
              <a:t>ijanoza</a:t>
            </a:r>
          </a:p>
          <a:p>
            <a:pPr>
              <a:buFontTx/>
              <a:buChar char="-"/>
            </a:pPr>
            <a:r>
              <a:rPr lang="hr-HR" dirty="0"/>
              <a:t>i</a:t>
            </a:r>
            <a:r>
              <a:rPr lang="hr-HR" dirty="0" smtClean="0"/>
              <a:t>skašljavanje pjenušavog sadržaja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34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Zadaci sestre: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prevencija</a:t>
            </a:r>
          </a:p>
          <a:p>
            <a:pPr>
              <a:buFontTx/>
              <a:buChar char="-"/>
            </a:pPr>
            <a:r>
              <a:rPr lang="hr-HR" dirty="0" smtClean="0"/>
              <a:t>smjestiti bolesnika u polusjedeći položaj</a:t>
            </a:r>
          </a:p>
          <a:p>
            <a:pPr>
              <a:buFontTx/>
              <a:buChar char="-"/>
            </a:pPr>
            <a:endParaRPr lang="hr-HR" dirty="0" smtClean="0"/>
          </a:p>
          <a:p>
            <a:r>
              <a:rPr lang="hr-HR" b="1" dirty="0" smtClean="0"/>
              <a:t>Čim se uoče znakovi: </a:t>
            </a:r>
          </a:p>
          <a:p>
            <a:pPr>
              <a:buFontTx/>
              <a:buChar char="-"/>
            </a:pPr>
            <a:r>
              <a:rPr lang="hr-HR" dirty="0" smtClean="0"/>
              <a:t>transfuziju prekinuti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bavijestiti liječnika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rovesti određene postupke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20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Zračna embolija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zrak nije ispušten iz sistema za transfuziju</a:t>
            </a:r>
          </a:p>
          <a:p>
            <a:r>
              <a:rPr lang="hr-HR" dirty="0" smtClean="0"/>
              <a:t>Ako je zrak ušao na na mjestima spoja između dijelova sustava</a:t>
            </a:r>
          </a:p>
          <a:p>
            <a:r>
              <a:rPr lang="hr-HR" dirty="0" smtClean="0"/>
              <a:t>Pri zamjeni sustava</a:t>
            </a:r>
          </a:p>
          <a:p>
            <a:r>
              <a:rPr lang="hr-HR" dirty="0" smtClean="0"/>
              <a:t>Kada se pod tlakom utiskuje zrak kroz cjevčicu da bi se ubrzao protok krvi kroz sustav u bolesnikovu krvnu žilu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23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46"/>
          </a:xfrm>
        </p:spPr>
        <p:txBody>
          <a:bodyPr/>
          <a:lstStyle/>
          <a:p>
            <a:r>
              <a:rPr lang="hr-HR" dirty="0" smtClean="0"/>
              <a:t>Zračna embolija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/>
              <a:t>Simptomi:</a:t>
            </a:r>
          </a:p>
          <a:p>
            <a:pPr>
              <a:buFontTx/>
              <a:buChar char="-"/>
            </a:pPr>
            <a:r>
              <a:rPr lang="hr-HR" dirty="0"/>
              <a:t>k</a:t>
            </a:r>
            <a:r>
              <a:rPr lang="hr-HR" dirty="0" smtClean="0"/>
              <a:t>ašalj</a:t>
            </a:r>
          </a:p>
          <a:p>
            <a:pPr>
              <a:buFontTx/>
              <a:buChar char="-"/>
            </a:pPr>
            <a:r>
              <a:rPr lang="hr-HR" dirty="0"/>
              <a:t>h</a:t>
            </a:r>
            <a:r>
              <a:rPr lang="hr-HR" dirty="0" smtClean="0"/>
              <a:t>emoptiza</a:t>
            </a:r>
          </a:p>
          <a:p>
            <a:pPr>
              <a:buFontTx/>
              <a:buChar char="-"/>
            </a:pPr>
            <a:r>
              <a:rPr lang="hr-HR" dirty="0"/>
              <a:t>b</a:t>
            </a:r>
            <a:r>
              <a:rPr lang="hr-HR" dirty="0" smtClean="0"/>
              <a:t>ol u prsima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ispneja</a:t>
            </a:r>
          </a:p>
          <a:p>
            <a:pPr>
              <a:buFontTx/>
              <a:buChar char="-"/>
            </a:pPr>
            <a:r>
              <a:rPr lang="hr-HR" dirty="0"/>
              <a:t>t</a:t>
            </a:r>
            <a:r>
              <a:rPr lang="hr-HR" dirty="0" smtClean="0"/>
              <a:t>ahikardija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ad RR</a:t>
            </a:r>
          </a:p>
          <a:p>
            <a:r>
              <a:rPr lang="hr-HR" b="1" dirty="0" smtClean="0"/>
              <a:t>Zadaće sestre:</a:t>
            </a:r>
          </a:p>
          <a:p>
            <a:pPr>
              <a:buFontTx/>
              <a:buChar char="-"/>
            </a:pPr>
            <a:r>
              <a:rPr lang="hr-HR" dirty="0" smtClean="0"/>
              <a:t>prekinuti transfuziju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bavijestiti liječnika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avati ordiniranu terapiju</a:t>
            </a:r>
          </a:p>
          <a:p>
            <a:pPr>
              <a:buFontTx/>
              <a:buChar char="-"/>
            </a:pPr>
            <a:r>
              <a:rPr lang="hr-HR" dirty="0"/>
              <a:t>k</a:t>
            </a:r>
            <a:r>
              <a:rPr lang="hr-HR" dirty="0" smtClean="0"/>
              <a:t>ontrolirati disanje, puls i tlak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1556792"/>
            <a:ext cx="470688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21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Kasne komplikacije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Bolesti koje se mogu prenijeti davateljevom krvlju:</a:t>
            </a:r>
          </a:p>
          <a:p>
            <a:pPr>
              <a:buFontTx/>
              <a:buChar char="-"/>
            </a:pPr>
            <a:r>
              <a:rPr lang="hr-HR" dirty="0" smtClean="0"/>
              <a:t>Hepatitis- najčešće</a:t>
            </a:r>
          </a:p>
          <a:p>
            <a:pPr>
              <a:buFontTx/>
              <a:buChar char="-"/>
            </a:pPr>
            <a:r>
              <a:rPr lang="hr-HR" dirty="0" smtClean="0"/>
              <a:t>Sifilis</a:t>
            </a:r>
          </a:p>
          <a:p>
            <a:pPr>
              <a:buFontTx/>
              <a:buChar char="-"/>
            </a:pPr>
            <a:r>
              <a:rPr lang="hr-HR" dirty="0" smtClean="0"/>
              <a:t>AIDS</a:t>
            </a:r>
          </a:p>
          <a:p>
            <a:pPr>
              <a:buFontTx/>
              <a:buChar char="-"/>
            </a:pPr>
            <a:r>
              <a:rPr lang="hr-HR" dirty="0" smtClean="0"/>
              <a:t>Malarija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19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Najčešći uzroci posttransfuzijskih komplikacija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423"/>
            <a:ext cx="8229600" cy="47928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b="1" dirty="0" smtClean="0"/>
              <a:t>Ljudska pogreška:</a:t>
            </a:r>
          </a:p>
          <a:p>
            <a:r>
              <a:rPr lang="hr-HR" dirty="0" smtClean="0"/>
              <a:t>identifikacija bolesnika</a:t>
            </a:r>
          </a:p>
          <a:p>
            <a:r>
              <a:rPr lang="hr-HR" dirty="0" smtClean="0"/>
              <a:t>zamjena uzoraka krvi</a:t>
            </a:r>
          </a:p>
          <a:p>
            <a:r>
              <a:rPr lang="hr-HR" dirty="0" smtClean="0"/>
              <a:t>pogrešno prepisivanje podataka</a:t>
            </a:r>
          </a:p>
          <a:p>
            <a:r>
              <a:rPr lang="hr-HR" dirty="0" smtClean="0"/>
              <a:t>zamjena krvi</a:t>
            </a:r>
          </a:p>
          <a:p>
            <a:r>
              <a:rPr lang="hr-HR" dirty="0" smtClean="0"/>
              <a:t>neadekvatna priprema krvi i krvnih komponenata</a:t>
            </a:r>
          </a:p>
          <a:p>
            <a:r>
              <a:rPr lang="hr-HR" dirty="0" smtClean="0"/>
              <a:t>pregrijavanje krvi</a:t>
            </a:r>
          </a:p>
          <a:p>
            <a:r>
              <a:rPr lang="hr-HR" dirty="0" smtClean="0"/>
              <a:t>davanje pothlađene krvi</a:t>
            </a:r>
          </a:p>
          <a:p>
            <a:r>
              <a:rPr lang="hr-HR" dirty="0" smtClean="0"/>
              <a:t>davanje lijekova transfuzijom</a:t>
            </a:r>
          </a:p>
          <a:p>
            <a:r>
              <a:rPr lang="hr-HR" dirty="0" smtClean="0"/>
              <a:t>prebrzo davanje transfuzije</a:t>
            </a:r>
          </a:p>
          <a:p>
            <a:r>
              <a:rPr lang="hr-HR" dirty="0"/>
              <a:t>n</a:t>
            </a:r>
            <a:r>
              <a:rPr lang="hr-HR" dirty="0" smtClean="0"/>
              <a:t>epravilno rukovanje priborom za transfuziju krvi</a:t>
            </a:r>
          </a:p>
          <a:p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86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Korisnik\Desktop\transfuzijska-medicina-online-teaj-56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8414" y="1071546"/>
            <a:ext cx="6934200" cy="5200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730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3970784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2400" b="1" dirty="0" smtClean="0"/>
                        <a:t>Rane komplikacije</a:t>
                      </a:r>
                      <a:endParaRPr lang="hr-H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Hemolitička reakcija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Pseudohemolitička reakcija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Alergijsko- anafilaktičke reakcije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Febrilne reakcije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Pirogene reakcije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Preopterećenje kardiovaskularnog</a:t>
                      </a:r>
                      <a:r>
                        <a:rPr lang="hr-HR" baseline="0" dirty="0" smtClean="0"/>
                        <a:t> sustava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Zračna embolija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40016" y="1628798"/>
          <a:ext cx="3960440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66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Kasne komplikacije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66">
                <a:tc>
                  <a:txBody>
                    <a:bodyPr/>
                    <a:lstStyle/>
                    <a:p>
                      <a:r>
                        <a:rPr lang="hr-HR" dirty="0" smtClean="0"/>
                        <a:t>Hepatitis B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466">
                <a:tc>
                  <a:txBody>
                    <a:bodyPr/>
                    <a:lstStyle/>
                    <a:p>
                      <a:r>
                        <a:rPr lang="hr-HR" dirty="0" smtClean="0"/>
                        <a:t>Hepatitis C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66">
                <a:tc>
                  <a:txBody>
                    <a:bodyPr/>
                    <a:lstStyle/>
                    <a:p>
                      <a:r>
                        <a:rPr lang="hr-HR" dirty="0" smtClean="0"/>
                        <a:t>Sifilis 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466">
                <a:tc>
                  <a:txBody>
                    <a:bodyPr/>
                    <a:lstStyle/>
                    <a:p>
                      <a:r>
                        <a:rPr lang="hr-HR" dirty="0" smtClean="0"/>
                        <a:t>AIDS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Hemolitička reakcija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71480"/>
            <a:ext cx="8229600" cy="564360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hr-HR" dirty="0" smtClean="0"/>
              <a:t>najrjeđa i najopasnija</a:t>
            </a:r>
          </a:p>
          <a:p>
            <a:pPr>
              <a:buFontTx/>
              <a:buChar char="-"/>
            </a:pPr>
            <a:r>
              <a:rPr lang="hr-HR" dirty="0"/>
              <a:t>r</a:t>
            </a:r>
            <a:r>
              <a:rPr lang="hr-HR" dirty="0" smtClean="0"/>
              <a:t>aspadanje eritrocita</a:t>
            </a:r>
          </a:p>
          <a:p>
            <a:r>
              <a:rPr lang="hr-HR" b="1" dirty="0" smtClean="0"/>
              <a:t>Znakovi i simptomi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/>
              <a:t>j</a:t>
            </a:r>
            <a:r>
              <a:rPr lang="hr-HR" dirty="0" smtClean="0"/>
              <a:t>ak bolesnikov nemir</a:t>
            </a:r>
          </a:p>
          <a:p>
            <a:pPr>
              <a:buFontTx/>
              <a:buChar char="-"/>
            </a:pPr>
            <a:r>
              <a:rPr lang="hr-HR" dirty="0"/>
              <a:t>b</a:t>
            </a:r>
            <a:r>
              <a:rPr lang="hr-HR" dirty="0" smtClean="0"/>
              <a:t>olovi u križima i dugim kostima</a:t>
            </a:r>
          </a:p>
          <a:p>
            <a:pPr>
              <a:buFontTx/>
              <a:buChar char="-"/>
            </a:pPr>
            <a:r>
              <a:rPr lang="hr-HR" dirty="0"/>
              <a:t>d</a:t>
            </a:r>
            <a:r>
              <a:rPr lang="hr-HR" dirty="0" smtClean="0"/>
              <a:t>ispneja</a:t>
            </a:r>
          </a:p>
          <a:p>
            <a:pPr>
              <a:buFontTx/>
              <a:buChar char="-"/>
            </a:pPr>
            <a:r>
              <a:rPr lang="hr-HR" dirty="0"/>
              <a:t>t</a:t>
            </a:r>
            <a:r>
              <a:rPr lang="hr-HR" dirty="0" smtClean="0"/>
              <a:t>resavica</a:t>
            </a:r>
          </a:p>
          <a:p>
            <a:pPr>
              <a:buFontTx/>
              <a:buChar char="-"/>
            </a:pPr>
            <a:r>
              <a:rPr lang="hr-HR" dirty="0"/>
              <a:t>c</a:t>
            </a:r>
            <a:r>
              <a:rPr lang="hr-HR" dirty="0" smtClean="0"/>
              <a:t>rvenilo lica</a:t>
            </a:r>
          </a:p>
          <a:p>
            <a:pPr>
              <a:buFontTx/>
              <a:buChar char="-"/>
            </a:pPr>
            <a:r>
              <a:rPr lang="hr-HR" dirty="0"/>
              <a:t>m</a:t>
            </a:r>
            <a:r>
              <a:rPr lang="hr-HR" dirty="0" smtClean="0"/>
              <a:t>učnina i povraćanje</a:t>
            </a:r>
          </a:p>
          <a:p>
            <a:pPr>
              <a:buFontTx/>
              <a:buChar char="-"/>
            </a:pPr>
            <a:r>
              <a:rPr lang="hr-HR" dirty="0"/>
              <a:t>g</a:t>
            </a:r>
            <a:r>
              <a:rPr lang="hr-HR" dirty="0" smtClean="0"/>
              <a:t>lavobolja</a:t>
            </a:r>
          </a:p>
          <a:p>
            <a:pPr>
              <a:buFontTx/>
              <a:buChar char="-"/>
            </a:pPr>
            <a:r>
              <a:rPr lang="hr-HR" dirty="0"/>
              <a:t>u</a:t>
            </a:r>
            <a:r>
              <a:rPr lang="hr-HR" dirty="0" smtClean="0"/>
              <a:t>brzan i slabo punjen puls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ad krvnog tlaka</a:t>
            </a:r>
          </a:p>
          <a:p>
            <a:pPr>
              <a:buFontTx/>
              <a:buChar char="-"/>
            </a:pPr>
            <a:r>
              <a:rPr lang="hr-HR" dirty="0"/>
              <a:t>z</a:t>
            </a:r>
            <a:r>
              <a:rPr lang="hr-HR" dirty="0" smtClean="0"/>
              <a:t>nojenje</a:t>
            </a:r>
          </a:p>
          <a:p>
            <a:pPr>
              <a:buFontTx/>
              <a:buChar char="-"/>
            </a:pPr>
            <a:r>
              <a:rPr lang="hr-HR" dirty="0"/>
              <a:t>š</a:t>
            </a:r>
            <a:r>
              <a:rPr lang="hr-HR" dirty="0" smtClean="0"/>
              <a:t>ok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restanak mokrenja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ojava žutice i anemije (kasnije)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1107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Zadaće medicinske sestre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00109"/>
            <a:ext cx="8229600" cy="5007183"/>
          </a:xfrm>
        </p:spPr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Prekinuti transfuziju</a:t>
            </a:r>
          </a:p>
          <a:p>
            <a:pPr>
              <a:buFontTx/>
              <a:buChar char="-"/>
            </a:pPr>
            <a:r>
              <a:rPr lang="hr-HR" dirty="0" smtClean="0"/>
              <a:t>Obavijestiti liječnika</a:t>
            </a:r>
          </a:p>
          <a:p>
            <a:pPr>
              <a:buFontTx/>
              <a:buChar char="-"/>
            </a:pPr>
            <a:r>
              <a:rPr lang="hr-HR" dirty="0" smtClean="0"/>
              <a:t>Uzeti od bolesnika uzorak krvi</a:t>
            </a:r>
          </a:p>
          <a:p>
            <a:pPr>
              <a:buFontTx/>
              <a:buChar char="-"/>
            </a:pPr>
            <a:r>
              <a:rPr lang="hr-HR" dirty="0" smtClean="0"/>
              <a:t>Primijeniti ordiniranu terapiju i postupke</a:t>
            </a:r>
          </a:p>
          <a:p>
            <a:pPr>
              <a:buFontTx/>
              <a:buChar char="-"/>
            </a:pPr>
            <a:r>
              <a:rPr lang="hr-HR" dirty="0" smtClean="0"/>
              <a:t>Mjeriti bolesniku diurezu, puls i tlak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1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Pseudohemolitička reakcija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bog preniske ili previsoke temperature krvne otopine</a:t>
            </a:r>
          </a:p>
          <a:p>
            <a:r>
              <a:rPr lang="hr-HR" dirty="0"/>
              <a:t>o</a:t>
            </a:r>
            <a:r>
              <a:rPr lang="hr-HR" dirty="0" smtClean="0"/>
              <a:t>štećenja eritrocita davatelja neadekvatnim postupcima</a:t>
            </a:r>
          </a:p>
          <a:p>
            <a:r>
              <a:rPr lang="hr-HR" b="1" dirty="0" smtClean="0"/>
              <a:t>Znakovi i simptomi</a:t>
            </a:r>
          </a:p>
          <a:p>
            <a:pPr>
              <a:buFontTx/>
              <a:buChar char="-"/>
            </a:pPr>
            <a:r>
              <a:rPr lang="hr-HR" dirty="0"/>
              <a:t>s</a:t>
            </a:r>
            <a:r>
              <a:rPr lang="hr-HR" dirty="0" smtClean="0"/>
              <a:t>lični su posthemolitičkoj reakciji, ali su blaži</a:t>
            </a:r>
          </a:p>
          <a:p>
            <a:r>
              <a:rPr lang="hr-HR" b="1" dirty="0" smtClean="0"/>
              <a:t>Postupci medicinske sestre</a:t>
            </a:r>
          </a:p>
          <a:p>
            <a:pPr marL="0" indent="0">
              <a:buNone/>
            </a:pPr>
            <a:r>
              <a:rPr lang="hr-HR" dirty="0" smtClean="0"/>
              <a:t>-  kao i u bolesnika s hemolitičkom reakcijom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08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6908"/>
          </a:xfrm>
        </p:spPr>
        <p:txBody>
          <a:bodyPr>
            <a:normAutofit/>
          </a:bodyPr>
          <a:lstStyle/>
          <a:p>
            <a:r>
              <a:rPr lang="hr-HR" dirty="0" smtClean="0"/>
              <a:t>Anafilaktičko- alergijska reakcija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71547"/>
            <a:ext cx="8229600" cy="4935745"/>
          </a:xfrm>
        </p:spPr>
        <p:txBody>
          <a:bodyPr>
            <a:normAutofit/>
          </a:bodyPr>
          <a:lstStyle/>
          <a:p>
            <a:r>
              <a:rPr lang="hr-HR" dirty="0" smtClean="0"/>
              <a:t>Najčešće urtikarija</a:t>
            </a:r>
          </a:p>
          <a:p>
            <a:r>
              <a:rPr lang="hr-HR" dirty="0" smtClean="0"/>
              <a:t>Sustavna anafilaksija- rijetko</a:t>
            </a:r>
          </a:p>
          <a:p>
            <a:r>
              <a:rPr lang="hr-HR" b="1" dirty="0" smtClean="0"/>
              <a:t>Simptomi:</a:t>
            </a:r>
          </a:p>
          <a:p>
            <a:pPr>
              <a:buFontTx/>
              <a:buChar char="-"/>
            </a:pPr>
            <a:r>
              <a:rPr lang="hr-HR" dirty="0" smtClean="0"/>
              <a:t>kardiovaskularni, respiratorni, kožni i gastrointestinalni</a:t>
            </a:r>
          </a:p>
          <a:p>
            <a:pPr>
              <a:buFontTx/>
              <a:buChar char="-"/>
            </a:pPr>
            <a:r>
              <a:rPr lang="hr-HR" dirty="0"/>
              <a:t>h</a:t>
            </a:r>
            <a:r>
              <a:rPr lang="hr-HR" dirty="0" smtClean="0"/>
              <a:t>ipotenzija, aritmija, kongestija nosa, laringospazam, bronhospazam, pruritus, eritem, urtikarija, abdominalne kolike, mučnina, povraćanje i proljev</a:t>
            </a:r>
          </a:p>
          <a:p>
            <a:pPr>
              <a:buFontTx/>
              <a:buChar char="-"/>
            </a:pPr>
            <a:r>
              <a:rPr lang="hr-HR" dirty="0" smtClean="0"/>
              <a:t>šok</a:t>
            </a:r>
            <a:endParaRPr lang="hr-HR" dirty="0"/>
          </a:p>
        </p:txBody>
      </p:sp>
      <p:pic>
        <p:nvPicPr>
          <p:cNvPr id="4098" name="Picture 2" descr="C:\Users\Korisnik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98" y="4643446"/>
            <a:ext cx="278605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05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Zadaće sestre: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r-HR" dirty="0" smtClean="0"/>
              <a:t>Prekinuti transfuziju</a:t>
            </a:r>
          </a:p>
          <a:p>
            <a:pPr>
              <a:buFontTx/>
              <a:buChar char="-"/>
            </a:pPr>
            <a:r>
              <a:rPr lang="hr-HR" dirty="0" smtClean="0"/>
              <a:t>Obavijestiti liječnika</a:t>
            </a:r>
          </a:p>
          <a:p>
            <a:pPr>
              <a:buFontTx/>
              <a:buChar char="-"/>
            </a:pPr>
            <a:r>
              <a:rPr lang="hr-HR" dirty="0" smtClean="0"/>
              <a:t>Provesti određene postupke</a:t>
            </a:r>
            <a:endParaRPr lang="hr-HR" dirty="0"/>
          </a:p>
        </p:txBody>
      </p:sp>
      <p:pic>
        <p:nvPicPr>
          <p:cNvPr id="3077" name="Picture 5" descr="C:\Users\Korisnik\Desktop\Transfuzija-krvi-678x3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3256" y="3000372"/>
            <a:ext cx="3429024" cy="3214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55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509</Words>
  <Application>Microsoft Office PowerPoint</Application>
  <PresentationFormat>Široki zaslon</PresentationFormat>
  <Paragraphs>142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Wingdings</vt:lpstr>
      <vt:lpstr>Wingdings 3</vt:lpstr>
      <vt:lpstr>Pramen</vt:lpstr>
      <vt:lpstr>Škola za medicinske sestre Vinogradska Zdravstvena njega kirurškoga bolesnika opća    POSTTRANSFUZIJSKE                          KOMPLIKACIJE                                      Josip Božić mag.med.tech</vt:lpstr>
      <vt:lpstr>Najčešći uzroci posttransfuzijskih komplikacija</vt:lpstr>
      <vt:lpstr>PowerPoint prezentacija</vt:lpstr>
      <vt:lpstr>PowerPoint prezentacija</vt:lpstr>
      <vt:lpstr>Hemolitička reakcija </vt:lpstr>
      <vt:lpstr>Zadaće medicinske sestre </vt:lpstr>
      <vt:lpstr>Pseudohemolitička reakcija</vt:lpstr>
      <vt:lpstr>Anafilaktičko- alergijska reakcija</vt:lpstr>
      <vt:lpstr>Zadaće sestre: </vt:lpstr>
      <vt:lpstr>Febrilne reakcije</vt:lpstr>
      <vt:lpstr>Zadaće sestre: </vt:lpstr>
      <vt:lpstr>Pirogene reakcije</vt:lpstr>
      <vt:lpstr>Preopterećenje kardiovaskularnog sustava</vt:lpstr>
      <vt:lpstr>Simptomi i znakovi-</vt:lpstr>
      <vt:lpstr>Zadaci sestre: </vt:lpstr>
      <vt:lpstr>Zračna embolija</vt:lpstr>
      <vt:lpstr>Zračna embolija</vt:lpstr>
      <vt:lpstr>Kasne komplikacije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POSTTRANSFUZIJSKE                          KOMPLIKACIJE   Josip Božić mag.med.tech</dc:title>
  <dc:creator>Bozic</dc:creator>
  <cp:lastModifiedBy>Bozic</cp:lastModifiedBy>
  <cp:revision>2</cp:revision>
  <dcterms:created xsi:type="dcterms:W3CDTF">2020-05-30T16:24:20Z</dcterms:created>
  <dcterms:modified xsi:type="dcterms:W3CDTF">2020-05-30T17:37:21Z</dcterms:modified>
</cp:coreProperties>
</file>